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19.xml" ContentType="application/vnd.openxmlformats-officedocument.presentationml.notesSlid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48" r:id="rId1"/>
  </p:sldMasterIdLst>
  <p:notesMasterIdLst>
    <p:notesMasterId r:id="rId55"/>
  </p:notesMasterIdLst>
  <p:sldIdLst>
    <p:sldId id="256" r:id="rId2"/>
    <p:sldId id="258" r:id="rId3"/>
    <p:sldId id="257" r:id="rId4"/>
    <p:sldId id="303" r:id="rId5"/>
    <p:sldId id="260" r:id="rId6"/>
    <p:sldId id="261" r:id="rId7"/>
    <p:sldId id="262" r:id="rId8"/>
    <p:sldId id="263" r:id="rId9"/>
    <p:sldId id="264" r:id="rId10"/>
    <p:sldId id="305" r:id="rId11"/>
    <p:sldId id="265" r:id="rId12"/>
    <p:sldId id="266" r:id="rId13"/>
    <p:sldId id="267" r:id="rId14"/>
    <p:sldId id="268" r:id="rId15"/>
    <p:sldId id="271" r:id="rId16"/>
    <p:sldId id="272" r:id="rId17"/>
    <p:sldId id="270" r:id="rId18"/>
    <p:sldId id="306" r:id="rId19"/>
    <p:sldId id="307" r:id="rId20"/>
    <p:sldId id="315" r:id="rId21"/>
    <p:sldId id="275" r:id="rId22"/>
    <p:sldId id="276" r:id="rId23"/>
    <p:sldId id="277" r:id="rId24"/>
    <p:sldId id="316" r:id="rId25"/>
    <p:sldId id="278" r:id="rId26"/>
    <p:sldId id="313" r:id="rId27"/>
    <p:sldId id="279" r:id="rId28"/>
    <p:sldId id="317" r:id="rId29"/>
    <p:sldId id="318" r:id="rId30"/>
    <p:sldId id="280" r:id="rId31"/>
    <p:sldId id="269"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Cambria" panose="02040503050406030204" pitchFamily="18" charset="0"/>
      <p:regular r:id="rId60"/>
      <p:bold r:id="rId61"/>
      <p:italic r:id="rId62"/>
      <p:boldItalic r:id="rId63"/>
    </p:embeddedFont>
    <p:embeddedFont>
      <p:font typeface="Helvetica Neue" panose="020B0604020202020204" charset="0"/>
      <p:regular r:id="rId64"/>
      <p:bold r:id="rId65"/>
      <p:italic r:id="rId66"/>
      <p:boldItalic r:id="rId67"/>
    </p:embeddedFont>
    <p:embeddedFont>
      <p:font typeface="Helvetica Neue Light" panose="020B0604020202020204" charset="0"/>
      <p:regular r:id="rId68"/>
      <p:bold r:id="rId69"/>
      <p:italic r:id="rId70"/>
      <p:boldItalic r:id="rId71"/>
    </p:embeddedFont>
    <p:embeddedFont>
      <p:font typeface="Vrinda" panose="020B0502040204020203" pitchFamily="34" charset="0"/>
      <p:regular r:id="rId72"/>
      <p:bold r:id="rId73"/>
    </p:embeddedFont>
    <p:embeddedFont>
      <p:font typeface="Wingdings 2" panose="05020102010507070707" pitchFamily="18" charset="2"/>
      <p:regular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jXh1mUzG9fwXYvXXZAr0pjVVLR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330F8-EE73-423B-9DDB-3B2613FEF86A}">
  <a:tblStyle styleId="{E78330F8-EE73-423B-9DDB-3B2613FEF86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autoAdjust="0"/>
    <p:restoredTop sz="90778" autoAdjust="0"/>
  </p:normalViewPr>
  <p:slideViewPr>
    <p:cSldViewPr snapToGrid="0">
      <p:cViewPr varScale="1">
        <p:scale>
          <a:sx n="86" d="100"/>
          <a:sy n="86" d="100"/>
        </p:scale>
        <p:origin x="533" y="5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font" Target="fonts/font19.fntdata"/><Relationship Id="rId5" Type="http://schemas.openxmlformats.org/officeDocument/2006/relationships/slide" Target="slides/slide4.xml"/><Relationship Id="rId61" Type="http://schemas.openxmlformats.org/officeDocument/2006/relationships/font" Target="fonts/font6.fntdata"/><Relationship Id="rId8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7.fntdata"/><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font" Target="fonts/font18.fntdata"/><Relationship Id="rId8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85011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3" name="Google Shape;8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 name="Google Shape;1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6" name="Google Shape;1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5" name="Google Shape;305;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0" name="Google Shape;330;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0" name="Google Shape;34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8" name="Google Shape;31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fr-BE" noProof="0" dirty="0"/>
          </a:p>
        </p:txBody>
      </p:sp>
      <p:sp>
        <p:nvSpPr>
          <p:cNvPr id="96" name="Google Shape;9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89" name="Google Shape;38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2" name="Google Shape;412;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26" name="Google Shape;42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8" name="Google Shape;438;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6" name="Google Shape;9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62" name="Google Shape;46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3" name="Google Shape;47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8" name="Google Shape;48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0" name="Google Shape;500;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501" name="Google Shape;501;p58:notes"/>
          <p:cNvSpPr txBox="1">
            <a:spLocks noGrp="1"/>
          </p:cNvSpPr>
          <p:nvPr>
            <p:ph type="sldNum" idx="12"/>
          </p:nvPr>
        </p:nvSpPr>
        <p:spPr>
          <a:xfrm>
            <a:off x="3883827" y="8685749"/>
            <a:ext cx="2972590" cy="456749"/>
          </a:xfrm>
          <a:prstGeom prst="rect">
            <a:avLst/>
          </a:prstGeom>
          <a:noFill/>
          <a:ln>
            <a:noFill/>
          </a:ln>
        </p:spPr>
        <p:txBody>
          <a:bodyPr spcFirstLastPara="1" wrap="square" lIns="88425" tIns="44200" rIns="88425" bIns="44200" anchor="t" anchorCtr="0">
            <a:noAutofit/>
          </a:bodyPr>
          <a:lstStyle/>
          <a:p>
            <a:pPr marL="0" marR="0" lvl="0" indent="0" algn="l" rtl="0">
              <a:lnSpc>
                <a:spcPct val="100000"/>
              </a:lnSpc>
              <a:spcBef>
                <a:spcPts val="0"/>
              </a:spcBef>
              <a:spcAft>
                <a:spcPts val="0"/>
              </a:spcAft>
              <a:buNone/>
            </a:pPr>
            <a:fld id="{00000000-1234-1234-1234-123412341234}" type="slidenum">
              <a:rPr lang="nl-BE"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None/>
              </a:p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0" name="Google Shape;580;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2" name="Google Shape;592;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4" name="Google Shape;60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7" name="Google Shape;61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7" name="Google Shape;62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5" name="Google Shape;14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5" name="Google Shape;6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43" name="Google Shape;6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1" name="Google Shape;65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9" name="Google Shape;6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BE"/>
              <a:t>Changer la zone contact</a:t>
            </a:r>
            <a:endParaRPr dirty="0"/>
          </a:p>
        </p:txBody>
      </p:sp>
      <p:sp>
        <p:nvSpPr>
          <p:cNvPr id="169" name="Google Shape;1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 name="Google Shape;18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5" name="Google Shape;65;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9"/>
        <p:cNvGrpSpPr/>
        <p:nvPr/>
      </p:nvGrpSpPr>
      <p:grpSpPr>
        <a:xfrm>
          <a:off x="0" y="0"/>
          <a:ext cx="0" cy="0"/>
          <a:chOff x="0" y="0"/>
          <a:chExt cx="0" cy="0"/>
        </a:xfrm>
      </p:grpSpPr>
      <p:sp>
        <p:nvSpPr>
          <p:cNvPr id="70" name="Google Shape;7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75"/>
        <p:cNvGrpSpPr/>
        <p:nvPr/>
      </p:nvGrpSpPr>
      <p:grpSpPr>
        <a:xfrm>
          <a:off x="0" y="0"/>
          <a:ext cx="0" cy="0"/>
          <a:chOff x="0" y="0"/>
          <a:chExt cx="0" cy="0"/>
        </a:xfrm>
      </p:grpSpPr>
      <p:sp>
        <p:nvSpPr>
          <p:cNvPr id="76" name="Google Shape;76;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el en object">
  <p:cSld name="1_Titel en object">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8"/>
        <p:cNvGrpSpPr/>
        <p:nvPr/>
      </p:nvGrpSpPr>
      <p:grpSpPr>
        <a:xfrm>
          <a:off x="0" y="0"/>
          <a:ext cx="0" cy="0"/>
          <a:chOff x="0" y="0"/>
          <a:chExt cx="0" cy="0"/>
        </a:xfrm>
      </p:grpSpPr>
      <p:sp>
        <p:nvSpPr>
          <p:cNvPr id="19" name="Google Shape;1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6"/>
        <p:cNvGrpSpPr/>
        <p:nvPr/>
      </p:nvGrpSpPr>
      <p:grpSpPr>
        <a:xfrm>
          <a:off x="0" y="0"/>
          <a:ext cx="0" cy="0"/>
          <a:chOff x="0" y="0"/>
          <a:chExt cx="0" cy="0"/>
        </a:xfrm>
      </p:grpSpPr>
      <p:sp>
        <p:nvSpPr>
          <p:cNvPr id="47" name="Google Shape;4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51"/>
        <p:cNvGrpSpPr/>
        <p:nvPr/>
      </p:nvGrpSpPr>
      <p:grpSpPr>
        <a:xfrm>
          <a:off x="0" y="0"/>
          <a:ext cx="0" cy="0"/>
          <a:chOff x="0" y="0"/>
          <a:chExt cx="0" cy="0"/>
        </a:xfrm>
      </p:grpSpPr>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55"/>
        <p:cNvGrpSpPr/>
        <p:nvPr/>
      </p:nvGrpSpPr>
      <p:grpSpPr>
        <a:xfrm>
          <a:off x="0" y="0"/>
          <a:ext cx="0" cy="0"/>
          <a:chOff x="0" y="0"/>
          <a:chExt cx="0" cy="0"/>
        </a:xfrm>
      </p:grpSpPr>
      <p:sp>
        <p:nvSpPr>
          <p:cNvPr id="56" name="Google Shape;5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BE"/>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hyperlink" Target="input/WHY/Le%20Souffle/Article%20ANM%20mai%202020.pdf" TargetMode="External"/><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input/WHY/Le%20Souffle/SWOT%20EPPR%20Forces-faiblesses.pdf" TargetMode="External"/><Relationship Id="rId4" Type="http://schemas.openxmlformats.org/officeDocument/2006/relationships/hyperlink" Target="input/WHY/Le%20Souffle/Grille%20d'Ardoino.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input/WHY/Le%20Souffle/Grille%20d'Ardoino.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input/HOW/Le%20Souffle/Phases%20d'un%20projet%20PPR.pdf" TargetMode="External"/><Relationship Id="rId3" Type="http://schemas.openxmlformats.org/officeDocument/2006/relationships/image" Target="../media/image13.jpeg"/><Relationship Id="rId7"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input/HOW/Le%20Souffle/Origines%20des%20PR.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image" Target="../media/image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hyperlink" Target="input/HOW/Le%20Souffle/10%20principes%20PPR%20Le%20Souffle.pdf" TargetMode="External"/><Relationship Id="rId3" Type="http://schemas.openxmlformats.org/officeDocument/2006/relationships/notesSlide" Target="../notesSlides/notesSlide19.xml"/><Relationship Id="rId7" Type="http://schemas.openxmlformats.org/officeDocument/2006/relationships/hyperlink" Target="input/HOW/Le%20Souffle/6%20Principles%20of%20Restorative%20Practices-Conversation%20guide.pdf" TargetMode="Externa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slide" Target="slide50.xml"/><Relationship Id="rId3" Type="http://schemas.openxmlformats.org/officeDocument/2006/relationships/slide" Target="slide6.xml"/><Relationship Id="rId7" Type="http://schemas.openxmlformats.org/officeDocument/2006/relationships/slide" Target="slide51.xml"/><Relationship Id="rId12" Type="http://schemas.openxmlformats.org/officeDocument/2006/relationships/slide" Target="slide53.xm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slide" Target="slide14.xml"/><Relationship Id="rId20"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 Target="slide30.xml"/><Relationship Id="rId15" Type="http://schemas.openxmlformats.org/officeDocument/2006/relationships/image" Target="../media/image9.png"/><Relationship Id="rId10" Type="http://schemas.openxmlformats.org/officeDocument/2006/relationships/slide" Target="slide49.xml"/><Relationship Id="rId19"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2.png"/><Relationship Id="rId14" Type="http://schemas.openxmlformats.org/officeDocument/2006/relationships/slide" Target="slide5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input/HOW/Le%20Souffle/Charte%20Ethique%20Travail%20Collaboratif.pdf" TargetMode="Externa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image" Target="../media/image13.jpe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jpeg"/><Relationship Id="rId4" Type="http://schemas.openxmlformats.org/officeDocument/2006/relationships/image" Target="../media/image12.png"/><Relationship Id="rId9" Type="http://schemas.openxmlformats.org/officeDocument/2006/relationships/hyperlink" Target="input/HOW/Le%20Souffle/Le%20blason.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youtube.com/watch?v=jKrpQPDGWzs" TargetMode="External"/><Relationship Id="rId5" Type="http://schemas.openxmlformats.org/officeDocument/2006/relationships/image" Target="../media/image3.jpeg"/><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input/HOW/implementation%20matrix.pdf" TargetMode="External"/><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input/WHAT/Le%20Souffle/1.%20SDW%20Le%20Souffle%20(1).pdf" TargetMode="External"/><Relationship Id="rId5" Type="http://schemas.openxmlformats.org/officeDocument/2006/relationships/image" Target="../media/image38.pn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input/WHAT/Le%20Souffle/2.%20Typologie.docx-1.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9.pn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input/WHAT/Le%20Souffle/3.%20Escalade%20du%20conflit.docx-1.pdf" TargetMode="External"/><Relationship Id="rId5" Type="http://schemas.openxmlformats.org/officeDocument/2006/relationships/image" Target="../media/image40.pn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input/WHAT/Le%20Souffle/Pyramide%20de%20la%20pr&#233;vention%20FR%20voor%20ligand%20dec17.pdf" TargetMode="External"/><Relationship Id="rId5" Type="http://schemas.openxmlformats.org/officeDocument/2006/relationships/hyperlink" Target="input/WHAT/Le%20Souffle/4.%20Pyramide%20de%20la%20pr&#233;vention%20-%20PPR.docx-1.pdf" TargetMode="Externa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input/WHAT/Le%20Souffle/5.%20Continuum%20Restauratif.docx-1.pdf" TargetMode="Externa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8" Type="http://schemas.openxmlformats.org/officeDocument/2006/relationships/hyperlink" Target="https://translate.googleusercontent.com/translate_c?depth=1&amp;hl=fr&amp;prev=search&amp;rurl=translate.google.be&amp;sl=en&amp;sp=nmt4&amp;u=https://en.wikipedia.org/wiki/Shame&amp;xid=17259,15700019,15700124,15700149,15700168,15700173,15700186,15700201&amp;usg=ALkJrhg83Aco5dhLT7Lwr8Rkxem8-FCOXQ" TargetMode="External"/><Relationship Id="rId13" Type="http://schemas.openxmlformats.org/officeDocument/2006/relationships/hyperlink" Target="https://translate.googleusercontent.com/translate_c?depth=1&amp;hl=fr&amp;prev=search&amp;rurl=translate.google.be&amp;sl=en&amp;sp=nmt4&amp;u=https://en.wikipedia.org/wiki/Sweat&amp;xid=17259,15700019,15700124,15700149,15700168,15700173,15700186,15700201&amp;usg=ALkJrhjIg6TpLMKbecQQMYw6pvJJRtCOsw" TargetMode="External"/><Relationship Id="rId3" Type="http://schemas.openxmlformats.org/officeDocument/2006/relationships/image" Target="../media/image42.png"/><Relationship Id="rId7" Type="http://schemas.openxmlformats.org/officeDocument/2006/relationships/hyperlink" Target="https://translate.googleusercontent.com/translate_c?depth=1&amp;hl=fr&amp;prev=search&amp;rurl=translate.google.be&amp;sl=en&amp;sp=nmt4&amp;u=https://en.wikipedia.org/wiki/Surprise_(emotion)&amp;xid=17259,15700019,15700124,15700149,15700168,15700173,15700186,15700201&amp;usg=ALkJrhj4w6L42wIEst7XEj04q8H80E5dvQ" TargetMode="External"/><Relationship Id="rId12" Type="http://schemas.openxmlformats.org/officeDocument/2006/relationships/hyperlink" Target="https://translate.googleusercontent.com/translate_c?depth=1&amp;hl=fr&amp;prev=search&amp;rurl=translate.google.be&amp;sl=en&amp;sp=nmt4&amp;u=https://en.wikipedia.org/wiki/Fear&amp;xid=17259,15700019,15700124,15700149,15700168,15700173,15700186,15700201&amp;usg=ALkJrhgTii3Un_zITpIgCcgeZs-gOgwNOw" TargetMode="External"/><Relationship Id="rId17" Type="http://schemas.openxmlformats.org/officeDocument/2006/relationships/hyperlink" Target="https://translate.googleusercontent.com/translate_c?depth=1&amp;hl=fr&amp;prev=search&amp;rurl=translate.google.be&amp;sl=en&amp;sp=nmt4&amp;u=https://en.wikipedia.org/wiki/Frown&amp;xid=17259,15700019,15700124,15700149,15700168,15700173,15700186,15700201&amp;usg=ALkJrhgYw2BhtKlGB97EFwKWXdSDHwsJfg" TargetMode="External"/><Relationship Id="rId2" Type="http://schemas.openxmlformats.org/officeDocument/2006/relationships/notesSlide" Target="../notesSlides/notesSlide37.xml"/><Relationship Id="rId16" Type="http://schemas.openxmlformats.org/officeDocument/2006/relationships/hyperlink" Target="https://translate.googleusercontent.com/translate_c?depth=1&amp;hl=fr&amp;prev=search&amp;rurl=translate.google.be&amp;sl=en&amp;sp=nmt4&amp;u=https://en.wikipedia.org/wiki/Rage_(emotion)&amp;xid=17259,15700019,15700124,15700149,15700168,15700173,15700186,15700201&amp;usg=ALkJrhhSPhPL-7v79acPeViCM3R40Os7ig" TargetMode="External"/><Relationship Id="rId1" Type="http://schemas.openxmlformats.org/officeDocument/2006/relationships/slideLayout" Target="../slideLayouts/slideLayout2.xml"/><Relationship Id="rId6" Type="http://schemas.openxmlformats.org/officeDocument/2006/relationships/hyperlink" Target="input/WHAT/Le%20Souffle/6.%20Nine%20Affects.docx-1.pdf" TargetMode="External"/><Relationship Id="rId11" Type="http://schemas.openxmlformats.org/officeDocument/2006/relationships/hyperlink" Target="https://translate.googleusercontent.com/translate_c?depth=1&amp;hl=fr&amp;prev=search&amp;rurl=translate.google.be&amp;sl=en&amp;sp=nmt4&amp;u=https://en.wikipedia.org/wiki/Disgust&amp;xid=17259,15700019,15700124,15700149,15700168,15700173,15700186,15700201&amp;usg=ALkJrhhNFsB2cvA0SC7wHxyn5az4BjUtZw" TargetMode="External"/><Relationship Id="rId5" Type="http://schemas.openxmlformats.org/officeDocument/2006/relationships/image" Target="../media/image13.jpeg"/><Relationship Id="rId15" Type="http://schemas.openxmlformats.org/officeDocument/2006/relationships/hyperlink" Target="https://translate.googleusercontent.com/translate_c?depth=1&amp;hl=fr&amp;prev=search&amp;rurl=translate.google.be&amp;sl=en&amp;sp=nmt4&amp;u=https://en.wikipedia.org/wiki/Anger&amp;xid=17259,15700019,15700124,15700149,15700168,15700173,15700186,15700201&amp;usg=ALkJrhglk6cNqzhCEa3vlUk549naES_09A" TargetMode="External"/><Relationship Id="rId10" Type="http://schemas.openxmlformats.org/officeDocument/2006/relationships/hyperlink" Target="https://translate.googleusercontent.com/translate_c?depth=1&amp;hl=fr&amp;prev=search&amp;rurl=translate.google.be&amp;sl=en&amp;sp=nmt4&amp;u=https://en.wikipedia.org/wiki/Crying&amp;xid=17259,15700019,15700124,15700149,15700168,15700173,15700186,15700201&amp;usg=ALkJrhiu2ZduWyd1LzXNBsMxoxCDro-NpA" TargetMode="External"/><Relationship Id="rId4" Type="http://schemas.openxmlformats.org/officeDocument/2006/relationships/image" Target="../media/image12.png"/><Relationship Id="rId9" Type="http://schemas.openxmlformats.org/officeDocument/2006/relationships/hyperlink" Target="https://translate.googleusercontent.com/translate_c?depth=1&amp;hl=fr&amp;prev=search&amp;rurl=translate.google.be&amp;sl=en&amp;sp=nmt4&amp;u=https://en.wikipedia.org/wiki/Humiliation&amp;xid=17259,15700019,15700124,15700149,15700168,15700173,15700186,15700201&amp;usg=ALkJrhgaYtE3zf2_3RdpVeqH_y27lWtBlg" TargetMode="External"/><Relationship Id="rId14" Type="http://schemas.openxmlformats.org/officeDocument/2006/relationships/hyperlink" Target="https://translate.googleusercontent.com/translate_c?depth=1&amp;hl=fr&amp;prev=search&amp;rurl=translate.google.be&amp;sl=en&amp;sp=nmt4&amp;u=https://en.wikipedia.org/wiki/Blushing&amp;xid=17259,15700019,15700124,15700149,15700168,15700173,15700186,15700201&amp;usg=ALkJrhgXSqIn8YTDiDuhNrUEny8FvTPm4w"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input/WHAT/Le%20Souffle/7.%20Questions%20Restauratives%20IIRP%20-%20Le%20Souffle.pdf" TargetMode="Externa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2.png"/><Relationship Id="rId7" Type="http://schemas.openxmlformats.org/officeDocument/2006/relationships/hyperlink" Target="input/WHAT/Le%20Souffle/8.%20Compas%20de%20la%20honte-1-1.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youtube.com/watch?reload=9&amp;v=LZ1fSW7zevE" TargetMode="External"/><Relationship Id="rId5" Type="http://schemas.openxmlformats.org/officeDocument/2006/relationships/image" Target="../media/image43.pn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iirp.edu/defining-restorative/fair-process" TargetMode="External"/><Relationship Id="rId4" Type="http://schemas.openxmlformats.org/officeDocument/2006/relationships/hyperlink" Target="input/WHAT/Le%20Souffle/9.%20Fair%20process%20.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hyperlink" Target="input/WHAT/Le%20Souffle/10.les%20diff&#233;rents%20types%20de%20cercle.pdf"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3.jpeg"/><Relationship Id="rId7" Type="http://schemas.openxmlformats.org/officeDocument/2006/relationships/image" Target="../media/image46.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12.png"/><Relationship Id="rId4" Type="http://schemas.openxmlformats.org/officeDocument/2006/relationships/hyperlink" Target="input/WHAT/Le%20Souffle/11.%20Cercle%20de%20paroles%20proactif%20et%20pr&#233;ventif%20ProDAS%20.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lesouffle.be/" TargetMode="External"/><Relationship Id="rId3" Type="http://schemas.openxmlformats.org/officeDocument/2006/relationships/image" Target="../media/image13.jpeg"/><Relationship Id="rId7"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3.jpe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12.png"/><Relationship Id="rId4" Type="http://schemas.openxmlformats.org/officeDocument/2006/relationships/hyperlink" Target="https://www.youtube.com/watch?v=frjVpnKSKV8G"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youtube.com/watch?v=HtpgsqhxURk&amp;feature=youtu.be" TargetMode="External"/><Relationship Id="rId3" Type="http://schemas.openxmlformats.org/officeDocument/2006/relationships/image" Target="../media/image13.jpeg"/><Relationship Id="rId7" Type="http://schemas.openxmlformats.org/officeDocument/2006/relationships/hyperlink" Target="https://www.ted.com/talks/Simon_Sinek_how_great_leaders_inspire_action?language=fr"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51.gif"/><Relationship Id="rId5" Type="http://schemas.openxmlformats.org/officeDocument/2006/relationships/image" Target="../media/image12.png"/><Relationship Id="rId4" Type="http://schemas.openxmlformats.org/officeDocument/2006/relationships/hyperlink" Target="input/WHAT/Le%20Souffle/13.%20Sinek%20the%20Golden%20Circle.pdf" TargetMode="External"/><Relationship Id="rId9" Type="http://schemas.openxmlformats.org/officeDocument/2006/relationships/image" Target="../media/image36.png"/></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12.png"/><Relationship Id="rId4" Type="http://schemas.openxmlformats.org/officeDocument/2006/relationships/hyperlink" Target="input/WHAT/Le%20Souffle/14.%20Being%20restorative_10%20principes%20PPR%20Le%20Souffle%20.pdf"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3.jpe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8" Type="http://schemas.openxmlformats.org/officeDocument/2006/relationships/hyperlink" Target="input/WHAT/Le%20Souffle/7.%20Questions%20Restauratives%20IIRP%20-%20Le%20Souffle.pdf" TargetMode="External"/><Relationship Id="rId3" Type="http://schemas.openxmlformats.org/officeDocument/2006/relationships/slide" Target="slide2.xml"/><Relationship Id="rId7" Type="http://schemas.openxmlformats.org/officeDocument/2006/relationships/hyperlink" Target="input/WHAT/Le%20Souffle/3.%20Escalade%20du%20conflit.docx-1.pdf"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input/WHAT/Le%20Souffle/Dix%20principes%20PPR%20Le%20Souffle.pdf" TargetMode="External"/><Relationship Id="rId5" Type="http://schemas.openxmlformats.org/officeDocument/2006/relationships/image" Target="../media/image24.jpeg"/><Relationship Id="rId4" Type="http://schemas.openxmlformats.org/officeDocument/2006/relationships/image" Target="../media/image7.png"/><Relationship Id="rId9" Type="http://schemas.openxmlformats.org/officeDocument/2006/relationships/hyperlink" Target="input/WHAT/Le%20Souffle/11.%20Cercle%20de%20paroles%20proactif%20et%20pr&#233;ventif%20ProDAS%20.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HtpgsqhxURk&amp;feature=youtu.be"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input/WHAT/Le%20Souffle/Mandat%20CRG.pdf" TargetMode="External"/><Relationship Id="rId3" Type="http://schemas.openxmlformats.org/officeDocument/2006/relationships/slide" Target="slide2.xml"/><Relationship Id="rId7" Type="http://schemas.openxmlformats.org/officeDocument/2006/relationships/hyperlink" Target="input/WHAT/Le%20Souffle/11.%20Cercle%20de%20paroles%20proactif%20et%20pr&#233;ventif%20ProDAS%20.pdf" TargetMode="External"/><Relationship Id="rId12"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input/WHAT/STUDENTS/Use%20of%20Circles.pdf" TargetMode="External"/><Relationship Id="rId11" Type="http://schemas.openxmlformats.org/officeDocument/2006/relationships/hyperlink" Target="input/WHAT/Le%20Souffle/9.%20Fair%20process%20.pdf" TargetMode="External"/><Relationship Id="rId5" Type="http://schemas.openxmlformats.org/officeDocument/2006/relationships/hyperlink" Target="input/WHAT/Le%20Souffle/7.%20Questions%20Restauratives%20IIRP%20-%20Le%20Souffle.pdf" TargetMode="External"/><Relationship Id="rId10" Type="http://schemas.openxmlformats.org/officeDocument/2006/relationships/hyperlink" Target="input/HOW/Le%20Souffle/Charte%20Ethique%20Travail%20Collaboratif.pdf" TargetMode="External"/><Relationship Id="rId4" Type="http://schemas.openxmlformats.org/officeDocument/2006/relationships/image" Target="../media/image11.png"/><Relationship Id="rId9" Type="http://schemas.openxmlformats.org/officeDocument/2006/relationships/hyperlink" Target="input/WHAT/Le%20Souffle/14.%20Being%20restorative_10%20principes%20PPR%20Le%20Souffle%20.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input/WHAT/Le%20Souffle/7.%20Questions%20Restauratives%20IIRP%20-%20Le%20Souffle.pdf" TargetMode="External"/><Relationship Id="rId3" Type="http://schemas.openxmlformats.org/officeDocument/2006/relationships/slide" Target="slide2.xml"/><Relationship Id="rId7" Type="http://schemas.openxmlformats.org/officeDocument/2006/relationships/hyperlink" Target="input/WHAT/Le%20Souffle/14.%20Being%20restorative_10%20principes%20PPR%20Le%20Souffle%20.pdf"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input/WHAT/Le%20Souffle/3.%20Escalade%20du%20conflit.docx-1.pdf" TargetMode="External"/><Relationship Id="rId5" Type="http://schemas.openxmlformats.org/officeDocument/2006/relationships/slide" Target="slide23.xml"/><Relationship Id="rId10" Type="http://schemas.openxmlformats.org/officeDocument/2006/relationships/image" Target="../media/image13.jpeg"/><Relationship Id="rId4" Type="http://schemas.openxmlformats.org/officeDocument/2006/relationships/image" Target="../media/image53.png"/><Relationship Id="rId9" Type="http://schemas.openxmlformats.org/officeDocument/2006/relationships/hyperlink" Target="input/WHAT/Le%20Souffle/11.%20Cercle%20de%20paroles%20proactif%20et%20pr&#233;ventif%20ProDAS%20.pdf"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 Target="slide2.xml"/><Relationship Id="rId7" Type="http://schemas.openxmlformats.org/officeDocument/2006/relationships/hyperlink" Target="input/WHAT/Le%20Souffle/7.%20Questions%20Restauratives%20IIRP%20-%20Le%20Souffle.pdf"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hyperlink" Target="input/WHAT/Le%20Souffle/11.%20Cercle%20de%20paroles%20proactif%20et%20pr&#233;ventif%20ProDAS%20.pdf" TargetMode="External"/><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8" Type="http://schemas.openxmlformats.org/officeDocument/2006/relationships/hyperlink" Target="input/WHAT/Le%20Souffle/14.%20Being%20restorative_10%20principes%20PPR%20Le%20Souffle%20.pdf" TargetMode="External"/><Relationship Id="rId13" Type="http://schemas.openxmlformats.org/officeDocument/2006/relationships/slide" Target="slide22.xml"/><Relationship Id="rId3" Type="http://schemas.openxmlformats.org/officeDocument/2006/relationships/slide" Target="slide2.xml"/><Relationship Id="rId7" Type="http://schemas.openxmlformats.org/officeDocument/2006/relationships/hyperlink" Target="input/WHAT/Le%20Souffle/7.%20Questions%20Restauratives%20IIRP%20-%20Le%20Souffle.pdf" TargetMode="External"/><Relationship Id="rId12" Type="http://schemas.openxmlformats.org/officeDocument/2006/relationships/hyperlink" Target="input/WHAT/Le%20Souffle/5.%20Continuum%20Restauratif.docx-1.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input/WHAT/Le%20Souffle/11.%20Cercle%20de%20paroles%20proactif%20et%20pr&#233;ventif%20ProDAS%20.pdf" TargetMode="External"/><Relationship Id="rId11" Type="http://schemas.openxmlformats.org/officeDocument/2006/relationships/hyperlink" Target="input/WHAT/Le%20Souffle/Pyramide%20de%20la%20pr&#233;vention%20FR%20voor%20ligand%20dec17.pdf" TargetMode="External"/><Relationship Id="rId5" Type="http://schemas.openxmlformats.org/officeDocument/2006/relationships/hyperlink" Target="input/WHAT/TEACHERS/PLG%20%20Learning%20Activity%20Resources_Copyrigth%20IIRP%202012.pdf" TargetMode="External"/><Relationship Id="rId10" Type="http://schemas.openxmlformats.org/officeDocument/2006/relationships/hyperlink" Target="input/WHAT/Le%20Souffle/4.%20Pyramide%20de%20la%20pr&#233;vention%20-%20PPR.docx-1.pdf" TargetMode="External"/><Relationship Id="rId4" Type="http://schemas.openxmlformats.org/officeDocument/2006/relationships/image" Target="../media/image8.png"/><Relationship Id="rId9" Type="http://schemas.openxmlformats.org/officeDocument/2006/relationships/hyperlink" Target="input/WHAT/Le%20Souffle/1.%20SDW%20Le%20Souffle%20(1).pdf" TargetMode="External"/><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hyperlink" Target="https://youtu.be/32AAXdpwDZk" TargetMode="External"/><Relationship Id="rId13" Type="http://schemas.openxmlformats.org/officeDocument/2006/relationships/hyperlink" Target="input/WHY/Le%20Souffle/Grille%20d'Ardoino.pdf" TargetMode="External"/><Relationship Id="rId3" Type="http://schemas.openxmlformats.org/officeDocument/2006/relationships/slide" Target="slide7.xml"/><Relationship Id="rId7" Type="http://schemas.openxmlformats.org/officeDocument/2006/relationships/hyperlink" Target="https://youtu.be/_obyZY4Xza" TargetMode="External"/><Relationship Id="rId12" Type="http://schemas.openxmlformats.org/officeDocument/2006/relationships/hyperlink" Target="input/WHY/Le%20Souffle/Article%20ANM%20mai%2020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hyperlink" Target="input/WHY/Le%20Souffle/Les%20comp&#233;tences%20psychosociales.pdf" TargetMode="External"/><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slide" Target="slide2.xml"/><Relationship Id="rId14" Type="http://schemas.openxmlformats.org/officeDocument/2006/relationships/hyperlink" Target="input/WHY/Le%20Souffle/SWOT%20EPPR%20Forces-faiblesses.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 Target="slide6.xm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001%20Restore%20toolbox/TOOLBOX%20RESTORE/input/WHY/flyer/Flyer%20Le%20Souffle.pdf" TargetMode="External"/><Relationship Id="rId10" Type="http://schemas.openxmlformats.org/officeDocument/2006/relationships/hyperlink" Target="mailto:lesouffle@skynet.be" TargetMode="External"/><Relationship Id="rId4" Type="http://schemas.openxmlformats.org/officeDocument/2006/relationships/image" Target="../media/image15.png"/><Relationship Id="rId9" Type="http://schemas.openxmlformats.org/officeDocument/2006/relationships/hyperlink" Target="https://lesouffle.b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youtu.be/_obyZY4XzaI" TargetMode="External"/><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youtu.be/32AAXdpwDZk"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22208" y="1411945"/>
            <a:ext cx="7521605" cy="5011538"/>
          </a:xfrm>
          <a:prstGeom prst="rect">
            <a:avLst/>
          </a:prstGeom>
          <a:noFill/>
          <a:ln>
            <a:noFill/>
          </a:ln>
        </p:spPr>
      </p:pic>
      <p:cxnSp>
        <p:nvCxnSpPr>
          <p:cNvPr id="86" name="Google Shape;86;p1"/>
          <p:cNvCxnSpPr/>
          <p:nvPr/>
        </p:nvCxnSpPr>
        <p:spPr>
          <a:xfrm rot="10800000">
            <a:off x="4210050" y="3296920"/>
            <a:ext cx="746760" cy="438150"/>
          </a:xfrm>
          <a:prstGeom prst="straightConnector1">
            <a:avLst/>
          </a:prstGeom>
          <a:noFill/>
          <a:ln w="9525" cap="flat" cmpd="sng">
            <a:solidFill>
              <a:schemeClr val="lt1"/>
            </a:solidFill>
            <a:prstDash val="solid"/>
            <a:miter lim="800000"/>
            <a:headEnd type="none" w="sm" len="sm"/>
            <a:tailEnd type="none" w="sm" len="sm"/>
          </a:ln>
        </p:spPr>
      </p:cxnSp>
      <p:cxnSp>
        <p:nvCxnSpPr>
          <p:cNvPr id="87" name="Google Shape;87;p1"/>
          <p:cNvCxnSpPr/>
          <p:nvPr/>
        </p:nvCxnSpPr>
        <p:spPr>
          <a:xfrm rot="10800000">
            <a:off x="5387340" y="2416810"/>
            <a:ext cx="746760" cy="438150"/>
          </a:xfrm>
          <a:prstGeom prst="straightConnector1">
            <a:avLst/>
          </a:prstGeom>
          <a:noFill/>
          <a:ln w="9525" cap="flat" cmpd="sng">
            <a:solidFill>
              <a:schemeClr val="lt1"/>
            </a:solidFill>
            <a:prstDash val="solid"/>
            <a:miter lim="800000"/>
            <a:headEnd type="none" w="sm" len="sm"/>
            <a:tailEnd type="none" w="sm" len="sm"/>
          </a:ln>
        </p:spPr>
      </p:cxnSp>
      <p:cxnSp>
        <p:nvCxnSpPr>
          <p:cNvPr id="88" name="Google Shape;88;p1"/>
          <p:cNvCxnSpPr/>
          <p:nvPr/>
        </p:nvCxnSpPr>
        <p:spPr>
          <a:xfrm flipH="1">
            <a:off x="6633211" y="2165350"/>
            <a:ext cx="937259" cy="518160"/>
          </a:xfrm>
          <a:prstGeom prst="straightConnector1">
            <a:avLst/>
          </a:prstGeom>
          <a:noFill/>
          <a:ln w="9525" cap="flat" cmpd="sng">
            <a:solidFill>
              <a:schemeClr val="lt1"/>
            </a:solidFill>
            <a:prstDash val="solid"/>
            <a:miter lim="800000"/>
            <a:headEnd type="none" w="sm" len="sm"/>
            <a:tailEnd type="none" w="sm" len="sm"/>
          </a:ln>
        </p:spPr>
      </p:cxnSp>
      <p:cxnSp>
        <p:nvCxnSpPr>
          <p:cNvPr id="89" name="Google Shape;89;p1"/>
          <p:cNvCxnSpPr/>
          <p:nvPr/>
        </p:nvCxnSpPr>
        <p:spPr>
          <a:xfrm flipH="1">
            <a:off x="7658101" y="2995930"/>
            <a:ext cx="937259" cy="518160"/>
          </a:xfrm>
          <a:prstGeom prst="straightConnector1">
            <a:avLst/>
          </a:prstGeom>
          <a:noFill/>
          <a:ln w="9525" cap="flat" cmpd="sng">
            <a:solidFill>
              <a:schemeClr val="lt1"/>
            </a:solidFill>
            <a:prstDash val="solid"/>
            <a:miter lim="800000"/>
            <a:headEnd type="none" w="sm" len="sm"/>
            <a:tailEnd type="none" w="sm" len="sm"/>
          </a:ln>
        </p:spPr>
      </p:cxnSp>
      <p:cxnSp>
        <p:nvCxnSpPr>
          <p:cNvPr id="90" name="Google Shape;90;p1"/>
          <p:cNvCxnSpPr/>
          <p:nvPr/>
        </p:nvCxnSpPr>
        <p:spPr>
          <a:xfrm rot="10800000">
            <a:off x="7528560" y="3875742"/>
            <a:ext cx="960120" cy="594658"/>
          </a:xfrm>
          <a:prstGeom prst="straightConnector1">
            <a:avLst/>
          </a:prstGeom>
          <a:noFill/>
          <a:ln w="9525" cap="flat" cmpd="sng">
            <a:solidFill>
              <a:schemeClr val="lt1"/>
            </a:solidFill>
            <a:prstDash val="solid"/>
            <a:miter lim="800000"/>
            <a:headEnd type="none" w="sm" len="sm"/>
            <a:tailEnd type="none" w="sm" len="sm"/>
          </a:ln>
        </p:spPr>
      </p:cxnSp>
      <p:sp>
        <p:nvSpPr>
          <p:cNvPr id="91" name="Google Shape;91;p1"/>
          <p:cNvSpPr txBox="1"/>
          <p:nvPr/>
        </p:nvSpPr>
        <p:spPr>
          <a:xfrm>
            <a:off x="1567747" y="395785"/>
            <a:ext cx="9319865"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nl-BE" sz="4000" b="1" i="0" u="none" strike="noStrike" cap="none">
                <a:solidFill>
                  <a:schemeClr val="lt1"/>
                </a:solidFill>
                <a:latin typeface="Calibri"/>
                <a:ea typeface="Calibri"/>
                <a:cs typeface="Calibri"/>
                <a:sym typeface="Calibri"/>
              </a:rPr>
              <a:t>Comment devenir une école restaurative ?</a:t>
            </a:r>
            <a:endParaRPr sz="4000" b="0" i="0" u="none" strike="noStrike" cap="none" dirty="0">
              <a:solidFill>
                <a:srgbClr val="000000"/>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0" y="6086900"/>
            <a:ext cx="3343701" cy="771099"/>
          </a:xfrm>
          <a:prstGeom prst="rect">
            <a:avLst/>
          </a:prstGeom>
          <a:noFill/>
          <a:ln>
            <a:noFill/>
          </a:ln>
        </p:spPr>
      </p:pic>
      <p:pic>
        <p:nvPicPr>
          <p:cNvPr id="93" name="Google Shape;93;p1" descr="thumbnail_SouffleLogoN5TBHR.jpg"/>
          <p:cNvPicPr preferRelativeResize="0"/>
          <p:nvPr/>
        </p:nvPicPr>
        <p:blipFill rotWithShape="1">
          <a:blip r:embed="rId5">
            <a:alphaModFix/>
          </a:blip>
          <a:srcRect/>
          <a:stretch/>
        </p:blipFill>
        <p:spPr>
          <a:xfrm>
            <a:off x="9416954" y="6046300"/>
            <a:ext cx="2775045" cy="811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17"/>
        <p:cNvGrpSpPr/>
        <p:nvPr/>
      </p:nvGrpSpPr>
      <p:grpSpPr>
        <a:xfrm>
          <a:off x="0" y="0"/>
          <a:ext cx="0" cy="0"/>
          <a:chOff x="0" y="0"/>
          <a:chExt cx="0" cy="0"/>
        </a:xfrm>
      </p:grpSpPr>
      <p:sp>
        <p:nvSpPr>
          <p:cNvPr id="11" name="Rectangle 10"/>
          <p:cNvSpPr/>
          <p:nvPr/>
        </p:nvSpPr>
        <p:spPr>
          <a:xfrm>
            <a:off x="259307" y="272955"/>
            <a:ext cx="11641541" cy="830997"/>
          </a:xfrm>
          <a:prstGeom prst="rect">
            <a:avLst/>
          </a:prstGeom>
          <a:noFill/>
          <a:ln>
            <a:solidFill>
              <a:schemeClr val="bg1"/>
            </a:solidFill>
          </a:ln>
        </p:spPr>
        <p:txBody>
          <a:bodyPr wrap="square" lIns="91440" tIns="45720" rIns="91440" bIns="45720">
            <a:spAutoFit/>
            <a:scene3d>
              <a:camera prst="orthographicFront"/>
              <a:lightRig rig="threePt" dir="t"/>
            </a:scene3d>
            <a:flatTx/>
          </a:bodyPr>
          <a:lstStyle/>
          <a:p>
            <a:pPr algn="ctr"/>
            <a:r>
              <a:rPr lang="fr-FR" sz="4800" b="1" cap="none" spc="3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Vrinda" pitchFamily="34" charset="0"/>
                <a:cs typeface="Vrinda" pitchFamily="34" charset="0"/>
              </a:rPr>
              <a:t>10 Compétences Psychosociales OMS</a:t>
            </a:r>
          </a:p>
        </p:txBody>
      </p:sp>
      <p:pic>
        <p:nvPicPr>
          <p:cNvPr id="7" name="Image 6" descr="logo RESTORE Europe.jpg"/>
          <p:cNvPicPr>
            <a:picLocks noChangeAspect="1"/>
          </p:cNvPicPr>
          <p:nvPr/>
        </p:nvPicPr>
        <p:blipFill>
          <a:blip r:embed="rId4"/>
          <a:stretch>
            <a:fillRect/>
          </a:stretch>
        </p:blipFill>
        <p:spPr>
          <a:xfrm>
            <a:off x="9485194" y="6140472"/>
            <a:ext cx="2706806" cy="717528"/>
          </a:xfrm>
          <a:prstGeom prst="rect">
            <a:avLst/>
          </a:prstGeom>
        </p:spPr>
      </p:pic>
      <p:pic>
        <p:nvPicPr>
          <p:cNvPr id="120" name="Google Shape;120;p3"/>
          <p:cNvPicPr preferRelativeResize="0"/>
          <p:nvPr/>
        </p:nvPicPr>
        <p:blipFill rotWithShape="1">
          <a:blip r:embed="rId5">
            <a:alphaModFix/>
          </a:blip>
          <a:srcRect/>
          <a:stretch/>
        </p:blipFill>
        <p:spPr>
          <a:xfrm>
            <a:off x="5895831" y="6073252"/>
            <a:ext cx="641447" cy="600501"/>
          </a:xfrm>
          <a:prstGeom prst="rect">
            <a:avLst/>
          </a:prstGeom>
          <a:noFill/>
          <a:ln>
            <a:noFill/>
          </a:ln>
        </p:spPr>
      </p:pic>
      <p:sp>
        <p:nvSpPr>
          <p:cNvPr id="79898" name="AutoShape 26"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39" name="Image 38" descr="thumbnail_SouffleLogoN5TBHR.jpg"/>
          <p:cNvPicPr>
            <a:picLocks noChangeAspect="1"/>
          </p:cNvPicPr>
          <p:nvPr/>
        </p:nvPicPr>
        <p:blipFill>
          <a:blip r:embed="rId6"/>
          <a:stretch>
            <a:fillRect/>
          </a:stretch>
        </p:blipFill>
        <p:spPr>
          <a:xfrm>
            <a:off x="2" y="6111502"/>
            <a:ext cx="2552130" cy="746498"/>
          </a:xfrm>
          <a:prstGeom prst="rect">
            <a:avLst/>
          </a:prstGeom>
        </p:spPr>
      </p:pic>
      <p:sp>
        <p:nvSpPr>
          <p:cNvPr id="8" name="Rectangle 7"/>
          <p:cNvSpPr/>
          <p:nvPr/>
        </p:nvSpPr>
        <p:spPr>
          <a:xfrm>
            <a:off x="504967" y="1340047"/>
            <a:ext cx="11218460" cy="4616648"/>
          </a:xfrm>
          <a:prstGeom prst="rect">
            <a:avLst/>
          </a:prstGeom>
        </p:spPr>
        <p:txBody>
          <a:bodyPr wrap="square">
            <a:spAutoFit/>
          </a:bodyPr>
          <a:lstStyle/>
          <a:p>
            <a:pPr marL="0" indent="0" algn="just">
              <a:spcBef>
                <a:spcPts val="600"/>
              </a:spcBef>
              <a:spcAft>
                <a:spcPts val="600"/>
              </a:spcAft>
              <a:buFont typeface="Wingdings 2" pitchFamily="18" charset="2"/>
              <a:buNone/>
            </a:pPr>
            <a:r>
              <a:rPr lang="fr-BE" altLang="fr-FR" sz="2400" b="1" u="sng" dirty="0"/>
              <a:t>DÉFINITION DE LA SANTÉ SELON L’OMS </a:t>
            </a:r>
          </a:p>
          <a:p>
            <a:pPr marL="0" indent="0" algn="just">
              <a:spcBef>
                <a:spcPts val="600"/>
              </a:spcBef>
              <a:spcAft>
                <a:spcPts val="600"/>
              </a:spcAft>
              <a:buFont typeface="Wingdings 2" pitchFamily="18" charset="2"/>
              <a:buNone/>
            </a:pPr>
            <a:r>
              <a:rPr lang="fr-BE" altLang="fr-FR" sz="2400" dirty="0"/>
              <a:t>« </a:t>
            </a:r>
            <a:r>
              <a:rPr lang="fr-BE" altLang="fr-FR" sz="2400" i="1" dirty="0"/>
              <a:t>La santé est un état complet de bien-être physique, mental et social, et ne consiste pas seulement en une absence de maladie ou d’infirmité</a:t>
            </a:r>
            <a:r>
              <a:rPr lang="fr-BE" altLang="fr-FR" sz="2400" dirty="0"/>
              <a:t>.»</a:t>
            </a:r>
          </a:p>
          <a:p>
            <a:pPr marL="0" indent="0" algn="just">
              <a:spcBef>
                <a:spcPts val="600"/>
              </a:spcBef>
              <a:spcAft>
                <a:spcPts val="600"/>
              </a:spcAft>
              <a:buFont typeface="Wingdings 2" pitchFamily="18" charset="2"/>
              <a:buNone/>
            </a:pPr>
            <a:r>
              <a:rPr lang="fr-BE" altLang="fr-FR" sz="2800" b="1" u="sng" dirty="0"/>
              <a:t>10</a:t>
            </a:r>
            <a:r>
              <a:rPr lang="fr-BE" altLang="fr-FR" sz="2400" b="1" u="sng" dirty="0"/>
              <a:t> COMPÉTENCES PSYCHOSOCIALES POUR ÊTRE ET RESTER EN SANTÉ</a:t>
            </a:r>
            <a:r>
              <a:rPr lang="fr-BE" altLang="fr-FR" sz="2400" b="1" dirty="0"/>
              <a:t>   </a:t>
            </a:r>
            <a:r>
              <a:rPr lang="fr-BE" altLang="fr-FR" sz="1800" dirty="0"/>
              <a:t>(suivant les représentants de l’UNICEF et l’OMS, 1993) </a:t>
            </a:r>
            <a:r>
              <a:rPr lang="fr-BE" altLang="fr-FR" sz="2400" dirty="0"/>
              <a:t>: </a:t>
            </a:r>
          </a:p>
          <a:p>
            <a:pPr marL="0" indent="0" algn="just">
              <a:spcBef>
                <a:spcPts val="600"/>
              </a:spcBef>
              <a:buFont typeface="Wingdings 2" pitchFamily="18" charset="2"/>
              <a:buNone/>
            </a:pPr>
            <a:r>
              <a:rPr lang="fr-BE" altLang="fr-FR" sz="2400" dirty="0"/>
              <a:t>° Se connaître soi-même	                  ° Eprouver de l’empathie </a:t>
            </a:r>
          </a:p>
          <a:p>
            <a:pPr marL="0" indent="0" algn="just">
              <a:spcBef>
                <a:spcPts val="600"/>
              </a:spcBef>
              <a:buFont typeface="Wingdings 2" pitchFamily="18" charset="2"/>
              <a:buNone/>
            </a:pPr>
            <a:r>
              <a:rPr lang="fr-BE" altLang="fr-FR" sz="2400" dirty="0"/>
              <a:t>° Savoir se faire comprendre               ° Pouvoir entrer en relation avec les autres </a:t>
            </a:r>
          </a:p>
          <a:p>
            <a:pPr marL="0" indent="0" algn="just">
              <a:spcBef>
                <a:spcPts val="600"/>
              </a:spcBef>
              <a:buFont typeface="Wingdings 2" pitchFamily="18" charset="2"/>
              <a:buNone/>
            </a:pPr>
            <a:r>
              <a:rPr lang="fr-BE" altLang="fr-FR" sz="2400" dirty="0"/>
              <a:t>° Avoir une pensée critique 	       ° Avoir une pensée créative </a:t>
            </a:r>
          </a:p>
          <a:p>
            <a:pPr marL="0" indent="0" algn="just">
              <a:spcBef>
                <a:spcPts val="600"/>
              </a:spcBef>
              <a:buFont typeface="Wingdings 2" pitchFamily="18" charset="2"/>
              <a:buNone/>
            </a:pPr>
            <a:r>
              <a:rPr lang="fr-BE" altLang="fr-FR" sz="2400" dirty="0"/>
              <a:t>° Savoir résoudre des problèmes         ° Savoir prendre des décisions</a:t>
            </a:r>
          </a:p>
          <a:p>
            <a:pPr marL="0" indent="0" algn="just">
              <a:spcBef>
                <a:spcPts val="600"/>
              </a:spcBef>
              <a:buFont typeface="Wingdings 2" pitchFamily="18" charset="2"/>
              <a:buNone/>
            </a:pPr>
            <a:r>
              <a:rPr lang="fr-BE" altLang="fr-FR" sz="2400" dirty="0"/>
              <a:t>° Savoir gérer son stress 	                  ° Savoir gérer les émotions</a:t>
            </a:r>
          </a:p>
        </p:txBody>
      </p:sp>
    </p:spTree>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99"/>
        <p:cNvGrpSpPr/>
        <p:nvPr/>
      </p:nvGrpSpPr>
      <p:grpSpPr>
        <a:xfrm>
          <a:off x="0" y="0"/>
          <a:ext cx="0" cy="0"/>
          <a:chOff x="0" y="0"/>
          <a:chExt cx="0" cy="0"/>
        </a:xfrm>
      </p:grpSpPr>
      <p:sp>
        <p:nvSpPr>
          <p:cNvPr id="200" name="Google Shape;200;p31"/>
          <p:cNvSpPr/>
          <p:nvPr/>
        </p:nvSpPr>
        <p:spPr>
          <a:xfrm>
            <a:off x="4844956" y="390007"/>
            <a:ext cx="6796584" cy="6170880"/>
          </a:xfrm>
          <a:prstGeom prst="rect">
            <a:avLst/>
          </a:prstGeom>
          <a:noFill/>
          <a:ln>
            <a:noFill/>
          </a:ln>
        </p:spPr>
        <p:txBody>
          <a:bodyPr spcFirstLastPara="1" wrap="square" lIns="91425" tIns="45700" rIns="91425" bIns="45700" anchor="t" anchorCtr="0">
            <a:spAutoFit/>
          </a:bodyPr>
          <a:lstStyle/>
          <a:p>
            <a:pPr algn="just">
              <a:buSzPts val="1800"/>
            </a:pPr>
            <a:r>
              <a:rPr lang="fr-BE" sz="1800" b="1" dirty="0">
                <a:solidFill>
                  <a:schemeClr val="lt1"/>
                </a:solidFill>
              </a:rPr>
              <a:t>POURQUOI </a:t>
            </a:r>
            <a:r>
              <a:rPr lang="fr-BE" sz="1800" dirty="0">
                <a:solidFill>
                  <a:schemeClr val="lt1"/>
                </a:solidFill>
              </a:rPr>
              <a:t>?</a:t>
            </a:r>
            <a:r>
              <a:rPr lang="fr-BE" sz="1600" dirty="0"/>
              <a:t> </a:t>
            </a:r>
          </a:p>
          <a:p>
            <a:pPr algn="just">
              <a:buSzPts val="1800"/>
            </a:pPr>
            <a:endParaRPr lang="fr-BE" sz="1600" dirty="0"/>
          </a:p>
          <a:p>
            <a:pPr marL="285750" indent="-285750" algn="just">
              <a:buSzPts val="1800"/>
              <a:buFont typeface="Wingdings" panose="05000000000000000000" pitchFamily="2" charset="2"/>
              <a:buChar char="q"/>
            </a:pPr>
            <a:r>
              <a:rPr lang="fr-BE" sz="1800" dirty="0"/>
              <a:t>Pour l’apprentissage du « collectif » en milieu scolaire.</a:t>
            </a:r>
          </a:p>
          <a:p>
            <a:pPr algn="just">
              <a:buSzPts val="1800"/>
            </a:pPr>
            <a:endParaRPr lang="fr-BE" sz="400" dirty="0"/>
          </a:p>
          <a:p>
            <a:pPr algn="just">
              <a:buSzPts val="1800"/>
            </a:pPr>
            <a:r>
              <a:rPr lang="fr-BE" sz="1800" b="0" i="0" u="none" strike="noStrike" cap="none" dirty="0">
                <a:solidFill>
                  <a:srgbClr val="000000"/>
                </a:solidFill>
                <a:sym typeface="Arial"/>
              </a:rPr>
              <a:t>Un article de la </a:t>
            </a:r>
            <a:r>
              <a:rPr lang="fr-BE" sz="1800" b="1" i="0" u="sng" strike="noStrike" cap="none" dirty="0">
                <a:solidFill>
                  <a:srgbClr val="000000"/>
                </a:solidFill>
                <a:sym typeface="Arial"/>
              </a:rPr>
              <a:t>Lettre de l’ANM (Association Nationale des Médiateurs/France)</a:t>
            </a:r>
            <a:r>
              <a:rPr lang="fr-BE" sz="1800" b="0" i="0" u="none" strike="noStrike" cap="none" dirty="0">
                <a:solidFill>
                  <a:srgbClr val="000000"/>
                </a:solidFill>
                <a:sym typeface="Arial"/>
              </a:rPr>
              <a:t> : interview de la Directrice de l’association Le Souffle, Joëlle </a:t>
            </a:r>
            <a:r>
              <a:rPr lang="fr-BE" sz="1800" b="0" i="0" u="none" strike="noStrike" cap="small" dirty="0">
                <a:solidFill>
                  <a:srgbClr val="000000"/>
                </a:solidFill>
                <a:sym typeface="Arial"/>
              </a:rPr>
              <a:t>Timmermans</a:t>
            </a:r>
            <a:r>
              <a:rPr lang="fr-BE" sz="1800" b="0" i="0" u="none" strike="noStrike" cap="none" dirty="0">
                <a:solidFill>
                  <a:srgbClr val="000000"/>
                </a:solidFill>
                <a:sym typeface="Arial"/>
              </a:rPr>
              <a:t>.</a:t>
            </a:r>
            <a:endParaRPr lang="fr-BE" dirty="0"/>
          </a:p>
          <a:p>
            <a:pPr marL="0" marR="0" lvl="0" indent="0" algn="just" rtl="0">
              <a:lnSpc>
                <a:spcPct val="100000"/>
              </a:lnSpc>
              <a:spcBef>
                <a:spcPts val="600"/>
              </a:spcBef>
              <a:spcAft>
                <a:spcPts val="0"/>
              </a:spcAft>
              <a:buNone/>
            </a:pPr>
            <a:r>
              <a:rPr lang="fr-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3" action="ppaction://hlinkfile">
                  <a:extLst>
                    <a:ext uri="{A12FA001-AC4F-418D-AE19-62706E023703}">
                      <ahyp:hlinkClr xmlns:ahyp="http://schemas.microsoft.com/office/drawing/2018/hyperlinkcolor" val="tx"/>
                    </a:ext>
                  </a:extLst>
                </a:hlinkClick>
              </a:rPr>
              <a:t>Article ANM mai 2020</a:t>
            </a:r>
            <a:endParaRPr lang="fr-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algn="just" rtl="0">
              <a:lnSpc>
                <a:spcPct val="100000"/>
              </a:lnSpc>
              <a:spcBef>
                <a:spcPts val="600"/>
              </a:spcBef>
              <a:spcAft>
                <a:spcPts val="0"/>
              </a:spcAft>
              <a:buNone/>
            </a:pPr>
            <a:endParaRPr lang="fr-BE" sz="1800" b="0" i="0" u="none" strike="noStrike" cap="none" dirty="0">
              <a:solidFill>
                <a:srgbClr val="000000"/>
              </a:solidFill>
              <a:sym typeface="Arial"/>
            </a:endParaRPr>
          </a:p>
          <a:p>
            <a:pPr marL="0" marR="0" lvl="0" indent="-114300" algn="just" rtl="0">
              <a:lnSpc>
                <a:spcPct val="100000"/>
              </a:lnSpc>
              <a:spcBef>
                <a:spcPts val="600"/>
              </a:spcBef>
              <a:spcAft>
                <a:spcPts val="0"/>
              </a:spcAft>
              <a:buClr>
                <a:srgbClr val="000000"/>
              </a:buClr>
              <a:buSzPts val="1800"/>
              <a:buFont typeface="Noto Sans Symbols"/>
              <a:buChar char="❑"/>
            </a:pPr>
            <a:r>
              <a:rPr lang="fr-BE" sz="1800" b="0" i="0" u="none" strike="noStrike" cap="none" dirty="0">
                <a:solidFill>
                  <a:srgbClr val="000000"/>
                </a:solidFill>
                <a:sym typeface="Arial"/>
              </a:rPr>
              <a:t> Pour comprendre et résoudre une situation complexe et problématique</a:t>
            </a:r>
            <a:endParaRPr lang="fr-BE" strike="sngStrike" dirty="0"/>
          </a:p>
          <a:p>
            <a:pPr marL="0" marR="0" lvl="0" indent="0" algn="just" rtl="0">
              <a:lnSpc>
                <a:spcPct val="100000"/>
              </a:lnSpc>
              <a:spcBef>
                <a:spcPts val="600"/>
              </a:spcBef>
              <a:spcAft>
                <a:spcPts val="0"/>
              </a:spcAft>
              <a:buNone/>
            </a:pPr>
            <a:r>
              <a:rPr lang="fr-BE" sz="1800" b="0" i="0" u="none" strike="noStrike" cap="none" dirty="0">
                <a:solidFill>
                  <a:srgbClr val="000000"/>
                </a:solidFill>
                <a:sym typeface="Arial"/>
              </a:rPr>
              <a:t>La </a:t>
            </a:r>
            <a:r>
              <a:rPr lang="fr-BE" sz="1800" b="1" i="0" u="sng" strike="noStrike" cap="none" dirty="0">
                <a:solidFill>
                  <a:srgbClr val="000000"/>
                </a:solidFill>
                <a:sym typeface="Arial"/>
              </a:rPr>
              <a:t>grille d’Ardoino</a:t>
            </a:r>
            <a:r>
              <a:rPr lang="fr-BE" sz="1800" b="0" i="0" u="none" strike="noStrike" cap="none" dirty="0">
                <a:solidFill>
                  <a:srgbClr val="000000"/>
                </a:solidFill>
                <a:sym typeface="Arial"/>
              </a:rPr>
              <a:t> permet une analyse sous des angles différents en partant du niveau individuel pour aboutir au niveau macrosocial.</a:t>
            </a:r>
            <a:endParaRPr lang="fr-BE" dirty="0"/>
          </a:p>
          <a:p>
            <a:pPr marL="0" marR="0" lvl="0" indent="0" algn="just" rtl="0">
              <a:lnSpc>
                <a:spcPct val="100000"/>
              </a:lnSpc>
              <a:spcBef>
                <a:spcPts val="600"/>
              </a:spcBef>
              <a:spcAft>
                <a:spcPts val="0"/>
              </a:spcAft>
              <a:buNone/>
            </a:pPr>
            <a:r>
              <a:rPr lang="fr-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Grille d'</a:t>
            </a:r>
            <a:r>
              <a:rPr lang="fr-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Ardoino</a:t>
            </a:r>
            <a:endParaRPr lang="fr-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algn="just" rtl="0">
              <a:lnSpc>
                <a:spcPct val="100000"/>
              </a:lnSpc>
              <a:spcBef>
                <a:spcPts val="600"/>
              </a:spcBef>
              <a:spcAft>
                <a:spcPts val="0"/>
              </a:spcAft>
              <a:buNone/>
            </a:pPr>
            <a:endParaRPr lang="fr-BE" sz="1800" b="0" i="0" u="none" strike="noStrike" cap="none" dirty="0">
              <a:solidFill>
                <a:srgbClr val="000000"/>
              </a:solidFill>
              <a:sym typeface="Arial"/>
            </a:endParaRPr>
          </a:p>
          <a:p>
            <a:pPr marL="0" marR="0" lvl="0" indent="-114300" algn="just" rtl="0">
              <a:lnSpc>
                <a:spcPct val="100000"/>
              </a:lnSpc>
              <a:spcBef>
                <a:spcPts val="600"/>
              </a:spcBef>
              <a:spcAft>
                <a:spcPts val="0"/>
              </a:spcAft>
              <a:buClr>
                <a:srgbClr val="000000"/>
              </a:buClr>
              <a:buSzPts val="1800"/>
              <a:buFont typeface="Noto Sans Symbols"/>
              <a:buChar char="❑"/>
            </a:pPr>
            <a:r>
              <a:rPr lang="fr-BE" sz="1800" b="0" i="0" u="none" strike="noStrike" cap="none" dirty="0">
                <a:solidFill>
                  <a:srgbClr val="000000"/>
                </a:solidFill>
                <a:sym typeface="Arial"/>
              </a:rPr>
              <a:t> Pour déterminer les Forces, Faiblesses, Opportunités et Menaces ?</a:t>
            </a:r>
            <a:r>
              <a:rPr lang="fr-FR" sz="1800" b="0" i="0" u="none" strike="noStrike" cap="none" dirty="0">
                <a:solidFill>
                  <a:srgbClr val="000000"/>
                </a:solidFill>
                <a:latin typeface="Arial"/>
                <a:ea typeface="Arial"/>
                <a:cs typeface="Arial"/>
                <a:sym typeface="Arial"/>
              </a:rPr>
              <a:t> </a:t>
            </a:r>
            <a:r>
              <a:rPr lang="en-US" sz="1800" b="1" i="0" u="sng" strike="noStrike" cap="none" dirty="0" err="1">
                <a:solidFill>
                  <a:srgbClr val="000000"/>
                </a:solidFill>
                <a:sym typeface="Arial"/>
              </a:rPr>
              <a:t>Modèle</a:t>
            </a:r>
            <a:r>
              <a:rPr lang="en-US" sz="1800" b="1" i="0" u="sng" strike="noStrike" cap="none" dirty="0">
                <a:solidFill>
                  <a:srgbClr val="000000"/>
                </a:solidFill>
                <a:sym typeface="Arial"/>
              </a:rPr>
              <a:t> SWOT</a:t>
            </a:r>
            <a:r>
              <a:rPr lang="en-US" sz="1800" b="0" i="0" u="none" strike="noStrike" cap="none" dirty="0">
                <a:solidFill>
                  <a:srgbClr val="000000"/>
                </a:solidFill>
                <a:sym typeface="Arial"/>
              </a:rPr>
              <a:t> de Restore </a:t>
            </a:r>
            <a:r>
              <a:rPr lang="en-US" sz="1800" b="1" i="0" u="none" strike="noStrike" cap="none" dirty="0">
                <a:solidFill>
                  <a:srgbClr val="000000"/>
                </a:solidFill>
                <a:sym typeface="Arial"/>
              </a:rPr>
              <a:t>: </a:t>
            </a:r>
            <a:r>
              <a:rPr lang="en-US" sz="1800" b="0" i="0" u="sng" strike="noStrike" cap="none" dirty="0">
                <a:solidFill>
                  <a:srgbClr val="000000"/>
                </a:solidFill>
                <a:sym typeface="Arial"/>
              </a:rPr>
              <a:t>S</a:t>
            </a:r>
            <a:r>
              <a:rPr lang="en-US" sz="1800" b="0" i="0" u="none" strike="noStrike" cap="none" dirty="0">
                <a:solidFill>
                  <a:srgbClr val="000000"/>
                </a:solidFill>
                <a:sym typeface="Arial"/>
              </a:rPr>
              <a:t>trengths - </a:t>
            </a:r>
            <a:r>
              <a:rPr lang="en-US" sz="1800" b="0" i="0" u="sng" strike="noStrike" cap="none" dirty="0">
                <a:solidFill>
                  <a:srgbClr val="000000"/>
                </a:solidFill>
                <a:sym typeface="Arial"/>
              </a:rPr>
              <a:t>W</a:t>
            </a:r>
            <a:r>
              <a:rPr lang="en-US" sz="1800" b="0" i="0" u="none" strike="noStrike" cap="none" dirty="0">
                <a:solidFill>
                  <a:srgbClr val="000000"/>
                </a:solidFill>
                <a:sym typeface="Arial"/>
              </a:rPr>
              <a:t>eaknesses - </a:t>
            </a:r>
            <a:r>
              <a:rPr lang="en-US" sz="1800" b="0" i="0" u="sng" strike="noStrike" cap="none" dirty="0">
                <a:solidFill>
                  <a:srgbClr val="000000"/>
                </a:solidFill>
                <a:sym typeface="Arial"/>
              </a:rPr>
              <a:t>O</a:t>
            </a:r>
            <a:r>
              <a:rPr lang="en-US" sz="1800" b="0" i="0" u="none" strike="noStrike" cap="none" dirty="0">
                <a:solidFill>
                  <a:srgbClr val="000000"/>
                </a:solidFill>
                <a:sym typeface="Arial"/>
              </a:rPr>
              <a:t>pportunities – </a:t>
            </a:r>
            <a:r>
              <a:rPr lang="en-US" sz="1800" b="0" i="0" u="sng" strike="noStrike" cap="none" dirty="0">
                <a:solidFill>
                  <a:srgbClr val="000000"/>
                </a:solidFill>
                <a:sym typeface="Arial"/>
              </a:rPr>
              <a:t>T</a:t>
            </a:r>
            <a:r>
              <a:rPr lang="en-US" sz="1800" b="0" i="0" u="none" strike="noStrike" cap="none" dirty="0">
                <a:solidFill>
                  <a:srgbClr val="000000"/>
                </a:solidFill>
                <a:sym typeface="Arial"/>
              </a:rPr>
              <a:t>hreats.</a:t>
            </a:r>
            <a:endParaRPr lang="en-US" dirty="0"/>
          </a:p>
          <a:p>
            <a:pPr marL="0" marR="0" lvl="0" indent="0" algn="just" rtl="0">
              <a:lnSpc>
                <a:spcPct val="100000"/>
              </a:lnSpc>
              <a:spcBef>
                <a:spcPts val="600"/>
              </a:spcBef>
              <a:spcAft>
                <a:spcPts val="60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5" action="ppaction://hlinkfile">
                  <a:extLst>
                    <a:ext uri="{A12FA001-AC4F-418D-AE19-62706E023703}">
                      <ahyp:hlinkClr xmlns:ahyp="http://schemas.microsoft.com/office/drawing/2018/hyperlinkcolor" val="tx"/>
                    </a:ext>
                  </a:extLst>
                </a:hlinkClick>
              </a:rPr>
              <a:t>SWOT EPPR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5" action="ppaction://hlinkfile">
                  <a:extLst>
                    <a:ext uri="{A12FA001-AC4F-418D-AE19-62706E023703}">
                      <ahyp:hlinkClr xmlns:ahyp="http://schemas.microsoft.com/office/drawing/2018/hyperlinkcolor" val="tx"/>
                    </a:ext>
                  </a:extLst>
                </a:hlinkClick>
              </a:rPr>
              <a:t>Forces-faiblesses</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pic>
        <p:nvPicPr>
          <p:cNvPr id="201" name="Google Shape;201;p31"/>
          <p:cNvPicPr preferRelativeResize="0"/>
          <p:nvPr/>
        </p:nvPicPr>
        <p:blipFill rotWithShape="1">
          <a:blip r:embed="rId6">
            <a:alphaModFix/>
          </a:blip>
          <a:srcRect/>
          <a:stretch/>
        </p:blipFill>
        <p:spPr>
          <a:xfrm>
            <a:off x="1856095" y="1569492"/>
            <a:ext cx="1121748" cy="996287"/>
          </a:xfrm>
          <a:prstGeom prst="rect">
            <a:avLst/>
          </a:prstGeom>
          <a:noFill/>
          <a:ln>
            <a:noFill/>
          </a:ln>
        </p:spPr>
      </p:pic>
      <p:sp>
        <p:nvSpPr>
          <p:cNvPr id="202" name="Google Shape;202;p31"/>
          <p:cNvSpPr txBox="1"/>
          <p:nvPr/>
        </p:nvSpPr>
        <p:spPr>
          <a:xfrm>
            <a:off x="709683" y="257859"/>
            <a:ext cx="3523756"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nl-BE" sz="5400" b="1" i="0" u="none" strike="noStrike" cap="none" dirty="0">
                <a:solidFill>
                  <a:schemeClr val="lt1"/>
                </a:solidFill>
                <a:latin typeface="Calibri"/>
                <a:ea typeface="Calibri"/>
                <a:cs typeface="Calibri"/>
                <a:sym typeface="Calibri"/>
              </a:rPr>
              <a:t>Why</a:t>
            </a:r>
            <a:r>
              <a:rPr lang="nl-BE" sz="4000" b="1" i="0" u="none" strike="noStrike" cap="none" dirty="0">
                <a:solidFill>
                  <a:schemeClr val="lt1"/>
                </a:solidFill>
                <a:latin typeface="Calibri"/>
                <a:ea typeface="Calibri"/>
                <a:cs typeface="Calibri"/>
                <a:sym typeface="Calibri"/>
              </a:rPr>
              <a:t> </a:t>
            </a:r>
            <a:r>
              <a:rPr lang="nl-BE" sz="3200" b="1" i="0" u="none" strike="noStrike" cap="none" dirty="0">
                <a:solidFill>
                  <a:schemeClr val="lt1"/>
                </a:solidFill>
                <a:latin typeface="Calibri"/>
                <a:ea typeface="Calibri"/>
                <a:cs typeface="Calibri"/>
                <a:sym typeface="Calibri"/>
              </a:rPr>
              <a:t>How What </a:t>
            </a:r>
            <a:endParaRPr sz="3200" b="1" i="0" u="none" strike="noStrike" cap="none" dirty="0">
              <a:solidFill>
                <a:schemeClr val="lt1"/>
              </a:solidFill>
              <a:latin typeface="Calibri"/>
              <a:ea typeface="Calibri"/>
              <a:cs typeface="Calibri"/>
              <a:sym typeface="Calibri"/>
            </a:endParaRPr>
          </a:p>
        </p:txBody>
      </p:sp>
      <p:sp>
        <p:nvSpPr>
          <p:cNvPr id="203" name="Google Shape;203;p31"/>
          <p:cNvSpPr/>
          <p:nvPr/>
        </p:nvSpPr>
        <p:spPr>
          <a:xfrm>
            <a:off x="518614" y="3220871"/>
            <a:ext cx="3930555" cy="2156348"/>
          </a:xfrm>
          <a:prstGeom prst="rect">
            <a:avLst/>
          </a:prstGeom>
        </p:spPr>
        <p:txBody>
          <a:bodyPr>
            <a:prstTxWarp prst="textPlain">
              <a:avLst/>
            </a:prstTxWarp>
          </a:bodyPr>
          <a:lstStyle/>
          <a:p>
            <a:pPr lvl="0" algn="ctr"/>
            <a:r>
              <a:rPr lang="fr-BE" b="1" i="0" dirty="0">
                <a:ln w="18400" cap="flat" cmpd="sng">
                  <a:solidFill>
                    <a:schemeClr val="lt1"/>
                  </a:solidFill>
                  <a:prstDash val="solid"/>
                  <a:round/>
                  <a:headEnd type="none" w="sm" len="sm"/>
                  <a:tailEnd type="none" w="sm" len="sm"/>
                </a:ln>
                <a:solidFill>
                  <a:schemeClr val="lt1"/>
                </a:solidFill>
                <a:latin typeface="Arial"/>
              </a:rPr>
              <a:t>Pourquoi ?</a:t>
            </a:r>
            <a:br>
              <a:rPr lang="fr-BE" b="1" i="0" dirty="0">
                <a:ln w="18400" cap="flat" cmpd="sng">
                  <a:solidFill>
                    <a:schemeClr val="lt1"/>
                  </a:solidFill>
                  <a:prstDash val="solid"/>
                  <a:round/>
                  <a:headEnd type="none" w="sm" len="sm"/>
                  <a:tailEnd type="none" w="sm" len="sm"/>
                </a:ln>
                <a:solidFill>
                  <a:schemeClr val="lt1"/>
                </a:solidFill>
                <a:latin typeface="Arial"/>
              </a:rPr>
            </a:br>
            <a:r>
              <a:rPr lang="fr-BE" sz="900" b="1" i="0" dirty="0">
                <a:ln w="18400" cap="flat" cmpd="sng">
                  <a:solidFill>
                    <a:schemeClr val="lt1"/>
                  </a:solidFill>
                  <a:prstDash val="solid"/>
                  <a:round/>
                  <a:headEnd type="none" w="sm" len="sm"/>
                  <a:tailEnd type="none" w="sm" len="sm"/>
                </a:ln>
                <a:solidFill>
                  <a:schemeClr val="lt1"/>
                </a:solidFill>
                <a:latin typeface="Arial"/>
              </a:rPr>
              <a:t>C</a:t>
            </a:r>
            <a:r>
              <a:rPr lang="fr-BE" sz="700" b="1" i="0" dirty="0">
                <a:ln w="18400" cap="flat" cmpd="sng">
                  <a:solidFill>
                    <a:schemeClr val="lt1"/>
                  </a:solidFill>
                  <a:prstDash val="solid"/>
                  <a:round/>
                  <a:headEnd type="none" w="sm" len="sm"/>
                  <a:tailEnd type="none" w="sm" len="sm"/>
                </a:ln>
                <a:solidFill>
                  <a:schemeClr val="lt1"/>
                </a:solidFill>
                <a:latin typeface="Arial"/>
              </a:rPr>
              <a:t>omment</a:t>
            </a:r>
            <a:r>
              <a:rPr lang="fr-BE" sz="900" b="1" i="0" dirty="0">
                <a:ln w="18400" cap="flat" cmpd="sng">
                  <a:solidFill>
                    <a:schemeClr val="lt1"/>
                  </a:solidFill>
                  <a:prstDash val="solid"/>
                  <a:round/>
                  <a:headEnd type="none" w="sm" len="sm"/>
                  <a:tailEnd type="none" w="sm" len="sm"/>
                </a:ln>
                <a:solidFill>
                  <a:schemeClr val="lt1"/>
                </a:solidFill>
                <a:latin typeface="Arial"/>
              </a:rPr>
              <a:t> ?</a:t>
            </a:r>
            <a:br>
              <a:rPr lang="fr-BE" b="1" i="0" dirty="0">
                <a:ln w="18400" cap="flat" cmpd="sng">
                  <a:solidFill>
                    <a:schemeClr val="lt1"/>
                  </a:solidFill>
                  <a:prstDash val="solid"/>
                  <a:round/>
                  <a:headEnd type="none" w="sm" len="sm"/>
                  <a:tailEnd type="none" w="sm" len="sm"/>
                </a:ln>
                <a:solidFill>
                  <a:schemeClr val="lt1"/>
                </a:solidFill>
                <a:latin typeface="Arial"/>
              </a:rPr>
            </a:br>
            <a:r>
              <a:rPr lang="fr-BE" sz="800" b="1" i="0" dirty="0">
                <a:ln w="18400" cap="flat" cmpd="sng">
                  <a:solidFill>
                    <a:schemeClr val="lt1"/>
                  </a:solidFill>
                  <a:prstDash val="solid"/>
                  <a:round/>
                  <a:headEnd type="none" w="sm" len="sm"/>
                  <a:tailEnd type="none" w="sm" len="sm"/>
                </a:ln>
                <a:solidFill>
                  <a:schemeClr val="lt1"/>
                </a:solidFill>
                <a:latin typeface="Arial"/>
              </a:rPr>
              <a:t>Quoi ?</a:t>
            </a:r>
          </a:p>
        </p:txBody>
      </p:sp>
      <p:pic>
        <p:nvPicPr>
          <p:cNvPr id="204" name="Google Shape;204;p31" descr="logo RESTORE Europe.jpg"/>
          <p:cNvPicPr preferRelativeResize="0"/>
          <p:nvPr/>
        </p:nvPicPr>
        <p:blipFill rotWithShape="1">
          <a:blip r:embed="rId7">
            <a:alphaModFix/>
          </a:blip>
          <a:srcRect/>
          <a:stretch/>
        </p:blipFill>
        <p:spPr>
          <a:xfrm>
            <a:off x="1337267" y="5870883"/>
            <a:ext cx="2447925" cy="657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08"/>
        <p:cNvGrpSpPr/>
        <p:nvPr/>
      </p:nvGrpSpPr>
      <p:grpSpPr>
        <a:xfrm>
          <a:off x="0" y="0"/>
          <a:ext cx="0" cy="0"/>
          <a:chOff x="0" y="0"/>
          <a:chExt cx="0" cy="0"/>
        </a:xfrm>
      </p:grpSpPr>
      <p:sp>
        <p:nvSpPr>
          <p:cNvPr id="209" name="Google Shape;209;p32"/>
          <p:cNvSpPr txBox="1"/>
          <p:nvPr/>
        </p:nvSpPr>
        <p:spPr>
          <a:xfrm>
            <a:off x="163773" y="503518"/>
            <a:ext cx="5299881"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nl-BE" sz="3600" b="1" i="0" u="sng" strike="noStrike" cap="none">
                <a:solidFill>
                  <a:schemeClr val="lt1"/>
                </a:solidFill>
                <a:latin typeface="Calibri"/>
                <a:ea typeface="Calibri"/>
                <a:cs typeface="Calibri"/>
                <a:sym typeface="Calibri"/>
              </a:rPr>
              <a:t>LA GRILLE D’ARDOINO</a:t>
            </a:r>
            <a:endParaRPr sz="3600" b="1" i="0" u="sng" strike="noStrike" cap="none">
              <a:solidFill>
                <a:schemeClr val="lt1"/>
              </a:solidFill>
              <a:latin typeface="Calibri"/>
              <a:ea typeface="Calibri"/>
              <a:cs typeface="Calibri"/>
              <a:sym typeface="Calibri"/>
            </a:endParaRPr>
          </a:p>
        </p:txBody>
      </p:sp>
      <p:sp>
        <p:nvSpPr>
          <p:cNvPr id="210" name="Google Shape;210;p32"/>
          <p:cNvSpPr/>
          <p:nvPr/>
        </p:nvSpPr>
        <p:spPr>
          <a:xfrm>
            <a:off x="0" y="0"/>
            <a:ext cx="12192000" cy="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nl-BE"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11" name="Google Shape;211;p32" descr="thumbnail_SouffleLogoN5TBHR.jpg"/>
          <p:cNvPicPr preferRelativeResize="0"/>
          <p:nvPr/>
        </p:nvPicPr>
        <p:blipFill rotWithShape="1">
          <a:blip r:embed="rId3">
            <a:alphaModFix/>
          </a:blip>
          <a:srcRect/>
          <a:stretch/>
        </p:blipFill>
        <p:spPr>
          <a:xfrm>
            <a:off x="3036627" y="5986826"/>
            <a:ext cx="2204114" cy="644704"/>
          </a:xfrm>
          <a:prstGeom prst="rect">
            <a:avLst/>
          </a:prstGeom>
          <a:noFill/>
          <a:ln>
            <a:noFill/>
          </a:ln>
        </p:spPr>
      </p:pic>
      <p:pic>
        <p:nvPicPr>
          <p:cNvPr id="212" name="Google Shape;212;p32" descr="index.jpg"/>
          <p:cNvPicPr preferRelativeResize="0"/>
          <p:nvPr/>
        </p:nvPicPr>
        <p:blipFill rotWithShape="1">
          <a:blip r:embed="rId4">
            <a:alphaModFix/>
          </a:blip>
          <a:srcRect/>
          <a:stretch/>
        </p:blipFill>
        <p:spPr>
          <a:xfrm>
            <a:off x="163773" y="1371600"/>
            <a:ext cx="4713027" cy="3825240"/>
          </a:xfrm>
          <a:prstGeom prst="rect">
            <a:avLst/>
          </a:prstGeom>
          <a:noFill/>
          <a:ln>
            <a:noFill/>
          </a:ln>
        </p:spPr>
      </p:pic>
      <p:pic>
        <p:nvPicPr>
          <p:cNvPr id="213" name="Google Shape;213;p32" descr="356-0.png"/>
          <p:cNvPicPr preferRelativeResize="0"/>
          <p:nvPr/>
        </p:nvPicPr>
        <p:blipFill rotWithShape="1">
          <a:blip r:embed="rId5">
            <a:alphaModFix/>
          </a:blip>
          <a:srcRect/>
          <a:stretch/>
        </p:blipFill>
        <p:spPr>
          <a:xfrm>
            <a:off x="5393010" y="335280"/>
            <a:ext cx="6616109" cy="6296249"/>
          </a:xfrm>
          <a:prstGeom prst="rect">
            <a:avLst/>
          </a:prstGeom>
          <a:noFill/>
          <a:ln>
            <a:noFill/>
          </a:ln>
        </p:spPr>
      </p:pic>
      <p:pic>
        <p:nvPicPr>
          <p:cNvPr id="214" name="Google Shape;214;p32" descr="LOGO RESTORE EUROPE (2).jpg"/>
          <p:cNvPicPr preferRelativeResize="0"/>
          <p:nvPr/>
        </p:nvPicPr>
        <p:blipFill rotWithShape="1">
          <a:blip r:embed="rId6">
            <a:alphaModFix/>
          </a:blip>
          <a:srcRect/>
          <a:stretch/>
        </p:blipFill>
        <p:spPr>
          <a:xfrm>
            <a:off x="381923" y="5966416"/>
            <a:ext cx="2447925" cy="657225"/>
          </a:xfrm>
          <a:prstGeom prst="rect">
            <a:avLst/>
          </a:prstGeom>
          <a:noFill/>
          <a:ln>
            <a:noFill/>
          </a:ln>
        </p:spPr>
      </p:pic>
      <p:sp>
        <p:nvSpPr>
          <p:cNvPr id="215" name="Google Shape;215;p32"/>
          <p:cNvSpPr txBox="1"/>
          <p:nvPr/>
        </p:nvSpPr>
        <p:spPr>
          <a:xfrm>
            <a:off x="1939461" y="5329468"/>
            <a:ext cx="1697117" cy="369291"/>
          </a:xfrm>
          <a:prstGeom prst="rect">
            <a:avLst/>
          </a:prstGeom>
          <a:noFill/>
          <a:ln>
            <a:noFill/>
          </a:ln>
        </p:spPr>
        <p:txBody>
          <a:bodyPr spcFirstLastPara="1" wrap="square" lIns="91425" tIns="45700" rIns="91425" bIns="45700" anchor="t" anchorCtr="0">
            <a:spAutoFit/>
          </a:bodyPr>
          <a:lstStyle/>
          <a:p>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7" action="ppaction://hlinkfile">
                  <a:extLst>
                    <a:ext uri="{A12FA001-AC4F-418D-AE19-62706E023703}">
                      <ahyp:hlinkClr xmlns:ahyp="http://schemas.microsoft.com/office/drawing/2018/hyperlinkcolor" val="tx"/>
                    </a:ext>
                  </a:extLst>
                </a:hlinkClick>
              </a:rPr>
              <a:t>Grille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7" action="ppaction://hlinkfile">
                  <a:extLst>
                    <a:ext uri="{A12FA001-AC4F-418D-AE19-62706E023703}">
                      <ahyp:hlinkClr xmlns:ahyp="http://schemas.microsoft.com/office/drawing/2018/hyperlinkcolor" val="tx"/>
                    </a:ext>
                  </a:extLst>
                </a:hlinkClick>
              </a:rPr>
              <a:t>d'Ardoino</a:t>
            </a:r>
            <a:endParaRPr lang="nl-BE"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19"/>
        <p:cNvGrpSpPr/>
        <p:nvPr/>
      </p:nvGrpSpPr>
      <p:grpSpPr>
        <a:xfrm>
          <a:off x="0" y="0"/>
          <a:ext cx="0" cy="0"/>
          <a:chOff x="0" y="0"/>
          <a:chExt cx="0" cy="0"/>
        </a:xfrm>
      </p:grpSpPr>
      <p:sp>
        <p:nvSpPr>
          <p:cNvPr id="220" name="Google Shape;220;p33"/>
          <p:cNvSpPr txBox="1"/>
          <p:nvPr/>
        </p:nvSpPr>
        <p:spPr>
          <a:xfrm>
            <a:off x="354841" y="175972"/>
            <a:ext cx="959437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nl-BE" sz="4000" b="1" i="0" u="none" strike="noStrike" cap="none">
                <a:solidFill>
                  <a:schemeClr val="lt1"/>
                </a:solidFill>
                <a:latin typeface="Calibri"/>
                <a:ea typeface="Calibri"/>
                <a:cs typeface="Calibri"/>
                <a:sym typeface="Calibri"/>
              </a:rPr>
              <a:t>SWOT </a:t>
            </a:r>
            <a:r>
              <a:rPr lang="nl-BE" sz="3600" b="1" i="0" u="none" strike="noStrike" cap="none">
                <a:solidFill>
                  <a:schemeClr val="lt1"/>
                </a:solidFill>
                <a:latin typeface="Calibri"/>
                <a:ea typeface="Calibri"/>
                <a:cs typeface="Calibri"/>
                <a:sym typeface="Calibri"/>
              </a:rPr>
              <a:t>: </a:t>
            </a:r>
            <a:r>
              <a:rPr lang="nl-BE" sz="2800" b="1" i="0" u="none" strike="noStrike" cap="none">
                <a:solidFill>
                  <a:schemeClr val="lt1"/>
                </a:solidFill>
                <a:latin typeface="Calibri"/>
                <a:ea typeface="Calibri"/>
                <a:cs typeface="Calibri"/>
                <a:sym typeface="Calibri"/>
              </a:rPr>
              <a:t>Forces, Faiblesses, Opportunités, Menaces des PPR </a:t>
            </a:r>
            <a:endParaRPr sz="2800" b="1" i="0" u="none" strike="noStrike" cap="none">
              <a:solidFill>
                <a:schemeClr val="lt1"/>
              </a:solidFill>
              <a:latin typeface="Calibri"/>
              <a:ea typeface="Calibri"/>
              <a:cs typeface="Calibri"/>
              <a:sym typeface="Calibri"/>
            </a:endParaRPr>
          </a:p>
        </p:txBody>
      </p:sp>
      <p:pic>
        <p:nvPicPr>
          <p:cNvPr id="221" name="Google Shape;221;p33"/>
          <p:cNvPicPr preferRelativeResize="0"/>
          <p:nvPr/>
        </p:nvPicPr>
        <p:blipFill rotWithShape="1">
          <a:blip r:embed="rId3">
            <a:alphaModFix/>
          </a:blip>
          <a:srcRect/>
          <a:stretch/>
        </p:blipFill>
        <p:spPr>
          <a:xfrm>
            <a:off x="10103323" y="230873"/>
            <a:ext cx="1838467" cy="459617"/>
          </a:xfrm>
          <a:prstGeom prst="rect">
            <a:avLst/>
          </a:prstGeom>
          <a:noFill/>
          <a:ln>
            <a:noFill/>
          </a:ln>
        </p:spPr>
      </p:pic>
      <p:graphicFrame>
        <p:nvGraphicFramePr>
          <p:cNvPr id="222" name="Google Shape;222;p33"/>
          <p:cNvGraphicFramePr/>
          <p:nvPr>
            <p:extLst>
              <p:ext uri="{D42A27DB-BD31-4B8C-83A1-F6EECF244321}">
                <p14:modId xmlns:p14="http://schemas.microsoft.com/office/powerpoint/2010/main" val="2173210331"/>
              </p:ext>
            </p:extLst>
          </p:nvPr>
        </p:nvGraphicFramePr>
        <p:xfrm>
          <a:off x="313899" y="928048"/>
          <a:ext cx="11655200" cy="5704460"/>
        </p:xfrm>
        <a:graphic>
          <a:graphicData uri="http://schemas.openxmlformats.org/drawingml/2006/table">
            <a:tbl>
              <a:tblPr>
                <a:noFill/>
                <a:tableStyleId>{E78330F8-EE73-423B-9DDB-3B2613FEF86A}</a:tableStyleId>
              </a:tblPr>
              <a:tblGrid>
                <a:gridCol w="5827600">
                  <a:extLst>
                    <a:ext uri="{9D8B030D-6E8A-4147-A177-3AD203B41FA5}">
                      <a16:colId xmlns:a16="http://schemas.microsoft.com/office/drawing/2014/main" val="20000"/>
                    </a:ext>
                  </a:extLst>
                </a:gridCol>
                <a:gridCol w="5827600">
                  <a:extLst>
                    <a:ext uri="{9D8B030D-6E8A-4147-A177-3AD203B41FA5}">
                      <a16:colId xmlns:a16="http://schemas.microsoft.com/office/drawing/2014/main" val="20001"/>
                    </a:ext>
                  </a:extLst>
                </a:gridCol>
              </a:tblGrid>
              <a:tr h="2593075">
                <a:tc>
                  <a:txBody>
                    <a:bodyPr/>
                    <a:lstStyle/>
                    <a:p>
                      <a:pPr marL="457200" marR="0" lvl="0" indent="0" algn="ctr" rtl="0">
                        <a:lnSpc>
                          <a:spcPct val="100000"/>
                        </a:lnSpc>
                        <a:spcBef>
                          <a:spcPts val="0"/>
                        </a:spcBef>
                        <a:spcAft>
                          <a:spcPts val="0"/>
                        </a:spcAft>
                        <a:buNone/>
                      </a:pPr>
                      <a:r>
                        <a:rPr lang="fr-BE" sz="1400" b="1" i="0" u="sng" strike="noStrike" cap="none" noProof="0" dirty="0">
                          <a:solidFill>
                            <a:srgbClr val="000000"/>
                          </a:solidFill>
                          <a:latin typeface="Times New Roman"/>
                          <a:ea typeface="Times New Roman"/>
                          <a:cs typeface="Times New Roman"/>
                          <a:sym typeface="Times New Roman"/>
                        </a:rPr>
                        <a:t>Forces</a:t>
                      </a:r>
                      <a:endParaRPr lang="fr-BE" sz="1400" u="none" strike="noStrike" cap="none" noProof="0" dirty="0"/>
                    </a:p>
                    <a:p>
                      <a:pPr marL="0" marR="0" lvl="0" indent="-88900" algn="just" rtl="0">
                        <a:lnSpc>
                          <a:spcPct val="100000"/>
                        </a:lnSpc>
                        <a:spcBef>
                          <a:spcPts val="0"/>
                        </a:spcBef>
                        <a:spcAft>
                          <a:spcPts val="0"/>
                        </a:spcAft>
                        <a:buClr>
                          <a:srgbClr val="000000"/>
                        </a:buClr>
                        <a:buSzPts val="1400"/>
                        <a:buFont typeface="Arial"/>
                        <a:buAutoNum type="arabicPeriod"/>
                      </a:pPr>
                      <a:r>
                        <a:rPr lang="nl-BE" sz="1400" b="1" i="0" u="none" strike="noStrike" cap="none" dirty="0">
                          <a:solidFill>
                            <a:srgbClr val="000000"/>
                          </a:solidFill>
                          <a:latin typeface="Times New Roman"/>
                          <a:ea typeface="Times New Roman"/>
                          <a:cs typeface="Times New Roman"/>
                          <a:sym typeface="Times New Roman"/>
                        </a:rPr>
                        <a:t>Empowermen</a:t>
                      </a:r>
                      <a:r>
                        <a:rPr lang="nl-BE" sz="1400" b="0" i="0" u="none" strike="noStrike" cap="none" dirty="0">
                          <a:solidFill>
                            <a:srgbClr val="000000"/>
                          </a:solidFill>
                          <a:latin typeface="Times New Roman"/>
                          <a:ea typeface="Times New Roman"/>
                          <a:cs typeface="Times New Roman"/>
                          <a:sym typeface="Times New Roman"/>
                        </a:rPr>
                        <a:t>t </a:t>
                      </a:r>
                      <a:r>
                        <a:rPr lang="fr-BE" sz="1400" b="0" i="0" u="none" strike="noStrike" cap="none" noProof="0" dirty="0">
                          <a:solidFill>
                            <a:srgbClr val="000000"/>
                          </a:solidFill>
                          <a:latin typeface="Times New Roman"/>
                          <a:ea typeface="Times New Roman"/>
                          <a:cs typeface="Times New Roman"/>
                          <a:sym typeface="Times New Roman"/>
                        </a:rPr>
                        <a:t>des travailleurs. </a:t>
                      </a:r>
                      <a:endParaRPr lang="fr-BE" noProof="0" dirty="0"/>
                    </a:p>
                    <a:p>
                      <a:pPr marL="457200" marR="0" lvl="0" indent="0" algn="just" rtl="0">
                        <a:lnSpc>
                          <a:spcPct val="100000"/>
                        </a:lnSpc>
                        <a:spcBef>
                          <a:spcPts val="0"/>
                        </a:spcBef>
                        <a:spcAft>
                          <a:spcPts val="0"/>
                        </a:spcAft>
                        <a:buNone/>
                      </a:pPr>
                      <a:r>
                        <a:rPr lang="fr-BE" sz="1400" b="0" i="0" u="none" strike="noStrike" cap="none" noProof="0" dirty="0">
                          <a:solidFill>
                            <a:srgbClr val="000000"/>
                          </a:solidFill>
                          <a:latin typeface="Times New Roman"/>
                          <a:ea typeface="Times New Roman"/>
                          <a:cs typeface="Times New Roman"/>
                          <a:sym typeface="Times New Roman"/>
                        </a:rPr>
                        <a:t>= responsabilisation/ressources/renforcement</a:t>
                      </a:r>
                      <a:endParaRPr lang="fr-BE" sz="1400" u="none" strike="noStrike" cap="non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Acquisition des </a:t>
                      </a:r>
                      <a:r>
                        <a:rPr lang="fr-BE" sz="1400" b="1" i="0" u="none" strike="noStrike" cap="none" noProof="0" dirty="0">
                          <a:solidFill>
                            <a:srgbClr val="000000"/>
                          </a:solidFill>
                          <a:latin typeface="Times New Roman"/>
                          <a:ea typeface="Times New Roman"/>
                          <a:cs typeface="Times New Roman"/>
                          <a:sym typeface="Times New Roman"/>
                        </a:rPr>
                        <a:t>compétences</a:t>
                      </a:r>
                      <a:r>
                        <a:rPr lang="fr-BE" sz="1400" b="0" i="0" u="none" strike="noStrike" cap="none" noProof="0" dirty="0">
                          <a:solidFill>
                            <a:srgbClr val="000000"/>
                          </a:solidFill>
                          <a:latin typeface="Times New Roman"/>
                          <a:ea typeface="Times New Roman"/>
                          <a:cs typeface="Times New Roman"/>
                          <a:sym typeface="Times New Roman"/>
                        </a:rPr>
                        <a:t> sociales, affectives et comportementales.</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1" i="0" u="none" strike="noStrike" cap="none" noProof="0" dirty="0">
                          <a:solidFill>
                            <a:srgbClr val="000000"/>
                          </a:solidFill>
                          <a:latin typeface="Times New Roman"/>
                          <a:ea typeface="Times New Roman"/>
                          <a:cs typeface="Times New Roman"/>
                          <a:sym typeface="Times New Roman"/>
                        </a:rPr>
                        <a:t>Prévention</a:t>
                      </a:r>
                      <a:r>
                        <a:rPr lang="fr-BE" sz="1400" b="0" i="0" u="none" strike="noStrike" cap="none" noProof="0" dirty="0">
                          <a:solidFill>
                            <a:srgbClr val="000000"/>
                          </a:solidFill>
                          <a:latin typeface="Times New Roman"/>
                          <a:ea typeface="Times New Roman"/>
                          <a:cs typeface="Times New Roman"/>
                          <a:sym typeface="Times New Roman"/>
                        </a:rPr>
                        <a:t> des conflits.</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1" i="0" u="none" strike="noStrike" cap="none" noProof="0" dirty="0">
                          <a:solidFill>
                            <a:srgbClr val="000000"/>
                          </a:solidFill>
                          <a:latin typeface="Times New Roman"/>
                          <a:ea typeface="Times New Roman"/>
                          <a:cs typeface="Times New Roman"/>
                          <a:sym typeface="Times New Roman"/>
                        </a:rPr>
                        <a:t>Gestion</a:t>
                      </a:r>
                      <a:r>
                        <a:rPr lang="fr-BE" sz="1400" b="0" i="0" u="none" strike="noStrike" cap="none" noProof="0" dirty="0">
                          <a:solidFill>
                            <a:srgbClr val="000000"/>
                          </a:solidFill>
                          <a:latin typeface="Times New Roman"/>
                          <a:ea typeface="Times New Roman"/>
                          <a:cs typeface="Times New Roman"/>
                          <a:sym typeface="Times New Roman"/>
                        </a:rPr>
                        <a:t> des </a:t>
                      </a:r>
                      <a:r>
                        <a:rPr lang="fr-BE" sz="1400" b="1" i="0" u="none" strike="noStrike" cap="none" noProof="0" dirty="0">
                          <a:solidFill>
                            <a:srgbClr val="000000"/>
                          </a:solidFill>
                          <a:latin typeface="Times New Roman"/>
                          <a:ea typeface="Times New Roman"/>
                          <a:cs typeface="Times New Roman"/>
                          <a:sym typeface="Times New Roman"/>
                        </a:rPr>
                        <a:t>conflits quotidiens</a:t>
                      </a:r>
                      <a:r>
                        <a:rPr lang="fr-BE" sz="1400" b="0" i="0" u="none" strike="noStrike" cap="none" noProof="0" dirty="0">
                          <a:solidFill>
                            <a:srgbClr val="000000"/>
                          </a:solidFill>
                          <a:latin typeface="Times New Roman"/>
                          <a:ea typeface="Times New Roman"/>
                          <a:cs typeface="Times New Roman"/>
                          <a:sym typeface="Times New Roman"/>
                        </a:rPr>
                        <a:t>. </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Reconstruction des </a:t>
                      </a:r>
                      <a:r>
                        <a:rPr lang="fr-BE" sz="1400" b="1" i="0" u="none" strike="noStrike" cap="none" noProof="0" dirty="0">
                          <a:solidFill>
                            <a:srgbClr val="000000"/>
                          </a:solidFill>
                          <a:latin typeface="Times New Roman"/>
                          <a:ea typeface="Times New Roman"/>
                          <a:cs typeface="Times New Roman"/>
                          <a:sym typeface="Times New Roman"/>
                        </a:rPr>
                        <a:t>relations</a:t>
                      </a:r>
                      <a:r>
                        <a:rPr lang="fr-BE" sz="1400" b="0" i="0" u="none" strike="noStrike" cap="none" noProof="0" dirty="0">
                          <a:solidFill>
                            <a:srgbClr val="000000"/>
                          </a:solidFill>
                          <a:latin typeface="Times New Roman"/>
                          <a:ea typeface="Times New Roman"/>
                          <a:cs typeface="Times New Roman"/>
                          <a:sym typeface="Times New Roman"/>
                        </a:rPr>
                        <a:t>.</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1" i="0" u="none" strike="noStrike" cap="none" noProof="0" dirty="0">
                          <a:solidFill>
                            <a:srgbClr val="000000"/>
                          </a:solidFill>
                          <a:latin typeface="Times New Roman"/>
                          <a:ea typeface="Times New Roman"/>
                          <a:cs typeface="Times New Roman"/>
                          <a:sym typeface="Times New Roman"/>
                        </a:rPr>
                        <a:t>Diminution des tensions</a:t>
                      </a:r>
                      <a:r>
                        <a:rPr lang="fr-BE" sz="1400" b="0" i="0" u="none" strike="noStrike" cap="none" noProof="0" dirty="0">
                          <a:solidFill>
                            <a:srgbClr val="000000"/>
                          </a:solidFill>
                          <a:latin typeface="Times New Roman"/>
                          <a:ea typeface="Times New Roman"/>
                          <a:cs typeface="Times New Roman"/>
                          <a:sym typeface="Times New Roman"/>
                        </a:rPr>
                        <a:t> et création d’un climat plus serein.</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Les membres</a:t>
                      </a:r>
                      <a:r>
                        <a:rPr lang="fr-BE" sz="1400" b="0" i="0" u="none" strike="noStrike" cap="none" baseline="0" noProof="0" dirty="0">
                          <a:solidFill>
                            <a:srgbClr val="000000"/>
                          </a:solidFill>
                          <a:latin typeface="Times New Roman"/>
                          <a:ea typeface="Times New Roman"/>
                          <a:cs typeface="Times New Roman"/>
                          <a:sym typeface="Times New Roman"/>
                        </a:rPr>
                        <a:t> des </a:t>
                      </a:r>
                      <a:r>
                        <a:rPr lang="fr-BE" sz="1400" b="0" i="0" u="none" strike="noStrike" cap="none" noProof="0" dirty="0">
                          <a:solidFill>
                            <a:srgbClr val="000000"/>
                          </a:solidFill>
                          <a:latin typeface="Times New Roman"/>
                          <a:ea typeface="Times New Roman"/>
                          <a:cs typeface="Times New Roman"/>
                          <a:sym typeface="Times New Roman"/>
                        </a:rPr>
                        <a:t>Equipes des PPR sont </a:t>
                      </a:r>
                      <a:r>
                        <a:rPr lang="fr-BE" sz="1400" b="1" i="0" u="none" strike="noStrike" cap="none" noProof="0" dirty="0">
                          <a:solidFill>
                            <a:srgbClr val="000000"/>
                          </a:solidFill>
                          <a:latin typeface="Times New Roman"/>
                          <a:ea typeface="Times New Roman"/>
                          <a:cs typeface="Times New Roman"/>
                          <a:sym typeface="Times New Roman"/>
                        </a:rPr>
                        <a:t>compréhensifs et empathiques</a:t>
                      </a:r>
                      <a:r>
                        <a:rPr lang="fr-BE" sz="1400" b="0" i="0" u="none" strike="noStrike" cap="none" noProof="0" dirty="0">
                          <a:solidFill>
                            <a:srgbClr val="000000"/>
                          </a:solidFill>
                          <a:latin typeface="Times New Roman"/>
                          <a:ea typeface="Times New Roman"/>
                          <a:cs typeface="Times New Roman"/>
                          <a:sym typeface="Times New Roman"/>
                        </a:rPr>
                        <a:t>.</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Ouverture à </a:t>
                      </a:r>
                      <a:r>
                        <a:rPr lang="fr-BE" sz="1400" b="1" i="0" u="none" strike="noStrike" cap="none" noProof="0" dirty="0">
                          <a:solidFill>
                            <a:srgbClr val="000000"/>
                          </a:solidFill>
                          <a:latin typeface="Times New Roman"/>
                          <a:ea typeface="Times New Roman"/>
                          <a:cs typeface="Times New Roman"/>
                          <a:sym typeface="Times New Roman"/>
                        </a:rPr>
                        <a:t>tous</a:t>
                      </a:r>
                      <a:r>
                        <a:rPr lang="fr-BE" sz="1400" b="0" i="0" u="none" strike="noStrike" cap="none" noProof="0" dirty="0">
                          <a:solidFill>
                            <a:srgbClr val="000000"/>
                          </a:solidFill>
                          <a:latin typeface="Times New Roman"/>
                          <a:ea typeface="Times New Roman"/>
                          <a:cs typeface="Times New Roman"/>
                          <a:sym typeface="Times New Roman"/>
                        </a:rPr>
                        <a:t> de devenir EPPR.</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En cas de conflit, l’EPPR est à disposition.</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Un </a:t>
                      </a:r>
                      <a:r>
                        <a:rPr lang="fr-BE" sz="1400" b="1" i="0" u="none" strike="noStrike" cap="none" noProof="0" dirty="0">
                          <a:solidFill>
                            <a:srgbClr val="000000"/>
                          </a:solidFill>
                          <a:latin typeface="Times New Roman"/>
                          <a:ea typeface="Times New Roman"/>
                          <a:cs typeface="Times New Roman"/>
                          <a:sym typeface="Times New Roman"/>
                        </a:rPr>
                        <a:t>gagne-temps</a:t>
                      </a:r>
                      <a:r>
                        <a:rPr lang="fr-BE" sz="1400" b="0" i="0" u="none" strike="noStrike" cap="none" noProof="0" dirty="0">
                          <a:solidFill>
                            <a:srgbClr val="000000"/>
                          </a:solidFill>
                          <a:latin typeface="Times New Roman"/>
                          <a:ea typeface="Times New Roman"/>
                          <a:cs typeface="Times New Roman"/>
                          <a:sym typeface="Times New Roman"/>
                        </a:rPr>
                        <a:t> et moins de </a:t>
                      </a:r>
                      <a:r>
                        <a:rPr lang="fr-BE" sz="1400" b="1" i="0" u="none" strike="noStrike" cap="none" noProof="0" dirty="0">
                          <a:solidFill>
                            <a:srgbClr val="000000"/>
                          </a:solidFill>
                          <a:latin typeface="Times New Roman"/>
                          <a:ea typeface="Times New Roman"/>
                          <a:cs typeface="Times New Roman"/>
                          <a:sym typeface="Times New Roman"/>
                        </a:rPr>
                        <a:t>stress</a:t>
                      </a:r>
                      <a:r>
                        <a:rPr lang="fr-BE" sz="1400" b="0" i="0" u="none" strike="noStrike" cap="none" noProof="0" dirty="0">
                          <a:solidFill>
                            <a:srgbClr val="000000"/>
                          </a:solidFill>
                          <a:latin typeface="Times New Roman"/>
                          <a:ea typeface="Times New Roman"/>
                          <a:cs typeface="Times New Roman"/>
                          <a:sym typeface="Times New Roman"/>
                        </a:rPr>
                        <a:t> pour le personnel de pouvoir compter sur l’EPPR.</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Faire partie de l’EPPR est une adhésion </a:t>
                      </a:r>
                      <a:r>
                        <a:rPr lang="fr-BE" sz="1400" b="1" i="0" u="none" strike="noStrike" cap="none" noProof="0" dirty="0">
                          <a:solidFill>
                            <a:srgbClr val="000000"/>
                          </a:solidFill>
                          <a:latin typeface="Times New Roman"/>
                          <a:ea typeface="Times New Roman"/>
                          <a:cs typeface="Times New Roman"/>
                          <a:sym typeface="Times New Roman"/>
                        </a:rPr>
                        <a:t>volontaire</a:t>
                      </a:r>
                      <a:r>
                        <a:rPr lang="fr-BE" sz="1400" b="0" i="0" u="none" strike="noStrike" cap="none" noProof="0" dirty="0">
                          <a:solidFill>
                            <a:srgbClr val="000000"/>
                          </a:solidFill>
                          <a:latin typeface="Times New Roman"/>
                          <a:ea typeface="Times New Roman"/>
                          <a:cs typeface="Times New Roman"/>
                          <a:sym typeface="Times New Roman"/>
                        </a:rPr>
                        <a:t>.</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ea typeface="Times New Roman"/>
                          <a:cs typeface="Times New Roman"/>
                          <a:sym typeface="Times New Roman"/>
                        </a:rPr>
                        <a:t>Les PPR sont </a:t>
                      </a:r>
                      <a:r>
                        <a:rPr lang="fr-BE" sz="1400" b="1" i="0" u="none" strike="noStrike" cap="none" noProof="0" dirty="0">
                          <a:solidFill>
                            <a:srgbClr val="000000"/>
                          </a:solidFill>
                          <a:latin typeface="Times New Roman"/>
                          <a:ea typeface="Times New Roman"/>
                          <a:cs typeface="Times New Roman"/>
                          <a:sym typeface="Times New Roman"/>
                        </a:rPr>
                        <a:t>compatibles</a:t>
                      </a:r>
                      <a:r>
                        <a:rPr lang="fr-BE" sz="1400" b="0" i="0" u="none" strike="noStrike" cap="none" noProof="0" dirty="0">
                          <a:solidFill>
                            <a:srgbClr val="000000"/>
                          </a:solidFill>
                          <a:latin typeface="Times New Roman"/>
                          <a:ea typeface="Times New Roman"/>
                          <a:cs typeface="Times New Roman"/>
                          <a:sym typeface="Times New Roman"/>
                        </a:rPr>
                        <a:t> avec la </a:t>
                      </a:r>
                      <a:r>
                        <a:rPr lang="fr-BE" sz="1400" b="1" i="0" u="none" strike="noStrike" cap="none" noProof="0" dirty="0">
                          <a:solidFill>
                            <a:srgbClr val="000000"/>
                          </a:solidFill>
                          <a:latin typeface="Times New Roman"/>
                          <a:ea typeface="Times New Roman"/>
                          <a:cs typeface="Times New Roman"/>
                          <a:sym typeface="Times New Roman"/>
                        </a:rPr>
                        <a:t>sanction</a:t>
                      </a:r>
                      <a:r>
                        <a:rPr lang="fr-BE" sz="1400" b="0" i="0" u="none" strike="noStrike" cap="none" noProof="0" dirty="0">
                          <a:solidFill>
                            <a:srgbClr val="000000"/>
                          </a:solidFill>
                          <a:latin typeface="Times New Roman"/>
                          <a:ea typeface="Times New Roman"/>
                          <a:cs typeface="Times New Roman"/>
                          <a:sym typeface="Times New Roman"/>
                        </a:rPr>
                        <a:t>.</a:t>
                      </a:r>
                    </a:p>
                    <a:p>
                      <a:pPr marL="0" marR="0" lvl="0" indent="-88900" algn="just" rtl="0">
                        <a:lnSpc>
                          <a:spcPct val="100000"/>
                        </a:lnSpc>
                        <a:spcBef>
                          <a:spcPts val="0"/>
                        </a:spcBef>
                        <a:spcAft>
                          <a:spcPts val="0"/>
                        </a:spcAft>
                        <a:buClr>
                          <a:srgbClr val="000000"/>
                        </a:buClr>
                        <a:buSzPts val="1400"/>
                        <a:buFont typeface="Arial"/>
                        <a:buAutoNum type="arabicPeriod" startAt="2"/>
                      </a:pPr>
                      <a:r>
                        <a:rPr lang="fr-BE" sz="1400" b="0" i="0" u="none" strike="noStrike" cap="none" noProof="0" dirty="0">
                          <a:solidFill>
                            <a:srgbClr val="000000"/>
                          </a:solidFill>
                          <a:latin typeface="Times New Roman"/>
                          <a:cs typeface="Times New Roman"/>
                          <a:sym typeface="Times New Roman"/>
                        </a:rPr>
                        <a:t>…………………………………………………….</a:t>
                      </a:r>
                      <a:endParaRPr lang="fr-BE" noProof="0" dirty="0"/>
                    </a:p>
                  </a:txBody>
                  <a:tcPr marL="58900" marR="58900" marT="39275" marB="39275">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BDD6EE"/>
                    </a:solidFill>
                  </a:tcPr>
                </a:tc>
                <a:tc>
                  <a:txBody>
                    <a:bodyPr/>
                    <a:lstStyle/>
                    <a:p>
                      <a:pPr marL="1371600" marR="0" lvl="0" indent="0" algn="l" rtl="0">
                        <a:lnSpc>
                          <a:spcPct val="100000"/>
                        </a:lnSpc>
                        <a:spcBef>
                          <a:spcPts val="0"/>
                        </a:spcBef>
                        <a:spcAft>
                          <a:spcPts val="0"/>
                        </a:spcAft>
                        <a:buNone/>
                      </a:pPr>
                      <a:r>
                        <a:rPr lang="fr-BE" sz="1400" b="1" i="0" u="none" strike="noStrike" cap="none" noProof="0" dirty="0">
                          <a:solidFill>
                            <a:srgbClr val="000000"/>
                          </a:solidFill>
                          <a:latin typeface="Times New Roman"/>
                          <a:ea typeface="Times New Roman"/>
                          <a:cs typeface="Times New Roman"/>
                          <a:sym typeface="Times New Roman"/>
                        </a:rPr>
                        <a:t>                      </a:t>
                      </a:r>
                      <a:r>
                        <a:rPr lang="fr-BE" sz="1400" b="1" i="0" u="sng" strike="noStrike" cap="none" noProof="0" dirty="0">
                          <a:solidFill>
                            <a:srgbClr val="000000"/>
                          </a:solidFill>
                          <a:latin typeface="Times New Roman"/>
                          <a:ea typeface="Times New Roman"/>
                          <a:cs typeface="Times New Roman"/>
                          <a:sym typeface="Times New Roman"/>
                        </a:rPr>
                        <a:t>Faiblesses</a:t>
                      </a:r>
                      <a:endParaRPr lang="fr-BE" sz="1400" u="none" strike="noStrike" cap="none" noProof="0" dirty="0"/>
                    </a:p>
                    <a:p>
                      <a:pPr marL="0" marR="0" lvl="0" indent="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d’une réelle </a:t>
                      </a:r>
                      <a:r>
                        <a:rPr lang="fr-BE" sz="1400" b="1" i="0" u="none" strike="noStrike" cap="none" noProof="0" dirty="0">
                          <a:solidFill>
                            <a:srgbClr val="000000"/>
                          </a:solidFill>
                          <a:latin typeface="Times New Roman"/>
                          <a:ea typeface="Times New Roman"/>
                          <a:cs typeface="Times New Roman"/>
                          <a:sym typeface="Times New Roman"/>
                        </a:rPr>
                        <a:t>adhésion</a:t>
                      </a:r>
                      <a:r>
                        <a:rPr lang="fr-BE" sz="1400" b="0" i="0" u="none" strike="noStrike" cap="none" noProof="0" dirty="0">
                          <a:solidFill>
                            <a:srgbClr val="000000"/>
                          </a:solidFill>
                          <a:latin typeface="Times New Roman"/>
                          <a:ea typeface="Times New Roman"/>
                          <a:cs typeface="Times New Roman"/>
                          <a:sym typeface="Times New Roman"/>
                        </a:rPr>
                        <a:t> de l’</a:t>
                      </a:r>
                      <a:r>
                        <a:rPr lang="fr-BE" sz="1400" b="1" i="0" u="none" strike="noStrike" cap="none" noProof="0" dirty="0">
                          <a:solidFill>
                            <a:srgbClr val="000000"/>
                          </a:solidFill>
                          <a:latin typeface="Times New Roman"/>
                          <a:ea typeface="Times New Roman"/>
                          <a:cs typeface="Times New Roman"/>
                          <a:sym typeface="Times New Roman"/>
                        </a:rPr>
                        <a:t>ensemble</a:t>
                      </a:r>
                      <a:r>
                        <a:rPr lang="fr-BE" sz="1400" b="0" i="0" u="none" strike="noStrike" cap="none" noProof="0" dirty="0">
                          <a:solidFill>
                            <a:srgbClr val="000000"/>
                          </a:solidFill>
                          <a:latin typeface="Times New Roman"/>
                          <a:ea typeface="Times New Roman"/>
                          <a:cs typeface="Times New Roman"/>
                          <a:sym typeface="Times New Roman"/>
                        </a:rPr>
                        <a:t> de la communauté.</a:t>
                      </a:r>
                      <a:endParaRPr lang="fr-BE" noProof="0" dirty="0"/>
                    </a:p>
                    <a:p>
                      <a:pPr marL="0" marR="0" lvl="0" indent="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d’être </a:t>
                      </a:r>
                      <a:r>
                        <a:rPr lang="fr-BE" sz="1400" b="1" i="0" u="none" strike="noStrike" cap="none" noProof="0" dirty="0">
                          <a:solidFill>
                            <a:srgbClr val="000000"/>
                          </a:solidFill>
                          <a:latin typeface="Times New Roman"/>
                          <a:ea typeface="Times New Roman"/>
                          <a:cs typeface="Times New Roman"/>
                          <a:sym typeface="Times New Roman"/>
                        </a:rPr>
                        <a:t>« institutionnalisé »</a:t>
                      </a:r>
                      <a:r>
                        <a:rPr lang="fr-BE" sz="1400" b="0" i="0" u="none" strike="noStrike" cap="none" noProof="0" dirty="0">
                          <a:solidFill>
                            <a:srgbClr val="000000"/>
                          </a:solidFill>
                          <a:latin typeface="Times New Roman"/>
                          <a:ea typeface="Times New Roman"/>
                          <a:cs typeface="Times New Roman"/>
                          <a:sym typeface="Times New Roman"/>
                        </a:rPr>
                        <a:t> et </a:t>
                      </a:r>
                      <a:r>
                        <a:rPr lang="fr-BE" sz="1400" b="1" i="0" u="none" strike="noStrike" cap="none" noProof="0" dirty="0">
                          <a:solidFill>
                            <a:srgbClr val="000000"/>
                          </a:solidFill>
                          <a:latin typeface="Times New Roman"/>
                          <a:ea typeface="Times New Roman"/>
                          <a:cs typeface="Times New Roman"/>
                          <a:sym typeface="Times New Roman"/>
                        </a:rPr>
                        <a:t>inscrit</a:t>
                      </a:r>
                      <a:r>
                        <a:rPr lang="fr-BE" sz="1400" b="0" i="0" u="none" strike="noStrike" cap="none" noProof="0" dirty="0">
                          <a:solidFill>
                            <a:srgbClr val="000000"/>
                          </a:solidFill>
                          <a:latin typeface="Times New Roman"/>
                          <a:ea typeface="Times New Roman"/>
                          <a:cs typeface="Times New Roman"/>
                          <a:sym typeface="Times New Roman"/>
                        </a:rPr>
                        <a:t> dans le </a:t>
                      </a:r>
                      <a:r>
                        <a:rPr lang="fr-BE" sz="1400" b="1" i="0" u="none" strike="noStrike" cap="none" noProof="0" dirty="0">
                          <a:solidFill>
                            <a:srgbClr val="000000"/>
                          </a:solidFill>
                          <a:latin typeface="Times New Roman"/>
                          <a:ea typeface="Times New Roman"/>
                          <a:cs typeface="Times New Roman"/>
                          <a:sym typeface="Times New Roman"/>
                        </a:rPr>
                        <a:t>long terme</a:t>
                      </a:r>
                      <a:r>
                        <a:rPr lang="fr-BE" sz="1400" b="0" i="0" u="none" strike="noStrike" cap="none" noProof="0" dirty="0">
                          <a:solidFill>
                            <a:srgbClr val="000000"/>
                          </a:solidFill>
                          <a:latin typeface="Times New Roman"/>
                          <a:ea typeface="Times New Roman"/>
                          <a:cs typeface="Times New Roman"/>
                          <a:sym typeface="Times New Roman"/>
                        </a:rPr>
                        <a:t>.</a:t>
                      </a:r>
                      <a:endParaRPr lang="fr-BE" noProof="0" dirty="0"/>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a:t>
                      </a:r>
                      <a:r>
                        <a:rPr lang="fr-BE" sz="1400" b="1" i="0" u="none" strike="noStrike" cap="none" noProof="0" dirty="0">
                          <a:solidFill>
                            <a:srgbClr val="000000"/>
                          </a:solidFill>
                          <a:latin typeface="Times New Roman"/>
                          <a:ea typeface="Times New Roman"/>
                          <a:cs typeface="Times New Roman"/>
                          <a:sym typeface="Times New Roman"/>
                        </a:rPr>
                        <a:t>accord</a:t>
                      </a:r>
                      <a:r>
                        <a:rPr lang="fr-BE" sz="1400" b="0" i="0" u="none" strike="noStrike" cap="none" noProof="0" dirty="0">
                          <a:solidFill>
                            <a:srgbClr val="000000"/>
                          </a:solidFill>
                          <a:latin typeface="Times New Roman"/>
                          <a:ea typeface="Times New Roman"/>
                          <a:cs typeface="Times New Roman"/>
                          <a:sym typeface="Times New Roman"/>
                        </a:rPr>
                        <a:t>, </a:t>
                      </a:r>
                      <a:r>
                        <a:rPr lang="fr-BE" sz="1400" b="1" i="0" u="none" strike="noStrike" cap="none" noProof="0" dirty="0">
                          <a:solidFill>
                            <a:srgbClr val="000000"/>
                          </a:solidFill>
                          <a:latin typeface="Times New Roman"/>
                          <a:ea typeface="Times New Roman"/>
                          <a:cs typeface="Times New Roman"/>
                          <a:sym typeface="Times New Roman"/>
                        </a:rPr>
                        <a:t>volonté</a:t>
                      </a:r>
                      <a:r>
                        <a:rPr lang="fr-BE" sz="1400" b="0" i="0" u="none" strike="noStrike" cap="none" noProof="0" dirty="0">
                          <a:solidFill>
                            <a:srgbClr val="000000"/>
                          </a:solidFill>
                          <a:latin typeface="Times New Roman"/>
                          <a:ea typeface="Times New Roman"/>
                          <a:cs typeface="Times New Roman"/>
                          <a:sym typeface="Times New Roman"/>
                        </a:rPr>
                        <a:t> et </a:t>
                      </a:r>
                      <a:r>
                        <a:rPr lang="fr-BE" sz="1400" b="1" i="0" u="none" strike="noStrike" cap="none" noProof="0" dirty="0">
                          <a:solidFill>
                            <a:srgbClr val="000000"/>
                          </a:solidFill>
                          <a:latin typeface="Times New Roman"/>
                          <a:ea typeface="Times New Roman"/>
                          <a:cs typeface="Times New Roman"/>
                          <a:sym typeface="Times New Roman"/>
                        </a:rPr>
                        <a:t>confiance</a:t>
                      </a:r>
                      <a:r>
                        <a:rPr lang="fr-BE" sz="1400" b="0" i="0" u="none" strike="noStrike" cap="none" noProof="0" dirty="0">
                          <a:solidFill>
                            <a:srgbClr val="000000"/>
                          </a:solidFill>
                          <a:latin typeface="Times New Roman"/>
                          <a:ea typeface="Times New Roman"/>
                          <a:cs typeface="Times New Roman"/>
                          <a:sym typeface="Times New Roman"/>
                        </a:rPr>
                        <a:t> des acteurs en l’efficacité des PPR. </a:t>
                      </a:r>
                      <a:endParaRPr lang="fr-BE" noProof="0" dirty="0"/>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de </a:t>
                      </a:r>
                      <a:r>
                        <a:rPr lang="fr-BE" sz="1400" b="1" i="0" u="none" strike="noStrike" cap="none" noProof="0" dirty="0">
                          <a:solidFill>
                            <a:srgbClr val="000000"/>
                          </a:solidFill>
                          <a:latin typeface="Times New Roman"/>
                          <a:ea typeface="Times New Roman"/>
                          <a:cs typeface="Times New Roman"/>
                          <a:sym typeface="Times New Roman"/>
                        </a:rPr>
                        <a:t>neutralité, impartialité, indépendance</a:t>
                      </a:r>
                      <a:r>
                        <a:rPr lang="fr-BE" sz="1400" b="0" i="0" u="none" strike="noStrike" cap="none" noProof="0" dirty="0">
                          <a:solidFill>
                            <a:srgbClr val="000000"/>
                          </a:solidFill>
                          <a:latin typeface="Times New Roman"/>
                          <a:ea typeface="Times New Roman"/>
                          <a:cs typeface="Times New Roman"/>
                          <a:sym typeface="Times New Roman"/>
                        </a:rPr>
                        <a:t> et confidentialité de la    part de l’EPPR.</a:t>
                      </a:r>
                      <a:endParaRPr lang="fr-BE" noProof="0" dirty="0"/>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de reconnaitre et de valoriser </a:t>
                      </a:r>
                      <a:r>
                        <a:rPr lang="fr-BE" sz="1400" b="1" i="0" u="none" strike="noStrike" cap="none" noProof="0" dirty="0">
                          <a:solidFill>
                            <a:srgbClr val="000000"/>
                          </a:solidFill>
                          <a:latin typeface="Times New Roman"/>
                          <a:ea typeface="Times New Roman"/>
                          <a:cs typeface="Times New Roman"/>
                          <a:sym typeface="Times New Roman"/>
                        </a:rPr>
                        <a:t>le rôle de l’EPPR.</a:t>
                      </a:r>
                      <a:endParaRPr lang="fr-BE" sz="1400" b="0" i="0" u="none" strike="noStrike" cap="none" noProof="0"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d’une image positive du  </a:t>
                      </a:r>
                      <a:r>
                        <a:rPr lang="fr-BE" sz="1400" b="1" i="0" u="none" strike="noStrike" cap="none" noProof="0" dirty="0">
                          <a:solidFill>
                            <a:srgbClr val="000000"/>
                          </a:solidFill>
                          <a:latin typeface="Times New Roman"/>
                          <a:ea typeface="Times New Roman"/>
                          <a:cs typeface="Times New Roman"/>
                          <a:sym typeface="Times New Roman"/>
                        </a:rPr>
                        <a:t>rôle de l’EPPR</a:t>
                      </a:r>
                      <a:r>
                        <a:rPr lang="fr-BE" sz="1400" b="0" i="0" u="none" strike="noStrike" cap="none" noProof="0" dirty="0">
                          <a:solidFill>
                            <a:srgbClr val="000000"/>
                          </a:solidFill>
                          <a:latin typeface="Times New Roman"/>
                          <a:ea typeface="Times New Roman"/>
                          <a:cs typeface="Times New Roman"/>
                          <a:sym typeface="Times New Roman"/>
                        </a:rPr>
                        <a:t>.</a:t>
                      </a:r>
                      <a:endParaRPr lang="fr-BE" noProof="0" dirty="0"/>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de </a:t>
                      </a:r>
                      <a:r>
                        <a:rPr lang="fr-BE" sz="1400" b="1" i="0" u="none" strike="noStrike" cap="none" noProof="0" dirty="0">
                          <a:solidFill>
                            <a:srgbClr val="000000"/>
                          </a:solidFill>
                          <a:latin typeface="Times New Roman"/>
                          <a:ea typeface="Times New Roman"/>
                          <a:cs typeface="Times New Roman"/>
                          <a:sym typeface="Times New Roman"/>
                        </a:rPr>
                        <a:t>temps</a:t>
                      </a:r>
                      <a:r>
                        <a:rPr lang="fr-BE" sz="1400" b="0" i="0" u="none" strike="noStrike" cap="none" noProof="0" dirty="0">
                          <a:solidFill>
                            <a:srgbClr val="000000"/>
                          </a:solidFill>
                          <a:latin typeface="Times New Roman"/>
                          <a:ea typeface="Times New Roman"/>
                          <a:cs typeface="Times New Roman"/>
                          <a:sym typeface="Times New Roman"/>
                        </a:rPr>
                        <a:t> : </a:t>
                      </a:r>
                      <a:r>
                        <a:rPr lang="fr-BE" sz="1400" b="1" i="0" u="none" strike="noStrike" cap="none" noProof="0" dirty="0">
                          <a:solidFill>
                            <a:srgbClr val="000000"/>
                          </a:solidFill>
                          <a:latin typeface="Times New Roman"/>
                          <a:ea typeface="Times New Roman"/>
                          <a:cs typeface="Times New Roman"/>
                          <a:sym typeface="Times New Roman"/>
                        </a:rPr>
                        <a:t>Durée</a:t>
                      </a:r>
                      <a:r>
                        <a:rPr lang="fr-BE" sz="1400" b="0" i="0" u="none" strike="noStrike" cap="none" noProof="0" dirty="0">
                          <a:solidFill>
                            <a:srgbClr val="000000"/>
                          </a:solidFill>
                          <a:latin typeface="Times New Roman"/>
                          <a:ea typeface="Times New Roman"/>
                          <a:cs typeface="Times New Roman"/>
                          <a:sym typeface="Times New Roman"/>
                        </a:rPr>
                        <a:t> des réunions, application des outils, suivis, etc. </a:t>
                      </a:r>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Nécessité d’une </a:t>
                      </a:r>
                      <a:r>
                        <a:rPr lang="fr-BE" sz="1400" b="1" i="0" u="none" strike="noStrike" cap="none" noProof="0" dirty="0">
                          <a:solidFill>
                            <a:srgbClr val="000000"/>
                          </a:solidFill>
                          <a:latin typeface="Times New Roman"/>
                          <a:ea typeface="Times New Roman"/>
                          <a:cs typeface="Times New Roman"/>
                          <a:sym typeface="Times New Roman"/>
                        </a:rPr>
                        <a:t>coordination</a:t>
                      </a:r>
                      <a:r>
                        <a:rPr lang="fr-BE" sz="1400" b="0" i="0" u="none" strike="noStrike" cap="none" noProof="0" dirty="0">
                          <a:solidFill>
                            <a:srgbClr val="000000"/>
                          </a:solidFill>
                          <a:latin typeface="Times New Roman"/>
                          <a:ea typeface="Times New Roman"/>
                          <a:cs typeface="Times New Roman"/>
                          <a:sym typeface="Times New Roman"/>
                        </a:rPr>
                        <a:t> de l’EPPR et management.</a:t>
                      </a:r>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dirty="0">
                          <a:solidFill>
                            <a:srgbClr val="000000"/>
                          </a:solidFill>
                          <a:latin typeface="Times New Roman"/>
                          <a:ea typeface="Times New Roman"/>
                          <a:cs typeface="Times New Roman"/>
                          <a:sym typeface="Times New Roman"/>
                        </a:rPr>
                        <a:t> Ces </a:t>
                      </a:r>
                      <a:r>
                        <a:rPr lang="fr-BE" sz="1400" b="1" i="0" u="none" strike="noStrike" cap="none" dirty="0">
                          <a:solidFill>
                            <a:srgbClr val="000000"/>
                          </a:solidFill>
                          <a:latin typeface="Times New Roman"/>
                          <a:ea typeface="Times New Roman"/>
                          <a:cs typeface="Times New Roman"/>
                          <a:sym typeface="Times New Roman"/>
                        </a:rPr>
                        <a:t>conditions sont incontournables </a:t>
                      </a:r>
                      <a:r>
                        <a:rPr lang="fr-BE" sz="1400" b="0" i="0" u="none" strike="noStrike" cap="none" dirty="0">
                          <a:solidFill>
                            <a:srgbClr val="000000"/>
                          </a:solidFill>
                          <a:latin typeface="Times New Roman"/>
                          <a:ea typeface="Times New Roman"/>
                          <a:cs typeface="Times New Roman"/>
                          <a:sym typeface="Times New Roman"/>
                        </a:rPr>
                        <a:t>et ont besoin d’être conjuguées</a:t>
                      </a:r>
                    </a:p>
                    <a:p>
                      <a:pPr marL="0" marR="0" lvl="0" indent="0" algn="l" rtl="0">
                        <a:lnSpc>
                          <a:spcPct val="100000"/>
                        </a:lnSpc>
                        <a:spcBef>
                          <a:spcPts val="0"/>
                        </a:spcBef>
                        <a:spcAft>
                          <a:spcPts val="0"/>
                        </a:spcAft>
                        <a:buClr>
                          <a:srgbClr val="000000"/>
                        </a:buClr>
                        <a:buSzPts val="1400"/>
                        <a:buFont typeface="Arial"/>
                        <a:buAutoNum type="arabicPeriod"/>
                      </a:pPr>
                      <a:r>
                        <a:rPr lang="fr-BE" sz="1400" b="0" i="0" u="none" strike="noStrike" cap="none" baseline="0" dirty="0">
                          <a:solidFill>
                            <a:srgbClr val="000000"/>
                          </a:solidFill>
                          <a:latin typeface="Times New Roman"/>
                          <a:ea typeface="Times New Roman"/>
                          <a:cs typeface="Times New Roman"/>
                          <a:sym typeface="Times New Roman"/>
                        </a:rPr>
                        <a:t>……. ……………………………………………</a:t>
                      </a:r>
                      <a:endParaRPr lang="nl-BE" sz="1400" b="0" i="0" u="none" strike="noStrike" cap="none" dirty="0">
                        <a:solidFill>
                          <a:srgbClr val="000000"/>
                        </a:solidFill>
                        <a:latin typeface="Times New Roman"/>
                        <a:ea typeface="Times New Roman"/>
                        <a:cs typeface="Times New Roman"/>
                        <a:sym typeface="Times New Roman"/>
                      </a:endParaRPr>
                    </a:p>
                    <a:p>
                      <a:pPr marL="0" marR="0" lvl="0" indent="-88900" algn="l" rtl="0">
                        <a:lnSpc>
                          <a:spcPct val="100000"/>
                        </a:lnSpc>
                        <a:spcBef>
                          <a:spcPts val="0"/>
                        </a:spcBef>
                        <a:spcAft>
                          <a:spcPts val="0"/>
                        </a:spcAft>
                        <a:buClr>
                          <a:srgbClr val="000000"/>
                        </a:buClr>
                        <a:buSzPts val="1400"/>
                        <a:buFont typeface="Arial"/>
                        <a:buAutoNum type="arabicPeriod"/>
                      </a:pPr>
                      <a:endParaRPr lang="nl-BE"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None/>
                      </a:pPr>
                      <a:br>
                        <a:rPr lang="nl-BE" sz="1400" u="none" strike="noStrike" cap="none" dirty="0"/>
                      </a:br>
                      <a:endParaRPr sz="1400" u="none" strike="noStrike" cap="none" dirty="0"/>
                    </a:p>
                  </a:txBody>
                  <a:tcPr marL="58900" marR="58900" marT="39275" marB="3927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E7E6E6"/>
                    </a:solidFill>
                  </a:tcPr>
                </a:tc>
                <a:extLst>
                  <a:ext uri="{0D108BD9-81ED-4DB2-BD59-A6C34878D82A}">
                    <a16:rowId xmlns:a16="http://schemas.microsoft.com/office/drawing/2014/main" val="10000"/>
                  </a:ext>
                </a:extLst>
              </a:tr>
              <a:tr h="1378425">
                <a:tc>
                  <a:txBody>
                    <a:bodyPr/>
                    <a:lstStyle/>
                    <a:p>
                      <a:pPr marL="457200" marR="0" lvl="0" indent="0" algn="ctr" rtl="0">
                        <a:lnSpc>
                          <a:spcPct val="100000"/>
                        </a:lnSpc>
                        <a:spcBef>
                          <a:spcPts val="0"/>
                        </a:spcBef>
                        <a:spcAft>
                          <a:spcPts val="0"/>
                        </a:spcAft>
                        <a:buNone/>
                      </a:pPr>
                      <a:r>
                        <a:rPr lang="fr-BE" sz="1400" b="1" i="0" u="sng" strike="noStrike" cap="none" noProof="0" dirty="0">
                          <a:solidFill>
                            <a:srgbClr val="000000"/>
                          </a:solidFill>
                          <a:latin typeface="Times New Roman"/>
                          <a:ea typeface="Times New Roman"/>
                          <a:cs typeface="Times New Roman"/>
                          <a:sym typeface="Times New Roman"/>
                        </a:rPr>
                        <a:t>Opportunités</a:t>
                      </a:r>
                      <a:endParaRPr lang="fr-BE" sz="1400" u="none" strike="noStrike" cap="none" noProof="0" dirty="0"/>
                    </a:p>
                    <a:p>
                      <a:pPr marL="0" marR="0" lvl="0" indent="-8890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Possibilité de diffusion des </a:t>
                      </a:r>
                      <a:r>
                        <a:rPr lang="fr-BE" sz="1400" b="1" i="0" u="none" strike="noStrike" cap="none" noProof="0" dirty="0">
                          <a:solidFill>
                            <a:srgbClr val="000000"/>
                          </a:solidFill>
                          <a:latin typeface="Times New Roman"/>
                          <a:ea typeface="Times New Roman"/>
                          <a:cs typeface="Times New Roman"/>
                          <a:sym typeface="Times New Roman"/>
                        </a:rPr>
                        <a:t>compétences </a:t>
                      </a:r>
                      <a:r>
                        <a:rPr lang="fr-BE" sz="1400" b="0" i="0" u="none" strike="noStrike" cap="none" noProof="0" dirty="0">
                          <a:solidFill>
                            <a:srgbClr val="000000"/>
                          </a:solidFill>
                          <a:latin typeface="Times New Roman"/>
                          <a:ea typeface="Times New Roman"/>
                          <a:cs typeface="Times New Roman"/>
                          <a:sym typeface="Times New Roman"/>
                        </a:rPr>
                        <a:t>sociales et comportementales.</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Préférence pour les </a:t>
                      </a:r>
                      <a:r>
                        <a:rPr lang="fr-BE" sz="1400" b="1" i="0" u="none" strike="noStrike" cap="none" noProof="0" dirty="0">
                          <a:solidFill>
                            <a:srgbClr val="000000"/>
                          </a:solidFill>
                          <a:latin typeface="Times New Roman"/>
                          <a:ea typeface="Times New Roman"/>
                          <a:cs typeface="Times New Roman"/>
                          <a:sym typeface="Times New Roman"/>
                        </a:rPr>
                        <a:t>recours amiables</a:t>
                      </a:r>
                      <a:r>
                        <a:rPr lang="fr-BE" sz="1400" b="0" i="0" u="none" strike="noStrike" cap="none" noProof="0" dirty="0">
                          <a:solidFill>
                            <a:srgbClr val="000000"/>
                          </a:solidFill>
                          <a:latin typeface="Times New Roman"/>
                          <a:ea typeface="Times New Roman"/>
                          <a:cs typeface="Times New Roman"/>
                          <a:sym typeface="Times New Roman"/>
                        </a:rPr>
                        <a:t> que sanction disciplinaire ou</a:t>
                      </a:r>
                      <a:r>
                        <a:rPr lang="fr-BE" sz="1400" b="0" i="0" u="none" strike="noStrike" cap="none" baseline="0" noProof="0" dirty="0">
                          <a:solidFill>
                            <a:srgbClr val="000000"/>
                          </a:solidFill>
                          <a:latin typeface="Times New Roman"/>
                          <a:ea typeface="Times New Roman"/>
                          <a:cs typeface="Times New Roman"/>
                          <a:sym typeface="Times New Roman"/>
                        </a:rPr>
                        <a:t> </a:t>
                      </a:r>
                      <a:r>
                        <a:rPr lang="fr-BE" sz="1400" b="0" i="0" u="none" strike="noStrike" cap="none" noProof="0" dirty="0">
                          <a:solidFill>
                            <a:srgbClr val="000000"/>
                          </a:solidFill>
                          <a:latin typeface="Times New Roman"/>
                          <a:ea typeface="Times New Roman"/>
                          <a:cs typeface="Times New Roman"/>
                          <a:sym typeface="Times New Roman"/>
                        </a:rPr>
                        <a:t>exclusion.</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a:pPr>
                      <a:r>
                        <a:rPr lang="fr-BE" sz="1400" b="1" i="0" u="none" strike="noStrike" cap="none" noProof="0" dirty="0">
                          <a:solidFill>
                            <a:srgbClr val="000000"/>
                          </a:solidFill>
                          <a:latin typeface="Times New Roman"/>
                          <a:ea typeface="Times New Roman"/>
                          <a:cs typeface="Times New Roman"/>
                          <a:sym typeface="Times New Roman"/>
                        </a:rPr>
                        <a:t>Bonne réputation</a:t>
                      </a:r>
                      <a:r>
                        <a:rPr lang="fr-BE" sz="1400" b="0" i="0" u="none" strike="noStrike" cap="none" noProof="0" dirty="0">
                          <a:solidFill>
                            <a:srgbClr val="000000"/>
                          </a:solidFill>
                          <a:latin typeface="Times New Roman"/>
                          <a:ea typeface="Times New Roman"/>
                          <a:cs typeface="Times New Roman"/>
                          <a:sym typeface="Times New Roman"/>
                        </a:rPr>
                        <a:t> du centre pour son </a:t>
                      </a:r>
                      <a:r>
                        <a:rPr lang="fr-BE" sz="1400" b="1" i="0" u="none" strike="noStrike" cap="none" noProof="0" dirty="0">
                          <a:solidFill>
                            <a:srgbClr val="000000"/>
                          </a:solidFill>
                          <a:latin typeface="Times New Roman"/>
                          <a:ea typeface="Times New Roman"/>
                          <a:cs typeface="Times New Roman"/>
                          <a:sym typeface="Times New Roman"/>
                        </a:rPr>
                        <a:t>climat serein</a:t>
                      </a:r>
                      <a:r>
                        <a:rPr lang="fr-BE" sz="1400" b="0" i="0" u="none" strike="noStrike" cap="none" noProof="0" dirty="0">
                          <a:solidFill>
                            <a:srgbClr val="000000"/>
                          </a:solidFill>
                          <a:latin typeface="Times New Roman"/>
                          <a:ea typeface="Times New Roman"/>
                          <a:cs typeface="Times New Roman"/>
                          <a:sym typeface="Times New Roman"/>
                        </a:rPr>
                        <a:t>.</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Contribution à la </a:t>
                      </a:r>
                      <a:r>
                        <a:rPr lang="fr-BE" sz="1400" b="1" i="0" u="none" strike="noStrike" cap="none" noProof="0" dirty="0">
                          <a:solidFill>
                            <a:srgbClr val="000000"/>
                          </a:solidFill>
                          <a:latin typeface="Times New Roman"/>
                          <a:ea typeface="Times New Roman"/>
                          <a:cs typeface="Times New Roman"/>
                          <a:sym typeface="Times New Roman"/>
                        </a:rPr>
                        <a:t>diminution des incidents, des cpts à risque, </a:t>
                      </a:r>
                      <a:r>
                        <a:rPr lang="fr-BE" sz="1400" b="0" i="0" u="none" strike="noStrike" cap="none" noProof="0" dirty="0">
                          <a:solidFill>
                            <a:srgbClr val="000000"/>
                          </a:solidFill>
                          <a:latin typeface="Times New Roman"/>
                          <a:ea typeface="Times New Roman"/>
                          <a:cs typeface="Times New Roman"/>
                          <a:sym typeface="Times New Roman"/>
                        </a:rPr>
                        <a:t>des</a:t>
                      </a:r>
                      <a:r>
                        <a:rPr lang="fr-BE" sz="1400" b="1" i="0" u="none" strike="noStrike" cap="none" noProof="0" dirty="0">
                          <a:solidFill>
                            <a:srgbClr val="000000"/>
                          </a:solidFill>
                          <a:latin typeface="Times New Roman"/>
                          <a:ea typeface="Times New Roman"/>
                          <a:cs typeface="Times New Roman"/>
                          <a:sym typeface="Times New Roman"/>
                        </a:rPr>
                        <a:t> d</a:t>
                      </a:r>
                      <a:r>
                        <a:rPr lang="fr-BE" sz="1400" b="0" i="0" u="none" strike="noStrike" cap="none" noProof="0" dirty="0">
                          <a:solidFill>
                            <a:srgbClr val="000000"/>
                          </a:solidFill>
                          <a:latin typeface="Times New Roman"/>
                          <a:ea typeface="Times New Roman"/>
                          <a:cs typeface="Times New Roman"/>
                          <a:sym typeface="Times New Roman"/>
                        </a:rPr>
                        <a:t>ifficultés sociales et relationnelles, du comportement « asocial »</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Contribution à la </a:t>
                      </a:r>
                      <a:r>
                        <a:rPr lang="fr-BE" sz="1400" b="1" i="0" u="none" strike="noStrike" cap="none" noProof="0" dirty="0">
                          <a:solidFill>
                            <a:srgbClr val="000000"/>
                          </a:solidFill>
                          <a:latin typeface="Times New Roman"/>
                          <a:ea typeface="Times New Roman"/>
                          <a:cs typeface="Times New Roman"/>
                          <a:sym typeface="Times New Roman"/>
                        </a:rPr>
                        <a:t>baisse du coût économique et social</a:t>
                      </a:r>
                      <a:r>
                        <a:rPr lang="fr-BE" sz="1400" b="0" i="0" u="none" strike="noStrike" cap="none" noProof="0" dirty="0">
                          <a:solidFill>
                            <a:srgbClr val="000000"/>
                          </a:solidFill>
                          <a:latin typeface="Times New Roman"/>
                          <a:ea typeface="Times New Roman"/>
                          <a:cs typeface="Times New Roman"/>
                          <a:sym typeface="Times New Roman"/>
                        </a:rPr>
                        <a:t> grâce à la prévention de la violence et du harcèlement, ….</a:t>
                      </a:r>
                      <a:endParaRPr lang="fr-BE" noProof="0" dirty="0"/>
                    </a:p>
                    <a:p>
                      <a:pPr marL="0" marR="0" lvl="0" indent="-8890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Contribution à une relation </a:t>
                      </a:r>
                      <a:r>
                        <a:rPr lang="fr-BE" sz="1400" b="1" i="0" u="none" strike="noStrike" cap="none" noProof="0" dirty="0">
                          <a:solidFill>
                            <a:srgbClr val="000000"/>
                          </a:solidFill>
                          <a:latin typeface="Times New Roman"/>
                          <a:ea typeface="Times New Roman"/>
                          <a:cs typeface="Times New Roman"/>
                          <a:sym typeface="Times New Roman"/>
                        </a:rPr>
                        <a:t>de qualité</a:t>
                      </a:r>
                      <a:r>
                        <a:rPr lang="fr-BE" sz="1400" b="0" i="0" u="none" strike="noStrike" cap="none" noProof="0" dirty="0">
                          <a:solidFill>
                            <a:srgbClr val="000000"/>
                          </a:solidFill>
                          <a:latin typeface="Times New Roman"/>
                          <a:ea typeface="Times New Roman"/>
                          <a:cs typeface="Times New Roman"/>
                          <a:sym typeface="Times New Roman"/>
                        </a:rPr>
                        <a:t>.</a:t>
                      </a:r>
                    </a:p>
                    <a:p>
                      <a:pPr marL="0" marR="0" lvl="0" indent="-88900" algn="just" rtl="0">
                        <a:lnSpc>
                          <a:spcPct val="100000"/>
                        </a:lnSpc>
                        <a:spcBef>
                          <a:spcPts val="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cs typeface="Times New Roman"/>
                          <a:sym typeface="Times New Roman"/>
                        </a:rPr>
                        <a:t>……………………………………………………..</a:t>
                      </a:r>
                      <a:endParaRPr lang="fr-BE" noProof="0" dirty="0"/>
                    </a:p>
                  </a:txBody>
                  <a:tcPr marL="58900" marR="58900" marT="39275" marB="39275">
                    <a:lnL w="9525" cap="flat" cmpd="sng">
                      <a:solidFill>
                        <a:srgbClr val="000000">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5E0B3"/>
                    </a:solidFill>
                  </a:tcPr>
                </a:tc>
                <a:tc>
                  <a:txBody>
                    <a:bodyPr/>
                    <a:lstStyle/>
                    <a:p>
                      <a:pPr marL="457200" marR="0" lvl="0" indent="0" algn="ctr" rtl="0">
                        <a:lnSpc>
                          <a:spcPct val="100000"/>
                        </a:lnSpc>
                        <a:spcBef>
                          <a:spcPts val="0"/>
                        </a:spcBef>
                        <a:spcAft>
                          <a:spcPts val="0"/>
                        </a:spcAft>
                        <a:buNone/>
                      </a:pPr>
                      <a:r>
                        <a:rPr lang="nl-BE" sz="1400" b="1" i="0" u="sng" strike="noStrike" cap="none" dirty="0" err="1">
                          <a:solidFill>
                            <a:srgbClr val="000000"/>
                          </a:solidFill>
                          <a:latin typeface="Times New Roman"/>
                          <a:ea typeface="Times New Roman"/>
                          <a:cs typeface="Times New Roman"/>
                          <a:sym typeface="Times New Roman"/>
                        </a:rPr>
                        <a:t>Menaces</a:t>
                      </a:r>
                      <a:r>
                        <a:rPr lang="nl-BE" sz="1400" b="1" i="0" u="sng" strike="noStrike" cap="none" dirty="0">
                          <a:solidFill>
                            <a:srgbClr val="000000"/>
                          </a:solidFill>
                          <a:latin typeface="Times New Roman"/>
                          <a:ea typeface="Times New Roman"/>
                          <a:cs typeface="Times New Roman"/>
                          <a:sym typeface="Times New Roman"/>
                        </a:rPr>
                        <a:t>/</a:t>
                      </a:r>
                      <a:r>
                        <a:rPr lang="nl-BE" sz="1400" b="1" i="0" u="sng" strike="noStrike" cap="none" dirty="0" err="1">
                          <a:solidFill>
                            <a:srgbClr val="000000"/>
                          </a:solidFill>
                          <a:latin typeface="Times New Roman"/>
                          <a:ea typeface="Times New Roman"/>
                          <a:cs typeface="Times New Roman"/>
                          <a:sym typeface="Times New Roman"/>
                        </a:rPr>
                        <a:t>Risques</a:t>
                      </a:r>
                      <a:endParaRPr sz="1400" u="none" strike="noStrike" cap="none" dirty="0"/>
                    </a:p>
                    <a:p>
                      <a:pPr marL="0" marR="0" lvl="0" indent="-88900" algn="just" rtl="0">
                        <a:lnSpc>
                          <a:spcPct val="100000"/>
                        </a:lnSpc>
                        <a:spcBef>
                          <a:spcPts val="300"/>
                        </a:spcBef>
                        <a:spcAft>
                          <a:spcPts val="0"/>
                        </a:spcAft>
                        <a:buClr>
                          <a:srgbClr val="000000"/>
                        </a:buClr>
                        <a:buSzPts val="1400"/>
                        <a:buFont typeface="Arial"/>
                        <a:buAutoNum type="arabicPeriod"/>
                      </a:pPr>
                      <a:r>
                        <a:rPr lang="fr-BE" sz="1400" b="1" i="0" u="none" strike="noStrike" cap="none" noProof="0" dirty="0">
                          <a:solidFill>
                            <a:srgbClr val="000000"/>
                          </a:solidFill>
                          <a:latin typeface="Times New Roman"/>
                          <a:ea typeface="Times New Roman"/>
                          <a:cs typeface="Times New Roman"/>
                          <a:sym typeface="Times New Roman"/>
                        </a:rPr>
                        <a:t>Evitement</a:t>
                      </a:r>
                      <a:r>
                        <a:rPr lang="fr-BE" sz="1400" b="0" i="0" u="none" strike="noStrike" cap="none" noProof="0" dirty="0">
                          <a:solidFill>
                            <a:srgbClr val="000000"/>
                          </a:solidFill>
                          <a:latin typeface="Times New Roman"/>
                          <a:ea typeface="Times New Roman"/>
                          <a:cs typeface="Times New Roman"/>
                          <a:sym typeface="Times New Roman"/>
                        </a:rPr>
                        <a:t> de </a:t>
                      </a:r>
                      <a:r>
                        <a:rPr lang="fr-BE" sz="1400" b="1" i="0" u="none" strike="noStrike" cap="none" noProof="0" dirty="0">
                          <a:solidFill>
                            <a:srgbClr val="000000"/>
                          </a:solidFill>
                          <a:latin typeface="Times New Roman"/>
                          <a:ea typeface="Times New Roman"/>
                          <a:cs typeface="Times New Roman"/>
                          <a:sym typeface="Times New Roman"/>
                        </a:rPr>
                        <a:t>faire appel</a:t>
                      </a:r>
                      <a:r>
                        <a:rPr lang="fr-BE" sz="1400" b="0" i="0" u="none" strike="noStrike" cap="none" noProof="0" dirty="0">
                          <a:solidFill>
                            <a:srgbClr val="000000"/>
                          </a:solidFill>
                          <a:latin typeface="Times New Roman"/>
                          <a:ea typeface="Times New Roman"/>
                          <a:cs typeface="Times New Roman"/>
                          <a:sym typeface="Times New Roman"/>
                        </a:rPr>
                        <a:t> à l’EPPR après une mauvaise expérience.  </a:t>
                      </a:r>
                    </a:p>
                    <a:p>
                      <a:pPr marL="0" marR="0" lvl="0" indent="-88900" algn="just" rtl="0">
                        <a:lnSpc>
                          <a:spcPct val="100000"/>
                        </a:lnSpc>
                        <a:spcBef>
                          <a:spcPts val="30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ea typeface="Times New Roman"/>
                          <a:cs typeface="Times New Roman"/>
                          <a:sym typeface="Times New Roman"/>
                        </a:rPr>
                        <a:t>Les</a:t>
                      </a:r>
                      <a:r>
                        <a:rPr lang="fr-BE" sz="1400" b="0" i="0" u="none" strike="noStrike" cap="none" baseline="0" noProof="0" dirty="0">
                          <a:solidFill>
                            <a:srgbClr val="000000"/>
                          </a:solidFill>
                          <a:latin typeface="Times New Roman"/>
                          <a:ea typeface="Times New Roman"/>
                          <a:cs typeface="Times New Roman"/>
                          <a:sym typeface="Times New Roman"/>
                        </a:rPr>
                        <a:t> </a:t>
                      </a:r>
                      <a:r>
                        <a:rPr lang="fr-BE" sz="1400" b="1" i="0" u="none" strike="noStrike" cap="none" baseline="0" noProof="0" dirty="0">
                          <a:solidFill>
                            <a:srgbClr val="000000"/>
                          </a:solidFill>
                          <a:latin typeface="Times New Roman"/>
                          <a:ea typeface="Times New Roman"/>
                          <a:cs typeface="Times New Roman"/>
                          <a:sym typeface="Times New Roman"/>
                        </a:rPr>
                        <a:t>urgences</a:t>
                      </a:r>
                      <a:r>
                        <a:rPr lang="fr-BE" sz="1400" b="1" i="0" u="none" strike="noStrike" cap="none" noProof="0" dirty="0">
                          <a:solidFill>
                            <a:srgbClr val="000000"/>
                          </a:solidFill>
                          <a:latin typeface="Times New Roman"/>
                          <a:ea typeface="Times New Roman"/>
                          <a:cs typeface="Times New Roman"/>
                          <a:sym typeface="Times New Roman"/>
                        </a:rPr>
                        <a:t> </a:t>
                      </a:r>
                    </a:p>
                    <a:p>
                      <a:pPr marL="0" marR="0" lvl="0" indent="-88900" algn="just" rtl="0">
                        <a:lnSpc>
                          <a:spcPct val="100000"/>
                        </a:lnSpc>
                        <a:spcBef>
                          <a:spcPts val="300"/>
                        </a:spcBef>
                        <a:spcAft>
                          <a:spcPts val="0"/>
                        </a:spcAft>
                        <a:buClr>
                          <a:srgbClr val="000000"/>
                        </a:buClr>
                        <a:buSzPts val="1400"/>
                        <a:buFont typeface="Arial"/>
                        <a:buAutoNum type="arabicPeriod"/>
                      </a:pPr>
                      <a:r>
                        <a:rPr lang="fr-BE" sz="1400" b="0" i="0" u="none" strike="noStrike" cap="none" noProof="0" dirty="0">
                          <a:solidFill>
                            <a:srgbClr val="000000"/>
                          </a:solidFill>
                          <a:latin typeface="Times New Roman"/>
                          <a:cs typeface="Times New Roman"/>
                          <a:sym typeface="Times New Roman"/>
                        </a:rPr>
                        <a:t>……………………………………………………….</a:t>
                      </a:r>
                    </a:p>
                    <a:p>
                      <a:pPr marL="0" marR="0" lvl="0" indent="0" algn="just" rtl="0">
                        <a:lnSpc>
                          <a:spcPct val="100000"/>
                        </a:lnSpc>
                        <a:spcBef>
                          <a:spcPts val="300"/>
                        </a:spcBef>
                        <a:spcAft>
                          <a:spcPts val="0"/>
                        </a:spcAft>
                        <a:buClr>
                          <a:srgbClr val="000000"/>
                        </a:buClr>
                        <a:buSzPts val="1400"/>
                        <a:buFont typeface="Arial"/>
                        <a:buNone/>
                      </a:pPr>
                      <a:endParaRPr lang="fr-BE" b="0" noProof="0" dirty="0"/>
                    </a:p>
                  </a:txBody>
                  <a:tcPr marL="58900" marR="58900" marT="39275" marB="39275">
                    <a:lnL w="9525"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bl>
          </a:graphicData>
        </a:graphic>
      </p:graphicFrame>
      <p:sp>
        <p:nvSpPr>
          <p:cNvPr id="223" name="Google Shape;223;p33"/>
          <p:cNvSpPr/>
          <p:nvPr/>
        </p:nvSpPr>
        <p:spPr>
          <a:xfrm>
            <a:off x="0" y="0"/>
            <a:ext cx="12192000" cy="0"/>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chemeClr val="dk1"/>
              </a:buClr>
              <a:buSzPts val="1800"/>
              <a:buFont typeface="Arial"/>
              <a:buNone/>
            </a:pPr>
            <a:br>
              <a:rPr lang="nl-BE"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24" name="Google Shape;224;p33" descr="thumbnail_SouffleLogoN5TBHR.jpg"/>
          <p:cNvPicPr preferRelativeResize="0"/>
          <p:nvPr/>
        </p:nvPicPr>
        <p:blipFill rotWithShape="1">
          <a:blip r:embed="rId4">
            <a:alphaModFix/>
          </a:blip>
          <a:srcRect/>
          <a:stretch/>
        </p:blipFill>
        <p:spPr>
          <a:xfrm>
            <a:off x="9751325" y="5986828"/>
            <a:ext cx="2204114" cy="64470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28"/>
        <p:cNvGrpSpPr/>
        <p:nvPr/>
      </p:nvGrpSpPr>
      <p:grpSpPr>
        <a:xfrm>
          <a:off x="0" y="0"/>
          <a:ext cx="0" cy="0"/>
          <a:chOff x="0" y="0"/>
          <a:chExt cx="0" cy="0"/>
        </a:xfrm>
      </p:grpSpPr>
      <p:pic>
        <p:nvPicPr>
          <p:cNvPr id="229" name="Google Shape;229;p34">
            <a:hlinkClick r:id="rId3" action="ppaction://hlinksldjump"/>
          </p:cNvPr>
          <p:cNvPicPr preferRelativeResize="0"/>
          <p:nvPr/>
        </p:nvPicPr>
        <p:blipFill rotWithShape="1">
          <a:blip r:embed="rId4">
            <a:alphaModFix/>
          </a:blip>
          <a:srcRect/>
          <a:stretch/>
        </p:blipFill>
        <p:spPr>
          <a:xfrm>
            <a:off x="518615" y="232012"/>
            <a:ext cx="3658865" cy="3507475"/>
          </a:xfrm>
          <a:prstGeom prst="rect">
            <a:avLst/>
          </a:prstGeom>
          <a:noFill/>
          <a:ln>
            <a:noFill/>
          </a:ln>
        </p:spPr>
      </p:pic>
      <p:sp>
        <p:nvSpPr>
          <p:cNvPr id="230" name="Google Shape;230;p34"/>
          <p:cNvSpPr txBox="1"/>
          <p:nvPr/>
        </p:nvSpPr>
        <p:spPr>
          <a:xfrm>
            <a:off x="3291840" y="2620158"/>
            <a:ext cx="8000999" cy="304694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fr-BE" sz="2400" b="0" i="0" u="sng" strike="noStrike" cap="none" dirty="0">
                <a:solidFill>
                  <a:schemeClr val="lt1"/>
                </a:solidFill>
                <a:latin typeface="Calibri"/>
                <a:ea typeface="Calibri"/>
                <a:cs typeface="Calibri"/>
                <a:sym typeface="Calibri"/>
              </a:rPr>
              <a:t>Etat des lieux – survey tools et étapes du projet </a:t>
            </a:r>
          </a:p>
          <a:p>
            <a:pPr marL="285750" marR="0" lvl="0" indent="-285750" algn="l" rtl="0">
              <a:lnSpc>
                <a:spcPct val="100000"/>
              </a:lnSpc>
              <a:spcBef>
                <a:spcPts val="0"/>
              </a:spcBef>
              <a:spcAft>
                <a:spcPts val="0"/>
              </a:spcAft>
              <a:buClr>
                <a:schemeClr val="lt1"/>
              </a:buClr>
              <a:buSzPts val="3200"/>
              <a:buFont typeface="Arial"/>
              <a:buChar char="•"/>
            </a:pPr>
            <a:r>
              <a:rPr lang="fr-BE" sz="2400" b="0" i="0" u="sng" strike="noStrike" cap="none" dirty="0">
                <a:solidFill>
                  <a:schemeClr val="lt1"/>
                </a:solidFill>
                <a:latin typeface="Calibri"/>
                <a:ea typeface="Calibri"/>
                <a:cs typeface="Calibri"/>
                <a:sym typeface="Calibri"/>
              </a:rPr>
              <a:t>Plan de formation et contenu</a:t>
            </a:r>
            <a:endParaRPr lang="fr-BE" dirty="0"/>
          </a:p>
          <a:p>
            <a:pPr marL="285750" indent="-285750">
              <a:buClr>
                <a:schemeClr val="lt1"/>
              </a:buClr>
              <a:buSzPts val="3200"/>
              <a:buFont typeface="Arial"/>
              <a:buChar char="•"/>
            </a:pPr>
            <a:r>
              <a:rPr lang="fr-BE" sz="2400" u="sng" dirty="0">
                <a:solidFill>
                  <a:schemeClr val="lt1"/>
                </a:solidFill>
                <a:latin typeface="Calibri"/>
                <a:ea typeface="Calibri"/>
                <a:cs typeface="Calibri"/>
                <a:sym typeface="Calibri"/>
              </a:rPr>
              <a:t>Origines des PPR</a:t>
            </a:r>
            <a:endParaRPr lang="fr-BE" sz="2400" dirty="0"/>
          </a:p>
          <a:p>
            <a:pPr marL="285750" marR="0" lvl="0" indent="-285750" algn="l" rtl="0">
              <a:lnSpc>
                <a:spcPct val="100000"/>
              </a:lnSpc>
              <a:spcBef>
                <a:spcPts val="0"/>
              </a:spcBef>
              <a:spcAft>
                <a:spcPts val="0"/>
              </a:spcAft>
              <a:buClr>
                <a:schemeClr val="lt1"/>
              </a:buClr>
              <a:buSzPts val="3200"/>
              <a:buFont typeface="Arial"/>
              <a:buChar char="•"/>
            </a:pPr>
            <a:r>
              <a:rPr lang="fr-BE" sz="2400" b="0" i="0" u="sng" strike="noStrike" cap="none" dirty="0">
                <a:solidFill>
                  <a:schemeClr val="lt1"/>
                </a:solidFill>
                <a:latin typeface="Calibri"/>
                <a:ea typeface="Calibri"/>
                <a:cs typeface="Calibri"/>
                <a:sym typeface="Calibri"/>
              </a:rPr>
              <a:t>Conditions de réussite et de pérennisation</a:t>
            </a:r>
            <a:endParaRPr lang="fr-BE" sz="2400" b="0" i="0" u="sng" strike="noStrike" cap="none" dirty="0">
              <a:solidFill>
                <a:srgbClr val="000000"/>
              </a:solidFill>
              <a:sym typeface="Arial"/>
            </a:endParaRPr>
          </a:p>
          <a:p>
            <a:pPr marL="285750" marR="0" lvl="0" indent="-285750" algn="l" rtl="0">
              <a:lnSpc>
                <a:spcPct val="100000"/>
              </a:lnSpc>
              <a:spcBef>
                <a:spcPts val="0"/>
              </a:spcBef>
              <a:spcAft>
                <a:spcPts val="0"/>
              </a:spcAft>
              <a:buClr>
                <a:schemeClr val="lt1"/>
              </a:buClr>
              <a:buSzPts val="3200"/>
              <a:buFont typeface="Arial"/>
              <a:buChar char="•"/>
            </a:pPr>
            <a:r>
              <a:rPr lang="fr-BE" sz="2400" b="0" i="0" u="sng" strike="noStrike" cap="none" dirty="0">
                <a:solidFill>
                  <a:schemeClr val="lt1"/>
                </a:solidFill>
                <a:latin typeface="Calibri"/>
                <a:ea typeface="Calibri"/>
                <a:cs typeface="Calibri"/>
                <a:sym typeface="Calibri"/>
              </a:rPr>
              <a:t>Principes des PPR / Attitudes restauratives/Charte éthique</a:t>
            </a:r>
            <a:endParaRPr lang="fr-BE" dirty="0"/>
          </a:p>
          <a:p>
            <a:pPr marL="285750" marR="0" lvl="0" indent="-285750" algn="l" rtl="0">
              <a:lnSpc>
                <a:spcPct val="100000"/>
              </a:lnSpc>
              <a:spcBef>
                <a:spcPts val="0"/>
              </a:spcBef>
              <a:spcAft>
                <a:spcPts val="0"/>
              </a:spcAft>
              <a:buClr>
                <a:schemeClr val="lt1"/>
              </a:buClr>
              <a:buSzPts val="3200"/>
              <a:buFont typeface="Arial"/>
              <a:buChar char="•"/>
            </a:pPr>
            <a:r>
              <a:rPr lang="fr-BE" sz="2400" b="0" i="0" u="sng" strike="noStrike" cap="none" dirty="0">
                <a:solidFill>
                  <a:schemeClr val="lt1"/>
                </a:solidFill>
                <a:latin typeface="Calibri"/>
                <a:ea typeface="Calibri"/>
                <a:cs typeface="Calibri"/>
                <a:sym typeface="Calibri"/>
              </a:rPr>
              <a:t>Contenu : quelques outils  à aborder </a:t>
            </a:r>
            <a:endParaRPr lang="fr-BE" dirty="0"/>
          </a:p>
          <a:p>
            <a:pPr marL="285750" marR="0" lvl="0" indent="-285750" algn="l" rtl="0">
              <a:lnSpc>
                <a:spcPct val="100000"/>
              </a:lnSpc>
              <a:spcBef>
                <a:spcPts val="0"/>
              </a:spcBef>
              <a:spcAft>
                <a:spcPts val="0"/>
              </a:spcAft>
              <a:buClr>
                <a:schemeClr val="lt1"/>
              </a:buClr>
              <a:buSzPts val="3200"/>
              <a:buFont typeface="Arial"/>
              <a:buChar char="•"/>
            </a:pPr>
            <a:r>
              <a:rPr lang="fr-BE" sz="2400" b="0" i="0" u="sng" strike="noStrike" cap="none" dirty="0">
                <a:solidFill>
                  <a:schemeClr val="lt1"/>
                </a:solidFill>
                <a:latin typeface="Calibri"/>
                <a:ea typeface="Calibri"/>
                <a:cs typeface="Calibri"/>
                <a:sym typeface="Calibri"/>
              </a:rPr>
              <a:t>………….</a:t>
            </a:r>
            <a:endParaRPr lang="fr-BE" sz="2400" b="0" i="0" u="none" strike="noStrike" cap="none" dirty="0">
              <a:solidFill>
                <a:schemeClr val="lt1"/>
              </a:solidFill>
              <a:latin typeface="Calibri"/>
              <a:ea typeface="Calibri"/>
              <a:cs typeface="Calibri"/>
              <a:sym typeface="Calibri"/>
            </a:endParaRPr>
          </a:p>
          <a:p>
            <a:pPr marL="285750" marR="0" lvl="0" indent="-82550" algn="l" rtl="0">
              <a:lnSpc>
                <a:spcPct val="100000"/>
              </a:lnSpc>
              <a:spcBef>
                <a:spcPts val="0"/>
              </a:spcBef>
              <a:spcAft>
                <a:spcPts val="0"/>
              </a:spcAft>
              <a:buClr>
                <a:schemeClr val="lt1"/>
              </a:buClr>
              <a:buSzPts val="3200"/>
              <a:buFont typeface="Arial"/>
              <a:buNone/>
            </a:pPr>
            <a:endParaRPr sz="2400" b="0" i="0" u="sng" strike="noStrike" cap="none" dirty="0">
              <a:solidFill>
                <a:schemeClr val="lt1"/>
              </a:solidFill>
              <a:latin typeface="Calibri"/>
              <a:ea typeface="Calibri"/>
              <a:cs typeface="Calibri"/>
              <a:sym typeface="Calibri"/>
            </a:endParaRPr>
          </a:p>
        </p:txBody>
      </p:sp>
      <p:sp>
        <p:nvSpPr>
          <p:cNvPr id="231" name="Google Shape;231;p34"/>
          <p:cNvSpPr/>
          <p:nvPr/>
        </p:nvSpPr>
        <p:spPr>
          <a:xfrm rot="962227">
            <a:off x="7315548" y="805474"/>
            <a:ext cx="4435522" cy="1337481"/>
          </a:xfrm>
          <a:prstGeom prst="rect">
            <a:avLst/>
          </a:prstGeom>
        </p:spPr>
        <p:txBody>
          <a:bodyPr>
            <a:prstTxWarp prst="textPlain">
              <a:avLst/>
            </a:prstTxWarp>
          </a:bodyPr>
          <a:lstStyle/>
          <a:p>
            <a:pPr lvl="0" algn="l"/>
            <a:r>
              <a:rPr b="1" i="0">
                <a:ln w="18400" cap="flat" cmpd="sng">
                  <a:solidFill>
                    <a:srgbClr val="FFFFFF"/>
                  </a:solidFill>
                  <a:prstDash val="solid"/>
                  <a:round/>
                  <a:headEnd type="none" w="sm" len="sm"/>
                  <a:tailEnd type="none" w="sm" len="sm"/>
                </a:ln>
                <a:solidFill>
                  <a:srgbClr val="FFFFFF"/>
                </a:solidFill>
                <a:latin typeface="Arial"/>
              </a:rPr>
              <a:t>Comment ?</a:t>
            </a:r>
          </a:p>
        </p:txBody>
      </p:sp>
      <p:pic>
        <p:nvPicPr>
          <p:cNvPr id="232" name="Google Shape;232;p34" descr="thumbnail_SouffleLogoN5TBHR.jpg"/>
          <p:cNvPicPr preferRelativeResize="0"/>
          <p:nvPr/>
        </p:nvPicPr>
        <p:blipFill rotWithShape="1">
          <a:blip r:embed="rId5">
            <a:alphaModFix/>
          </a:blip>
          <a:srcRect/>
          <a:stretch/>
        </p:blipFill>
        <p:spPr>
          <a:xfrm>
            <a:off x="0" y="6127845"/>
            <a:ext cx="2496257" cy="730155"/>
          </a:xfrm>
          <a:prstGeom prst="rect">
            <a:avLst/>
          </a:prstGeom>
          <a:noFill/>
          <a:ln>
            <a:noFill/>
          </a:ln>
        </p:spPr>
      </p:pic>
      <p:pic>
        <p:nvPicPr>
          <p:cNvPr id="233" name="Google Shape;233;p34" descr="LOGO RESTORE EUROPE (2).jpg"/>
          <p:cNvPicPr preferRelativeResize="0"/>
          <p:nvPr/>
        </p:nvPicPr>
        <p:blipFill rotWithShape="1">
          <a:blip r:embed="rId6">
            <a:alphaModFix/>
          </a:blip>
          <a:srcRect/>
          <a:stretch/>
        </p:blipFill>
        <p:spPr>
          <a:xfrm>
            <a:off x="9744075" y="6200775"/>
            <a:ext cx="2447925" cy="6572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60"/>
        <p:cNvGrpSpPr/>
        <p:nvPr/>
      </p:nvGrpSpPr>
      <p:grpSpPr>
        <a:xfrm>
          <a:off x="0" y="0"/>
          <a:ext cx="0" cy="0"/>
          <a:chOff x="0" y="0"/>
          <a:chExt cx="0" cy="0"/>
        </a:xfrm>
      </p:grpSpPr>
      <p:sp>
        <p:nvSpPr>
          <p:cNvPr id="261" name="Google Shape;261;p37"/>
          <p:cNvSpPr/>
          <p:nvPr/>
        </p:nvSpPr>
        <p:spPr>
          <a:xfrm>
            <a:off x="573206" y="272955"/>
            <a:ext cx="10945504"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a:solidFill>
                  <a:schemeClr val="lt1"/>
                </a:solidFill>
                <a:latin typeface="Arial"/>
                <a:ea typeface="Arial"/>
                <a:cs typeface="Arial"/>
                <a:sym typeface="Arial"/>
              </a:rPr>
              <a:t>Etat des Lieux - Etapes du Projet</a:t>
            </a:r>
            <a:endParaRPr/>
          </a:p>
        </p:txBody>
      </p:sp>
      <p:pic>
        <p:nvPicPr>
          <p:cNvPr id="262" name="Google Shape;262;p37" descr="logo RESTORE Europe.jpg"/>
          <p:cNvPicPr preferRelativeResize="0"/>
          <p:nvPr/>
        </p:nvPicPr>
        <p:blipFill rotWithShape="1">
          <a:blip r:embed="rId3">
            <a:alphaModFix/>
          </a:blip>
          <a:srcRect/>
          <a:stretch/>
        </p:blipFill>
        <p:spPr>
          <a:xfrm>
            <a:off x="9037442" y="5895832"/>
            <a:ext cx="2908899" cy="771099"/>
          </a:xfrm>
          <a:prstGeom prst="rect">
            <a:avLst/>
          </a:prstGeom>
          <a:noFill/>
          <a:ln>
            <a:noFill/>
          </a:ln>
        </p:spPr>
      </p:pic>
      <p:pic>
        <p:nvPicPr>
          <p:cNvPr id="263" name="Google Shape;263;p37"/>
          <p:cNvPicPr preferRelativeResize="0"/>
          <p:nvPr/>
        </p:nvPicPr>
        <p:blipFill rotWithShape="1">
          <a:blip r:embed="rId4">
            <a:alphaModFix/>
          </a:blip>
          <a:srcRect/>
          <a:stretch/>
        </p:blipFill>
        <p:spPr>
          <a:xfrm>
            <a:off x="6705246" y="5916303"/>
            <a:ext cx="782472" cy="730155"/>
          </a:xfrm>
          <a:prstGeom prst="rect">
            <a:avLst/>
          </a:prstGeom>
          <a:noFill/>
          <a:ln>
            <a:noFill/>
          </a:ln>
        </p:spPr>
      </p:pic>
      <p:sp>
        <p:nvSpPr>
          <p:cNvPr id="264" name="Google Shape;264;p37"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5" name="Google Shape;265;p37" descr="thumbnail_SouffleLogoN5TBHR.jpg"/>
          <p:cNvPicPr preferRelativeResize="0"/>
          <p:nvPr/>
        </p:nvPicPr>
        <p:blipFill rotWithShape="1">
          <a:blip r:embed="rId5">
            <a:alphaModFix/>
          </a:blip>
          <a:srcRect/>
          <a:stretch/>
        </p:blipFill>
        <p:spPr>
          <a:xfrm>
            <a:off x="573206" y="5889185"/>
            <a:ext cx="2071759" cy="605989"/>
          </a:xfrm>
          <a:prstGeom prst="rect">
            <a:avLst/>
          </a:prstGeom>
          <a:noFill/>
          <a:ln>
            <a:noFill/>
          </a:ln>
        </p:spPr>
      </p:pic>
      <p:pic>
        <p:nvPicPr>
          <p:cNvPr id="266" name="Google Shape;266;p37"/>
          <p:cNvPicPr preferRelativeResize="0"/>
          <p:nvPr/>
        </p:nvPicPr>
        <p:blipFill rotWithShape="1">
          <a:blip r:embed="rId6">
            <a:alphaModFix/>
          </a:blip>
          <a:srcRect/>
          <a:stretch/>
        </p:blipFill>
        <p:spPr>
          <a:xfrm>
            <a:off x="996286" y="1815153"/>
            <a:ext cx="10317708" cy="3220872"/>
          </a:xfrm>
          <a:prstGeom prst="rect">
            <a:avLst/>
          </a:prstGeom>
          <a:noFill/>
          <a:ln>
            <a:noFill/>
          </a:ln>
        </p:spPr>
      </p:pic>
      <p:sp>
        <p:nvSpPr>
          <p:cNvPr id="267" name="Google Shape;267;p37"/>
          <p:cNvSpPr/>
          <p:nvPr/>
        </p:nvSpPr>
        <p:spPr>
          <a:xfrm>
            <a:off x="941695" y="4644269"/>
            <a:ext cx="10358651" cy="430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100" b="0" i="0" u="none" strike="noStrike" cap="none" dirty="0">
                <a:solidFill>
                  <a:srgbClr val="000000"/>
                </a:solidFill>
                <a:latin typeface="Arial"/>
                <a:ea typeface="Arial"/>
                <a:cs typeface="Arial"/>
                <a:sym typeface="Arial"/>
              </a:rPr>
              <a:t>L’ENTRETIEN PRÉLIMINAIRE INDIVIDUEL. -  UNE CHANCE NÉGLIGÉE POUR LA RÉSOLUTION CONSTRUCTIVE DU CONFLIT PAR LA MÉDIATION. </a:t>
            </a:r>
            <a:endParaRPr dirty="0"/>
          </a:p>
          <a:p>
            <a:pPr marL="0" marR="0" lvl="0" indent="0" algn="ctr" rtl="0">
              <a:lnSpc>
                <a:spcPct val="100000"/>
              </a:lnSpc>
              <a:spcBef>
                <a:spcPts val="0"/>
              </a:spcBef>
              <a:spcAft>
                <a:spcPts val="0"/>
              </a:spcAft>
              <a:buNone/>
            </a:pPr>
            <a:r>
              <a:rPr lang="nl-BE" sz="1100" b="0" i="0" u="none" strike="noStrike" cap="none" dirty="0">
                <a:solidFill>
                  <a:srgbClr val="000000"/>
                </a:solidFill>
                <a:latin typeface="Arial"/>
                <a:ea typeface="Arial"/>
                <a:cs typeface="Arial"/>
                <a:sym typeface="Arial"/>
              </a:rPr>
              <a:t>Sylvie </a:t>
            </a:r>
            <a:r>
              <a:rPr lang="nl-BE" sz="1100" b="0" i="0" u="none" strike="noStrike" cap="none" dirty="0" err="1">
                <a:solidFill>
                  <a:srgbClr val="000000"/>
                </a:solidFill>
                <a:latin typeface="Arial"/>
                <a:ea typeface="Arial"/>
                <a:cs typeface="Arial"/>
                <a:sym typeface="Arial"/>
              </a:rPr>
              <a:t>Mischo</a:t>
            </a:r>
            <a:r>
              <a:rPr lang="nl-BE" sz="1100" b="0" i="0" u="none" strike="noStrike" cap="none" dirty="0">
                <a:solidFill>
                  <a:srgbClr val="000000"/>
                </a:solidFill>
                <a:latin typeface="Arial"/>
                <a:ea typeface="Arial"/>
                <a:cs typeface="Arial"/>
                <a:sym typeface="Arial"/>
              </a:rPr>
              <a:t> </a:t>
            </a:r>
            <a:r>
              <a:rPr lang="nl-BE" sz="1100" b="0" i="0" u="none" strike="noStrike" cap="none" dirty="0" err="1">
                <a:solidFill>
                  <a:srgbClr val="000000"/>
                </a:solidFill>
                <a:latin typeface="Arial"/>
                <a:ea typeface="Arial"/>
                <a:cs typeface="Arial"/>
                <a:sym typeface="Arial"/>
              </a:rPr>
              <a:t>Fleury</a:t>
            </a:r>
            <a:endParaRPr dirty="0"/>
          </a:p>
        </p:txBody>
      </p:sp>
      <p:sp>
        <p:nvSpPr>
          <p:cNvPr id="268" name="Google Shape;268;p37">
            <a:hlinkClick r:id="rId7"/>
          </p:cNvPr>
          <p:cNvSpPr txBox="1"/>
          <p:nvPr/>
        </p:nvSpPr>
        <p:spPr>
          <a:xfrm>
            <a:off x="3880884" y="5838052"/>
            <a:ext cx="197765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1" i="0" u="sng" strike="noStrike" cap="none" dirty="0">
                <a:solidFill>
                  <a:schemeClr val="accent1">
                    <a:lumMod val="75000"/>
                  </a:schemeClr>
                </a:solidFill>
                <a:latin typeface="Calibri"/>
                <a:ea typeface="Calibri"/>
                <a:cs typeface="Calibri"/>
                <a:sym typeface="Calibri"/>
                <a:hlinkClick r:id="rId8" action="ppaction://hlinkfile"/>
              </a:rPr>
              <a:t>Phases d'un projet</a:t>
            </a:r>
            <a:endParaRPr sz="1800" b="1" i="0" u="sng" strike="noStrike" cap="none" dirty="0">
              <a:solidFill>
                <a:schemeClr val="accent1">
                  <a:lumMod val="75000"/>
                </a:schemeClr>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72"/>
        <p:cNvGrpSpPr/>
        <p:nvPr/>
      </p:nvGrpSpPr>
      <p:grpSpPr>
        <a:xfrm>
          <a:off x="0" y="0"/>
          <a:ext cx="0" cy="0"/>
          <a:chOff x="0" y="0"/>
          <a:chExt cx="0" cy="0"/>
        </a:xfrm>
      </p:grpSpPr>
      <p:sp>
        <p:nvSpPr>
          <p:cNvPr id="273" name="Google Shape;273;p38"/>
          <p:cNvSpPr/>
          <p:nvPr/>
        </p:nvSpPr>
        <p:spPr>
          <a:xfrm>
            <a:off x="155575" y="-76575"/>
            <a:ext cx="11924130" cy="2062063"/>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4000" b="1" i="0" u="none" strike="noStrike" cap="none" dirty="0">
                <a:solidFill>
                  <a:schemeClr val="lt1"/>
                </a:solidFill>
                <a:sym typeface="Arial"/>
              </a:rPr>
              <a:t>Les Pratiques Restauratives </a:t>
            </a:r>
            <a:endParaRPr lang="fr-BE" sz="4000" dirty="0"/>
          </a:p>
          <a:p>
            <a:pPr marL="0" marR="0" lvl="0" indent="0" algn="ctr" rtl="0">
              <a:lnSpc>
                <a:spcPct val="100000"/>
              </a:lnSpc>
              <a:spcBef>
                <a:spcPts val="0"/>
              </a:spcBef>
              <a:spcAft>
                <a:spcPts val="0"/>
              </a:spcAft>
              <a:buNone/>
            </a:pPr>
            <a:r>
              <a:rPr lang="fr-BE" sz="4000" b="1" i="0" u="none" strike="noStrike" cap="none" dirty="0">
                <a:solidFill>
                  <a:schemeClr val="lt1"/>
                </a:solidFill>
                <a:sym typeface="Arial"/>
              </a:rPr>
              <a:t>de la Prévention à la Réparation, </a:t>
            </a:r>
            <a:endParaRPr lang="fr-BE" sz="4000" dirty="0"/>
          </a:p>
          <a:p>
            <a:pPr marL="0" marR="0" lvl="0" indent="0" algn="ctr" rtl="0">
              <a:lnSpc>
                <a:spcPct val="100000"/>
              </a:lnSpc>
              <a:spcBef>
                <a:spcPts val="0"/>
              </a:spcBef>
              <a:spcAft>
                <a:spcPts val="0"/>
              </a:spcAft>
              <a:buNone/>
            </a:pPr>
            <a:r>
              <a:rPr lang="fr-BE" sz="4000" b="1" i="0" u="none" strike="noStrike" cap="none" dirty="0">
                <a:solidFill>
                  <a:schemeClr val="lt1"/>
                </a:solidFill>
                <a:sym typeface="Arial"/>
              </a:rPr>
              <a:t>  pour une école démocratique</a:t>
            </a:r>
            <a:r>
              <a:rPr lang="nl-BE" sz="4800" b="1" i="0" u="none" strike="noStrike" cap="none" dirty="0">
                <a:solidFill>
                  <a:schemeClr val="lt1"/>
                </a:solidFill>
                <a:latin typeface="Arial"/>
                <a:ea typeface="Arial"/>
                <a:cs typeface="Arial"/>
                <a:sym typeface="Arial"/>
              </a:rPr>
              <a:t> </a:t>
            </a:r>
            <a:endParaRPr dirty="0"/>
          </a:p>
        </p:txBody>
      </p:sp>
      <p:pic>
        <p:nvPicPr>
          <p:cNvPr id="274" name="Google Shape;274;p38" descr="logo RESTORE Europe.jpg"/>
          <p:cNvPicPr preferRelativeResize="0"/>
          <p:nvPr/>
        </p:nvPicPr>
        <p:blipFill rotWithShape="1">
          <a:blip r:embed="rId3">
            <a:alphaModFix/>
          </a:blip>
          <a:srcRect/>
          <a:stretch/>
        </p:blipFill>
        <p:spPr>
          <a:xfrm>
            <a:off x="10073484" y="1456288"/>
            <a:ext cx="2006221" cy="513406"/>
          </a:xfrm>
          <a:prstGeom prst="rect">
            <a:avLst/>
          </a:prstGeom>
          <a:noFill/>
          <a:ln>
            <a:noFill/>
          </a:ln>
        </p:spPr>
      </p:pic>
      <p:pic>
        <p:nvPicPr>
          <p:cNvPr id="275" name="Google Shape;275;p38"/>
          <p:cNvPicPr preferRelativeResize="0"/>
          <p:nvPr/>
        </p:nvPicPr>
        <p:blipFill rotWithShape="1">
          <a:blip r:embed="rId4">
            <a:alphaModFix/>
          </a:blip>
          <a:srcRect/>
          <a:stretch/>
        </p:blipFill>
        <p:spPr>
          <a:xfrm>
            <a:off x="573204" y="368487"/>
            <a:ext cx="859810" cy="832515"/>
          </a:xfrm>
          <a:prstGeom prst="rect">
            <a:avLst/>
          </a:prstGeom>
          <a:noFill/>
          <a:ln>
            <a:noFill/>
          </a:ln>
        </p:spPr>
      </p:pic>
      <p:sp>
        <p:nvSpPr>
          <p:cNvPr id="276" name="Google Shape;276;p38"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77" name="Google Shape;277;p38" descr="thumbnail_SouffleLogoN5TBHR.jpg"/>
          <p:cNvPicPr preferRelativeResize="0"/>
          <p:nvPr/>
        </p:nvPicPr>
        <p:blipFill rotWithShape="1">
          <a:blip r:embed="rId5">
            <a:alphaModFix/>
          </a:blip>
          <a:srcRect/>
          <a:stretch/>
        </p:blipFill>
        <p:spPr>
          <a:xfrm>
            <a:off x="155575" y="1443250"/>
            <a:ext cx="1985749" cy="525439"/>
          </a:xfrm>
          <a:prstGeom prst="rect">
            <a:avLst/>
          </a:prstGeom>
          <a:noFill/>
          <a:ln>
            <a:noFill/>
          </a:ln>
        </p:spPr>
      </p:pic>
      <p:sp>
        <p:nvSpPr>
          <p:cNvPr id="278" name="Google Shape;278;p38"/>
          <p:cNvSpPr/>
          <p:nvPr/>
        </p:nvSpPr>
        <p:spPr>
          <a:xfrm>
            <a:off x="33655" y="2080214"/>
            <a:ext cx="6062345" cy="483205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000"/>
              <a:buFont typeface="Arial"/>
              <a:buNone/>
            </a:pPr>
            <a:r>
              <a:rPr lang="fr-BE" sz="2000" b="1" i="0" u="sng" strike="noStrike" cap="small" dirty="0">
                <a:solidFill>
                  <a:schemeClr val="dk1"/>
                </a:solidFill>
                <a:latin typeface="Calibri"/>
                <a:ea typeface="Calibri"/>
                <a:cs typeface="Calibri"/>
                <a:sym typeface="Calibri"/>
              </a:rPr>
              <a:t>Axe préventif</a:t>
            </a:r>
            <a:endParaRPr lang="fr-BE" sz="2000" b="1" i="0" u="sng" strike="noStrike" cap="small" dirty="0">
              <a:solidFill>
                <a:schemeClr val="dk1"/>
              </a:solidFill>
              <a:sym typeface="Arial"/>
            </a:endParaRPr>
          </a:p>
          <a:p>
            <a:pPr marL="0" marR="0" lvl="0" indent="0" algn="l" rtl="0">
              <a:lnSpc>
                <a:spcPct val="100000"/>
              </a:lnSpc>
              <a:spcBef>
                <a:spcPts val="0"/>
              </a:spcBef>
              <a:spcAft>
                <a:spcPts val="0"/>
              </a:spcAft>
              <a:buClr>
                <a:schemeClr val="dk1"/>
              </a:buClr>
              <a:buSzPts val="1800"/>
              <a:buFont typeface="Arial"/>
              <a:buNone/>
            </a:pPr>
            <a:r>
              <a:rPr lang="fr-BE" sz="1800" b="0" i="0" u="none" strike="noStrike" cap="none" dirty="0">
                <a:solidFill>
                  <a:schemeClr val="dk1"/>
                </a:solidFill>
                <a:latin typeface="Calibri"/>
                <a:ea typeface="Calibri"/>
                <a:cs typeface="Calibri"/>
                <a:sym typeface="Calibri"/>
              </a:rPr>
              <a:t>-  les 4 modèles de gestion de conflits</a:t>
            </a:r>
            <a:br>
              <a:rPr lang="fr-BE" sz="1800" b="0" i="0" u="none" strike="noStrike" cap="none" dirty="0">
                <a:solidFill>
                  <a:schemeClr val="dk1"/>
                </a:solidFill>
                <a:latin typeface="Calibri"/>
                <a:ea typeface="Calibri"/>
                <a:cs typeface="Calibri"/>
                <a:sym typeface="Calibri"/>
              </a:rPr>
            </a:br>
            <a:r>
              <a:rPr lang="fr-BE" sz="1800" b="0" i="0" u="none" strike="noStrike" cap="none" dirty="0">
                <a:solidFill>
                  <a:schemeClr val="dk1"/>
                </a:solidFill>
                <a:latin typeface="Calibri"/>
                <a:ea typeface="Calibri"/>
                <a:cs typeface="Calibri"/>
                <a:sym typeface="Calibri"/>
              </a:rPr>
              <a:t>-  le programme pro-social : </a:t>
            </a:r>
            <a:r>
              <a:rPr lang="fr-BE" sz="1800" b="1" i="0" u="none" strike="noStrike" cap="none" dirty="0">
                <a:solidFill>
                  <a:schemeClr val="dk1"/>
                </a:solidFill>
                <a:latin typeface="Calibri"/>
                <a:ea typeface="Calibri"/>
                <a:cs typeface="Calibri"/>
                <a:sym typeface="Calibri"/>
              </a:rPr>
              <a:t>DSPM, Devenir Son Propre Médiateur</a:t>
            </a:r>
            <a:br>
              <a:rPr lang="fr-BE" sz="1800" b="0" i="0" u="none" strike="noStrike" cap="none" dirty="0">
                <a:solidFill>
                  <a:schemeClr val="dk1"/>
                </a:solidFill>
                <a:latin typeface="Calibri"/>
                <a:ea typeface="Calibri"/>
                <a:cs typeface="Calibri"/>
                <a:sym typeface="Calibri"/>
              </a:rPr>
            </a:br>
            <a:r>
              <a:rPr lang="fr-BE" sz="1800" b="0" i="0" u="none" strike="noStrike" cap="none" dirty="0">
                <a:solidFill>
                  <a:schemeClr val="dk1"/>
                </a:solidFill>
                <a:latin typeface="Calibri"/>
                <a:ea typeface="Calibri"/>
                <a:cs typeface="Calibri"/>
                <a:sym typeface="Calibri"/>
              </a:rPr>
              <a:t>-  le </a:t>
            </a:r>
            <a:r>
              <a:rPr lang="fr-BE" sz="1800" b="1" i="0" u="none" strike="noStrike" cap="none" dirty="0">
                <a:solidFill>
                  <a:schemeClr val="dk1"/>
                </a:solidFill>
                <a:latin typeface="Calibri"/>
                <a:ea typeface="Calibri"/>
                <a:cs typeface="Calibri"/>
                <a:sym typeface="Calibri"/>
              </a:rPr>
              <a:t>cercle de parole ProDAS </a:t>
            </a:r>
            <a:r>
              <a:rPr lang="fr-BE" sz="1800" b="0" i="0" u="none" strike="noStrike" cap="none" dirty="0">
                <a:solidFill>
                  <a:schemeClr val="dk1"/>
                </a:solidFill>
                <a:latin typeface="Calibri"/>
                <a:ea typeface="Calibri"/>
                <a:cs typeface="Calibri"/>
                <a:sym typeface="Calibri"/>
              </a:rPr>
              <a:t>(Programme de Développement Affectif et Social)</a:t>
            </a:r>
            <a:br>
              <a:rPr lang="fr-BE" sz="1800" b="0" i="0" u="none" strike="noStrike" cap="none" dirty="0">
                <a:solidFill>
                  <a:schemeClr val="dk1"/>
                </a:solidFill>
                <a:latin typeface="Calibri"/>
                <a:ea typeface="Calibri"/>
                <a:cs typeface="Calibri"/>
                <a:sym typeface="Calibri"/>
              </a:rPr>
            </a:br>
            <a:r>
              <a:rPr lang="fr-BE" sz="1800" b="0" i="0" u="none" strike="noStrike" cap="none" dirty="0">
                <a:solidFill>
                  <a:schemeClr val="dk1"/>
                </a:solidFill>
                <a:latin typeface="Calibri"/>
                <a:ea typeface="Calibri"/>
                <a:cs typeface="Calibri"/>
                <a:sym typeface="Calibri"/>
              </a:rPr>
              <a:t>-  Des outils développant </a:t>
            </a:r>
            <a:r>
              <a:rPr lang="fr-BE" sz="1800" b="1" i="0" u="none" strike="noStrike" cap="none" dirty="0">
                <a:solidFill>
                  <a:schemeClr val="dk1"/>
                </a:solidFill>
                <a:latin typeface="Calibri"/>
                <a:ea typeface="Calibri"/>
                <a:cs typeface="Calibri"/>
                <a:sym typeface="Calibri"/>
              </a:rPr>
              <a:t>l’estime de soi</a:t>
            </a:r>
            <a:r>
              <a:rPr lang="fr-BE" sz="1800" b="0" i="0" u="none" strike="noStrike" cap="none" dirty="0">
                <a:solidFill>
                  <a:schemeClr val="dk1"/>
                </a:solidFill>
                <a:latin typeface="Calibri"/>
                <a:ea typeface="Calibri"/>
                <a:cs typeface="Calibri"/>
                <a:sym typeface="Calibri"/>
              </a:rPr>
              <a:t>, les signes de reconnaissance positive, l'empathie, la bienveillance, l’accueil, le non-jugement, la coopération…</a:t>
            </a:r>
            <a:endParaRPr lang="fr-BE" sz="1800" b="0" i="0" u="none" strike="noStrike" cap="none" dirty="0">
              <a:solidFill>
                <a:schemeClr val="dk1"/>
              </a:solidFill>
              <a:sym typeface="Arial"/>
            </a:endParaRPr>
          </a:p>
          <a:p>
            <a:pPr marL="0" marR="0" lvl="0" indent="0" algn="l" rtl="0">
              <a:lnSpc>
                <a:spcPct val="100000"/>
              </a:lnSpc>
              <a:spcBef>
                <a:spcPts val="0"/>
              </a:spcBef>
              <a:spcAft>
                <a:spcPts val="0"/>
              </a:spcAft>
              <a:buNone/>
            </a:pPr>
            <a:r>
              <a:rPr lang="fr-BE" sz="1800" b="0" i="0" u="none" strike="noStrike" cap="none" dirty="0">
                <a:solidFill>
                  <a:schemeClr val="dk1"/>
                </a:solidFill>
                <a:latin typeface="Calibri"/>
                <a:ea typeface="Calibri"/>
                <a:cs typeface="Calibri"/>
                <a:sym typeface="Calibri"/>
              </a:rPr>
              <a:t>-  Des outils liés à la </a:t>
            </a:r>
            <a:r>
              <a:rPr lang="fr-BE" sz="1800" b="1" i="0" u="none" strike="noStrike" cap="none" dirty="0">
                <a:solidFill>
                  <a:schemeClr val="dk1"/>
                </a:solidFill>
                <a:latin typeface="Calibri"/>
                <a:ea typeface="Calibri"/>
                <a:cs typeface="Calibri"/>
                <a:sym typeface="Calibri"/>
              </a:rPr>
              <a:t>Communication </a:t>
            </a:r>
            <a:r>
              <a:rPr lang="fr-BE" sz="1800" b="0" i="0" u="none" strike="noStrike" cap="none" dirty="0">
                <a:solidFill>
                  <a:schemeClr val="dk1"/>
                </a:solidFill>
                <a:latin typeface="Calibri"/>
                <a:ea typeface="Calibri"/>
                <a:cs typeface="Calibri"/>
                <a:sym typeface="Calibri"/>
              </a:rPr>
              <a:t>: l’écoute, la CNV selon Rosenberg, l’écharpe relationnelle de J. Salomé, etc.</a:t>
            </a:r>
            <a:endParaRPr lang="fr-BE" sz="1800" b="0" i="0" u="none" strike="noStrike" cap="none" dirty="0">
              <a:solidFill>
                <a:schemeClr val="dk1"/>
              </a:solidFill>
              <a:sym typeface="Arial"/>
            </a:endParaRPr>
          </a:p>
          <a:p>
            <a:pPr marR="0" lvl="0" indent="180975" algn="l" rtl="0">
              <a:lnSpc>
                <a:spcPct val="100000"/>
              </a:lnSpc>
              <a:spcBef>
                <a:spcPts val="0"/>
              </a:spcBef>
              <a:spcAft>
                <a:spcPts val="0"/>
              </a:spcAft>
              <a:buClr>
                <a:schemeClr val="dk1"/>
              </a:buClr>
              <a:buSzPts val="1800"/>
              <a:buFontTx/>
              <a:buChar char="-"/>
            </a:pPr>
            <a:r>
              <a:rPr lang="fr-BE" sz="1800" b="0" i="0" u="none" strike="noStrike" cap="none" dirty="0">
                <a:solidFill>
                  <a:schemeClr val="dk1"/>
                </a:solidFill>
                <a:latin typeface="Calibri"/>
                <a:ea typeface="Calibri"/>
                <a:cs typeface="Calibri"/>
                <a:sym typeface="Calibri"/>
              </a:rPr>
              <a:t>les attitudes socioprofessionnelles basées sur des </a:t>
            </a:r>
            <a:r>
              <a:rPr lang="fr-BE" sz="1800" b="1" i="0" u="none" strike="noStrike" cap="none" dirty="0">
                <a:solidFill>
                  <a:schemeClr val="dk1"/>
                </a:solidFill>
                <a:latin typeface="Calibri"/>
                <a:ea typeface="Calibri"/>
                <a:cs typeface="Calibri"/>
                <a:sym typeface="Calibri"/>
              </a:rPr>
              <a:t>savoir-être et savoir-faire, savoir dire et faire savoir</a:t>
            </a:r>
            <a:r>
              <a:rPr lang="fr-BE" sz="1800" b="0" i="0" u="none" strike="noStrike" cap="none" dirty="0">
                <a:solidFill>
                  <a:schemeClr val="dk1"/>
                </a:solidFill>
                <a:latin typeface="Calibri"/>
                <a:ea typeface="Calibri"/>
                <a:cs typeface="Calibri"/>
                <a:sym typeface="Calibri"/>
              </a:rPr>
              <a:t>…</a:t>
            </a:r>
          </a:p>
          <a:p>
            <a:pPr lvl="0" indent="180975">
              <a:buClr>
                <a:schemeClr val="dk1"/>
              </a:buClr>
              <a:buSzPts val="1800"/>
              <a:buFontTx/>
              <a:buChar char="-"/>
            </a:pPr>
            <a:r>
              <a:rPr lang="fr-BE" sz="1800" dirty="0">
                <a:solidFill>
                  <a:schemeClr val="dk1"/>
                </a:solidFill>
                <a:latin typeface="Calibri"/>
                <a:ea typeface="Calibri"/>
                <a:cs typeface="Calibri"/>
              </a:rPr>
              <a:t>Donner </a:t>
            </a:r>
            <a:r>
              <a:rPr lang="fr-BE" sz="1800" b="1" dirty="0">
                <a:solidFill>
                  <a:schemeClr val="dk1"/>
                </a:solidFill>
                <a:latin typeface="Calibri"/>
                <a:ea typeface="Calibri"/>
                <a:cs typeface="Calibri"/>
              </a:rPr>
              <a:t>du sens à la relation </a:t>
            </a:r>
            <a:r>
              <a:rPr lang="fr-BE" sz="1800" dirty="0">
                <a:solidFill>
                  <a:schemeClr val="dk1"/>
                </a:solidFill>
                <a:latin typeface="Calibri"/>
                <a:ea typeface="Calibri"/>
                <a:cs typeface="Calibri"/>
              </a:rPr>
              <a:t>(pédagogique ou autre), la coopération, l’appartenance au groupe, l’engagement et à la prise de responsabilité</a:t>
            </a:r>
            <a:r>
              <a:rPr lang="fr-BE" sz="1800" dirty="0">
                <a:solidFill>
                  <a:schemeClr val="dk1"/>
                </a:solidFill>
                <a:ea typeface="Calibri"/>
              </a:rPr>
              <a:t>.</a:t>
            </a:r>
            <a:endParaRPr lang="fr-BE" sz="1800" dirty="0">
              <a:solidFill>
                <a:schemeClr val="dk1"/>
              </a:solidFill>
            </a:endParaRPr>
          </a:p>
          <a:p>
            <a:pPr marL="285750" marR="0" lvl="0" indent="-285750" algn="l" rtl="0">
              <a:lnSpc>
                <a:spcPct val="100000"/>
              </a:lnSpc>
              <a:spcBef>
                <a:spcPts val="0"/>
              </a:spcBef>
              <a:spcAft>
                <a:spcPts val="0"/>
              </a:spcAft>
              <a:buClr>
                <a:schemeClr val="dk1"/>
              </a:buClr>
              <a:buSzPts val="1800"/>
              <a:buFontTx/>
              <a:buChar char="-"/>
            </a:pPr>
            <a:endParaRPr lang="fr-BE" sz="1800" b="0" i="0" u="none" strike="noStrike" cap="none" dirty="0">
              <a:solidFill>
                <a:schemeClr val="dk1"/>
              </a:solidFill>
              <a:sym typeface="Arial"/>
            </a:endParaRPr>
          </a:p>
        </p:txBody>
      </p:sp>
      <p:sp>
        <p:nvSpPr>
          <p:cNvPr id="279" name="Google Shape;279;p38"/>
          <p:cNvSpPr/>
          <p:nvPr/>
        </p:nvSpPr>
        <p:spPr>
          <a:xfrm>
            <a:off x="6373504" y="2710867"/>
            <a:ext cx="5818496" cy="344705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BE" sz="2000" b="1" i="0" u="sng" strike="noStrike" cap="small" dirty="0">
                <a:solidFill>
                  <a:schemeClr val="dk1"/>
                </a:solidFill>
                <a:latin typeface="Calibri"/>
                <a:ea typeface="Calibri"/>
                <a:cs typeface="Calibri"/>
                <a:sym typeface="Calibri"/>
              </a:rPr>
              <a:t>Axe curatif </a:t>
            </a:r>
            <a:endParaRPr lang="fr-BE" dirty="0"/>
          </a:p>
          <a:p>
            <a:pPr marL="0" marR="0" lvl="0" indent="0" algn="l" rtl="0">
              <a:lnSpc>
                <a:spcPct val="100000"/>
              </a:lnSpc>
              <a:spcBef>
                <a:spcPts val="0"/>
              </a:spcBef>
              <a:spcAft>
                <a:spcPts val="0"/>
              </a:spcAft>
              <a:buNone/>
            </a:pPr>
            <a:r>
              <a:rPr lang="fr-BE" sz="1800" b="0" i="0" u="none" strike="noStrike" cap="none" dirty="0">
                <a:solidFill>
                  <a:schemeClr val="dk1"/>
                </a:solidFill>
                <a:latin typeface="Calibri"/>
                <a:ea typeface="Calibri"/>
                <a:cs typeface="Calibri"/>
                <a:sym typeface="Calibri"/>
              </a:rPr>
              <a:t>- </a:t>
            </a:r>
            <a:r>
              <a:rPr lang="fr-BE" sz="1800" b="1" i="0" u="none" strike="noStrike" cap="none" dirty="0">
                <a:solidFill>
                  <a:schemeClr val="dk1"/>
                </a:solidFill>
                <a:latin typeface="Calibri"/>
                <a:ea typeface="Calibri"/>
                <a:cs typeface="Calibri"/>
                <a:sym typeface="Calibri"/>
              </a:rPr>
              <a:t>sortir du triangle dramatique</a:t>
            </a:r>
            <a:r>
              <a:rPr lang="fr-BE" sz="1800" b="0" i="0" u="none" strike="noStrike" cap="none" dirty="0">
                <a:solidFill>
                  <a:schemeClr val="dk1"/>
                </a:solidFill>
                <a:latin typeface="Calibri"/>
                <a:ea typeface="Calibri"/>
                <a:cs typeface="Calibri"/>
                <a:sym typeface="Calibri"/>
              </a:rPr>
              <a:t> : auteur, victime, sauveur (Analyse Transactionnelle)</a:t>
            </a:r>
            <a:endParaRPr lang="fr-BE" sz="1800" b="0" i="0" u="none" strike="noStrike" cap="none" dirty="0">
              <a:solidFill>
                <a:schemeClr val="dk1"/>
              </a:solidFill>
              <a:sym typeface="Arial"/>
            </a:endParaRPr>
          </a:p>
          <a:p>
            <a:pPr marL="0" marR="0" lvl="0" indent="0" algn="l" rtl="0">
              <a:lnSpc>
                <a:spcPct val="100000"/>
              </a:lnSpc>
              <a:spcBef>
                <a:spcPts val="0"/>
              </a:spcBef>
              <a:spcAft>
                <a:spcPts val="0"/>
              </a:spcAft>
              <a:buNone/>
            </a:pPr>
            <a:r>
              <a:rPr lang="fr-BE" sz="1800" b="0" i="0" u="none" strike="noStrike" cap="none" dirty="0">
                <a:solidFill>
                  <a:schemeClr val="dk1"/>
                </a:solidFill>
                <a:latin typeface="Calibri"/>
                <a:ea typeface="Calibri"/>
                <a:cs typeface="Calibri"/>
                <a:sym typeface="Calibri"/>
              </a:rPr>
              <a:t>- prévenir les comportements violents (Patrick Traube)…</a:t>
            </a:r>
            <a:endParaRPr lang="fr-BE" sz="1800" b="0" i="0" u="none" strike="noStrike" cap="none" dirty="0">
              <a:solidFill>
                <a:schemeClr val="dk1"/>
              </a:solidFill>
              <a:sym typeface="Arial"/>
            </a:endParaRPr>
          </a:p>
          <a:p>
            <a:pPr marL="0" marR="0" lvl="0" indent="0" algn="l" rtl="0">
              <a:lnSpc>
                <a:spcPct val="100000"/>
              </a:lnSpc>
              <a:spcBef>
                <a:spcPts val="0"/>
              </a:spcBef>
              <a:spcAft>
                <a:spcPts val="0"/>
              </a:spcAft>
              <a:buNone/>
            </a:pPr>
            <a:r>
              <a:rPr lang="fr-BE" sz="1800" b="0" i="0" u="none" strike="noStrike" cap="none" dirty="0">
                <a:solidFill>
                  <a:schemeClr val="dk1"/>
                </a:solidFill>
                <a:latin typeface="Calibri"/>
                <a:ea typeface="Calibri"/>
                <a:cs typeface="Calibri"/>
                <a:sym typeface="Calibri"/>
              </a:rPr>
              <a:t>- introduire des espaces de dialogue et de gestion de conflits sous de nouvelles formes comme </a:t>
            </a:r>
            <a:endParaRPr lang="fr-BE" sz="1800" b="0" i="0" u="none" strike="noStrike" cap="none" dirty="0">
              <a:solidFill>
                <a:schemeClr val="dk1"/>
              </a:solidFill>
              <a:sym typeface="Arial"/>
            </a:endParaRPr>
          </a:p>
          <a:p>
            <a:pPr marL="0" marR="0" lvl="0" indent="0" algn="l" rtl="0">
              <a:lnSpc>
                <a:spcPct val="100000"/>
              </a:lnSpc>
              <a:spcBef>
                <a:spcPts val="0"/>
              </a:spcBef>
              <a:spcAft>
                <a:spcPts val="0"/>
              </a:spcAft>
              <a:buNone/>
            </a:pPr>
            <a:r>
              <a:rPr lang="fr-BE" sz="1800" b="1" i="0" u="none" strike="noStrike" cap="none" dirty="0">
                <a:solidFill>
                  <a:schemeClr val="dk1"/>
                </a:solidFill>
                <a:latin typeface="Calibri"/>
                <a:ea typeface="Calibri"/>
                <a:cs typeface="Calibri"/>
                <a:sym typeface="Calibri"/>
              </a:rPr>
              <a:t>l’entretien Restauratif</a:t>
            </a:r>
            <a:r>
              <a:rPr lang="fr-BE" sz="1800" b="0" i="0" u="none" strike="noStrike" cap="none" dirty="0">
                <a:solidFill>
                  <a:schemeClr val="dk1"/>
                </a:solidFill>
                <a:latin typeface="Calibri"/>
                <a:ea typeface="Calibri"/>
                <a:cs typeface="Calibri"/>
                <a:sym typeface="Calibri"/>
              </a:rPr>
              <a:t>, la </a:t>
            </a:r>
            <a:r>
              <a:rPr lang="fr-BE" sz="1800" b="1" i="0" u="none" strike="noStrike" cap="none" dirty="0">
                <a:solidFill>
                  <a:schemeClr val="dk1"/>
                </a:solidFill>
                <a:latin typeface="Calibri"/>
                <a:ea typeface="Calibri"/>
                <a:cs typeface="Calibri"/>
                <a:sym typeface="Calibri"/>
              </a:rPr>
              <a:t>Concertation Restaurative en Groupe (CRG</a:t>
            </a:r>
            <a:r>
              <a:rPr lang="fr-BE" sz="1800" b="0" i="0" u="none" strike="noStrike" cap="none" dirty="0">
                <a:solidFill>
                  <a:schemeClr val="dk1"/>
                </a:solidFill>
                <a:latin typeface="Calibri"/>
                <a:ea typeface="Calibri"/>
                <a:cs typeface="Calibri"/>
                <a:sym typeface="Calibri"/>
              </a:rPr>
              <a:t>), la </a:t>
            </a:r>
            <a:r>
              <a:rPr lang="fr-BE" sz="1800" b="1" i="0" u="none" strike="noStrike" cap="none" dirty="0">
                <a:solidFill>
                  <a:schemeClr val="dk1"/>
                </a:solidFill>
                <a:latin typeface="Calibri"/>
                <a:ea typeface="Calibri"/>
                <a:cs typeface="Calibri"/>
                <a:sym typeface="Calibri"/>
              </a:rPr>
              <a:t>Médiation par les Pairs (MPP)</a:t>
            </a:r>
            <a:r>
              <a:rPr lang="fr-BE" sz="1800" b="0" i="0" u="none" strike="noStrike" cap="none" dirty="0">
                <a:solidFill>
                  <a:schemeClr val="dk1"/>
                </a:solidFill>
                <a:latin typeface="Calibri"/>
                <a:ea typeface="Calibri"/>
                <a:cs typeface="Calibri"/>
                <a:sym typeface="Calibri"/>
              </a:rPr>
              <a:t>, etc.</a:t>
            </a:r>
            <a:endParaRPr lang="fr-BE" sz="1800" b="0" i="0" u="none" strike="noStrike" cap="none" dirty="0">
              <a:solidFill>
                <a:schemeClr val="dk1"/>
              </a:solidFill>
              <a:sym typeface="Arial"/>
            </a:endParaRPr>
          </a:p>
          <a:p>
            <a:pPr marL="0" marR="0" lvl="0" indent="0" algn="l" rtl="0">
              <a:lnSpc>
                <a:spcPct val="100000"/>
              </a:lnSpc>
              <a:spcBef>
                <a:spcPts val="0"/>
              </a:spcBef>
              <a:spcAft>
                <a:spcPts val="0"/>
              </a:spcAft>
              <a:buNone/>
            </a:pPr>
            <a:r>
              <a:rPr lang="fr-BE" sz="1800" b="0" i="0" u="none" strike="noStrike" cap="none" dirty="0">
                <a:solidFill>
                  <a:schemeClr val="dk1"/>
                </a:solidFill>
                <a:latin typeface="Calibri"/>
                <a:ea typeface="Calibri"/>
                <a:cs typeface="Calibri"/>
                <a:sym typeface="Calibri"/>
              </a:rPr>
              <a:t>- Construire à 3 niveaux, personnel, interpersonnel et collectif, des pistes de solution et de réparation.</a:t>
            </a:r>
            <a:endParaRPr lang="fr-BE" sz="1800" b="0" i="0" u="none" strike="noStrike" cap="none" dirty="0">
              <a:solidFill>
                <a:schemeClr val="dk1"/>
              </a:solidFill>
              <a:sym typeface="Arial"/>
            </a:endParaRPr>
          </a:p>
          <a:p>
            <a:pPr marL="285750" marR="0" lvl="0" indent="-285750" algn="l" rtl="0">
              <a:lnSpc>
                <a:spcPct val="100000"/>
              </a:lnSpc>
              <a:spcBef>
                <a:spcPts val="0"/>
              </a:spcBef>
              <a:spcAft>
                <a:spcPts val="0"/>
              </a:spcAft>
              <a:buFontTx/>
              <a:buChar char="-"/>
            </a:pPr>
            <a:r>
              <a:rPr lang="fr-BE" sz="1800" b="0" i="0" u="none" strike="noStrike" cap="none" dirty="0">
                <a:solidFill>
                  <a:schemeClr val="dk1"/>
                </a:solidFill>
                <a:latin typeface="Calibri"/>
                <a:ea typeface="Calibri"/>
                <a:cs typeface="Calibri"/>
                <a:sym typeface="Calibri"/>
              </a:rPr>
              <a:t>Proposer un accompagnement : soutien, </a:t>
            </a:r>
            <a:r>
              <a:rPr lang="fr-BE" sz="1800" b="1" i="0" u="none" strike="noStrike" cap="none" dirty="0">
                <a:solidFill>
                  <a:schemeClr val="dk1"/>
                </a:solidFill>
                <a:latin typeface="Calibri"/>
                <a:ea typeface="Calibri"/>
                <a:cs typeface="Calibri"/>
                <a:sym typeface="Calibri"/>
              </a:rPr>
              <a:t>suivi </a:t>
            </a:r>
            <a:r>
              <a:rPr lang="fr-BE" sz="1800" b="0" i="0" u="none" strike="noStrike" cap="none" dirty="0">
                <a:solidFill>
                  <a:schemeClr val="dk1"/>
                </a:solidFill>
                <a:latin typeface="Calibri"/>
                <a:ea typeface="Calibri"/>
                <a:cs typeface="Calibri"/>
                <a:sym typeface="Calibri"/>
              </a:rPr>
              <a:t>et relais</a:t>
            </a:r>
            <a:r>
              <a:rPr lang="nl-BE" sz="1800" b="0" i="0" u="none" strike="noStrike" cap="none" dirty="0">
                <a:solidFill>
                  <a:schemeClr val="dk1"/>
                </a:solidFill>
                <a:latin typeface="Calibri"/>
                <a:ea typeface="Calibri"/>
                <a:cs typeface="Calibri"/>
                <a:sym typeface="Calibri"/>
              </a:rPr>
              <a:t>….</a:t>
            </a:r>
          </a:p>
          <a:p>
            <a:pPr marL="285750" marR="0" lvl="0" indent="-285750" algn="l" rtl="0">
              <a:lnSpc>
                <a:spcPct val="100000"/>
              </a:lnSpc>
              <a:spcBef>
                <a:spcPts val="0"/>
              </a:spcBef>
              <a:spcAft>
                <a:spcPts val="0"/>
              </a:spcAft>
              <a:buFontTx/>
              <a:buChar char="-"/>
            </a:pPr>
            <a:r>
              <a:rPr lang="nl-BE" sz="1800" dirty="0">
                <a:solidFill>
                  <a:schemeClr val="dk1"/>
                </a:solidFill>
                <a:latin typeface="Calibri"/>
                <a:cs typeface="Calibri"/>
                <a:sym typeface="Calibri"/>
              </a:rPr>
              <a:t>…………….</a:t>
            </a:r>
            <a:endParaRPr sz="1800" b="0" i="0" u="none" strike="noStrike" cap="none" dirty="0">
              <a:solidFill>
                <a:schemeClr val="dk1"/>
              </a:solidFill>
              <a:latin typeface="Arial"/>
              <a:ea typeface="Arial"/>
              <a:cs typeface="Arial"/>
              <a:sym typeface="Arial"/>
            </a:endParaRPr>
          </a:p>
        </p:txBody>
      </p:sp>
      <p:sp>
        <p:nvSpPr>
          <p:cNvPr id="280" name="Google Shape;280;p38"/>
          <p:cNvSpPr/>
          <p:nvPr/>
        </p:nvSpPr>
        <p:spPr>
          <a:xfrm>
            <a:off x="4019264" y="2080214"/>
            <a:ext cx="4708477" cy="461665"/>
          </a:xfrm>
          <a:prstGeom prst="rect">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2400" b="1" i="0" u="none" strike="noStrike" cap="small" dirty="0">
                <a:solidFill>
                  <a:schemeClr val="dk1"/>
                </a:solidFill>
                <a:latin typeface="Calibri"/>
                <a:ea typeface="Calibri"/>
                <a:cs typeface="Calibri"/>
                <a:sym typeface="Calibri"/>
              </a:rPr>
              <a:t>Contenu de la formation </a:t>
            </a:r>
            <a:endParaRPr lang="fr-B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47"/>
        <p:cNvGrpSpPr/>
        <p:nvPr/>
      </p:nvGrpSpPr>
      <p:grpSpPr>
        <a:xfrm>
          <a:off x="0" y="0"/>
          <a:ext cx="0" cy="0"/>
          <a:chOff x="0" y="0"/>
          <a:chExt cx="0" cy="0"/>
        </a:xfrm>
      </p:grpSpPr>
      <p:sp>
        <p:nvSpPr>
          <p:cNvPr id="248" name="Google Shape;248;p36"/>
          <p:cNvSpPr/>
          <p:nvPr/>
        </p:nvSpPr>
        <p:spPr>
          <a:xfrm>
            <a:off x="764276" y="272955"/>
            <a:ext cx="10604310" cy="156962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4800" b="1" i="0" u="none" strike="noStrike" cap="none" dirty="0">
                <a:solidFill>
                  <a:schemeClr val="lt1"/>
                </a:solidFill>
                <a:sym typeface="Arial"/>
              </a:rPr>
              <a:t>Origines et définition des </a:t>
            </a:r>
            <a:endParaRPr lang="fr-BE" dirty="0"/>
          </a:p>
          <a:p>
            <a:pPr marL="0" marR="0" lvl="0" indent="0" algn="ctr" rtl="0">
              <a:lnSpc>
                <a:spcPct val="100000"/>
              </a:lnSpc>
              <a:spcBef>
                <a:spcPts val="0"/>
              </a:spcBef>
              <a:spcAft>
                <a:spcPts val="0"/>
              </a:spcAft>
              <a:buNone/>
            </a:pPr>
            <a:r>
              <a:rPr lang="fr-BE" sz="4800" b="1" i="0" u="none" strike="noStrike" cap="none" dirty="0">
                <a:solidFill>
                  <a:schemeClr val="lt1"/>
                </a:solidFill>
                <a:sym typeface="Arial"/>
              </a:rPr>
              <a:t>Pratiques Restauratives</a:t>
            </a:r>
            <a:endParaRPr sz="1600" b="1" i="0" u="none" strike="noStrike" cap="none" dirty="0">
              <a:solidFill>
                <a:srgbClr val="C00000"/>
              </a:solidFill>
              <a:latin typeface="Arial"/>
              <a:ea typeface="Arial"/>
              <a:cs typeface="Arial"/>
              <a:sym typeface="Arial"/>
            </a:endParaRPr>
          </a:p>
        </p:txBody>
      </p:sp>
      <p:pic>
        <p:nvPicPr>
          <p:cNvPr id="249" name="Google Shape;249;p36" descr="logo RESTORE Europe.jpg"/>
          <p:cNvPicPr preferRelativeResize="0"/>
          <p:nvPr/>
        </p:nvPicPr>
        <p:blipFill rotWithShape="1">
          <a:blip r:embed="rId3">
            <a:alphaModFix/>
          </a:blip>
          <a:srcRect/>
          <a:stretch/>
        </p:blipFill>
        <p:spPr>
          <a:xfrm>
            <a:off x="9168063" y="5895832"/>
            <a:ext cx="2778278" cy="771099"/>
          </a:xfrm>
          <a:prstGeom prst="rect">
            <a:avLst/>
          </a:prstGeom>
          <a:noFill/>
          <a:ln>
            <a:noFill/>
          </a:ln>
        </p:spPr>
      </p:pic>
      <p:pic>
        <p:nvPicPr>
          <p:cNvPr id="250" name="Google Shape;250;p36"/>
          <p:cNvPicPr preferRelativeResize="0"/>
          <p:nvPr/>
        </p:nvPicPr>
        <p:blipFill rotWithShape="1">
          <a:blip r:embed="rId4">
            <a:alphaModFix/>
          </a:blip>
          <a:srcRect/>
          <a:stretch/>
        </p:blipFill>
        <p:spPr>
          <a:xfrm>
            <a:off x="6893704" y="5895832"/>
            <a:ext cx="928050" cy="818864"/>
          </a:xfrm>
          <a:prstGeom prst="rect">
            <a:avLst/>
          </a:prstGeom>
          <a:noFill/>
          <a:ln>
            <a:noFill/>
          </a:ln>
        </p:spPr>
      </p:pic>
      <p:sp>
        <p:nvSpPr>
          <p:cNvPr id="251" name="Google Shape;251;p36"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52" name="Google Shape;252;p36" descr="thumbnail_SouffleLogoN5TBHR.jpg"/>
          <p:cNvPicPr preferRelativeResize="0"/>
          <p:nvPr/>
        </p:nvPicPr>
        <p:blipFill rotWithShape="1">
          <a:blip r:embed="rId5">
            <a:alphaModFix/>
          </a:blip>
          <a:srcRect/>
          <a:stretch/>
        </p:blipFill>
        <p:spPr>
          <a:xfrm>
            <a:off x="750627" y="5895832"/>
            <a:ext cx="2778906" cy="721953"/>
          </a:xfrm>
          <a:prstGeom prst="rect">
            <a:avLst/>
          </a:prstGeom>
          <a:noFill/>
          <a:ln>
            <a:noFill/>
          </a:ln>
        </p:spPr>
      </p:pic>
      <p:sp>
        <p:nvSpPr>
          <p:cNvPr id="253" name="Google Shape;253;p36"/>
          <p:cNvSpPr/>
          <p:nvPr/>
        </p:nvSpPr>
        <p:spPr>
          <a:xfrm>
            <a:off x="750627" y="2008789"/>
            <a:ext cx="10604310" cy="307772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fr-BE" sz="2400" b="0" i="0" u="sng" strike="noStrike" cap="none" dirty="0">
                <a:solidFill>
                  <a:srgbClr val="000000"/>
                </a:solidFill>
                <a:latin typeface="Calibri"/>
                <a:ea typeface="Calibri"/>
                <a:cs typeface="Calibri"/>
                <a:sym typeface="Calibri"/>
              </a:rPr>
              <a:t>L’origine</a:t>
            </a:r>
            <a:r>
              <a:rPr lang="fr-BE" sz="2400" b="0" i="0" u="none" strike="noStrike" cap="none" dirty="0">
                <a:solidFill>
                  <a:srgbClr val="000000"/>
                </a:solidFill>
                <a:latin typeface="Calibri"/>
                <a:ea typeface="Calibri"/>
                <a:cs typeface="Calibri"/>
                <a:sym typeface="Calibri"/>
              </a:rPr>
              <a:t> est attribuée aux </a:t>
            </a:r>
            <a:r>
              <a:rPr lang="fr-BE" sz="2400" b="1" i="0" u="none" strike="noStrike" cap="none" dirty="0">
                <a:solidFill>
                  <a:srgbClr val="000000"/>
                </a:solidFill>
                <a:latin typeface="Calibri"/>
                <a:ea typeface="Calibri"/>
                <a:cs typeface="Calibri"/>
                <a:sym typeface="Calibri"/>
              </a:rPr>
              <a:t>pratiques de résolution de conflits </a:t>
            </a:r>
            <a:r>
              <a:rPr lang="fr-BE" sz="2400" b="0" i="0" u="none" strike="noStrike" cap="none" dirty="0">
                <a:solidFill>
                  <a:srgbClr val="000000"/>
                </a:solidFill>
                <a:latin typeface="Calibri"/>
                <a:ea typeface="Calibri"/>
                <a:cs typeface="Calibri"/>
                <a:sym typeface="Calibri"/>
              </a:rPr>
              <a:t>des populations </a:t>
            </a:r>
            <a:r>
              <a:rPr lang="fr-BE" sz="2400" dirty="0">
                <a:latin typeface="Calibri"/>
                <a:ea typeface="Calibri"/>
                <a:cs typeface="Calibri"/>
                <a:sym typeface="Calibri"/>
              </a:rPr>
              <a:t>natives</a:t>
            </a:r>
            <a:r>
              <a:rPr lang="fr-BE" sz="2400" b="0" i="0" u="none" strike="noStrike" cap="none" dirty="0">
                <a:solidFill>
                  <a:srgbClr val="000000"/>
                </a:solidFill>
                <a:latin typeface="Calibri"/>
                <a:ea typeface="Calibri"/>
                <a:cs typeface="Calibri"/>
                <a:sym typeface="Calibri"/>
              </a:rPr>
              <a:t> d’Amérique du Nord, d’Afrique , d’Océanie voire d’Europe.</a:t>
            </a:r>
          </a:p>
          <a:p>
            <a:pPr marL="0" marR="0" lvl="0" indent="0" algn="just" rtl="0">
              <a:lnSpc>
                <a:spcPct val="150000"/>
              </a:lnSpc>
              <a:spcBef>
                <a:spcPts val="0"/>
              </a:spcBef>
              <a:spcAft>
                <a:spcPts val="0"/>
              </a:spcAft>
              <a:buNone/>
            </a:pPr>
            <a:endParaRPr lang="fr-BE" dirty="0"/>
          </a:p>
          <a:p>
            <a:pPr marL="0" marR="0" lvl="0" indent="0" algn="just" rtl="0">
              <a:spcBef>
                <a:spcPts val="600"/>
              </a:spcBef>
              <a:spcAft>
                <a:spcPts val="0"/>
              </a:spcAft>
              <a:buNone/>
            </a:pPr>
            <a:r>
              <a:rPr lang="fr-BE" sz="2400" b="0" i="0" u="none" strike="noStrike" cap="none" dirty="0">
                <a:solidFill>
                  <a:srgbClr val="000000"/>
                </a:solidFill>
                <a:latin typeface="Calibri"/>
                <a:ea typeface="Calibri"/>
                <a:cs typeface="Calibri"/>
                <a:sym typeface="Calibri"/>
              </a:rPr>
              <a:t>Selon </a:t>
            </a:r>
            <a:r>
              <a:rPr lang="fr-BE" sz="2400" b="1" i="0" u="none" strike="noStrike" cap="small" dirty="0">
                <a:solidFill>
                  <a:srgbClr val="000000"/>
                </a:solidFill>
                <a:latin typeface="Calibri"/>
                <a:ea typeface="Calibri"/>
                <a:cs typeface="Calibri"/>
                <a:sym typeface="Calibri"/>
              </a:rPr>
              <a:t>Ted Wachtel</a:t>
            </a:r>
            <a:r>
              <a:rPr lang="fr-BE" sz="2400" b="0" i="0" u="none" strike="noStrike" cap="none" dirty="0">
                <a:solidFill>
                  <a:srgbClr val="000000"/>
                </a:solidFill>
                <a:latin typeface="Calibri"/>
                <a:ea typeface="Calibri"/>
                <a:cs typeface="Calibri"/>
                <a:sym typeface="Calibri"/>
              </a:rPr>
              <a:t>, </a:t>
            </a:r>
            <a:r>
              <a:rPr lang="fr-BE" sz="2400" dirty="0">
                <a:latin typeface="Calibri"/>
                <a:ea typeface="Calibri"/>
                <a:cs typeface="Calibri"/>
                <a:sym typeface="Calibri"/>
              </a:rPr>
              <a:t>fondateur</a:t>
            </a:r>
            <a:r>
              <a:rPr lang="fr-BE" sz="2400" b="0" i="0" u="none" strike="noStrike" cap="none" dirty="0">
                <a:solidFill>
                  <a:srgbClr val="000000"/>
                </a:solidFill>
                <a:latin typeface="Calibri"/>
                <a:ea typeface="Calibri"/>
                <a:cs typeface="Calibri"/>
                <a:sym typeface="Calibri"/>
              </a:rPr>
              <a:t> de l’IIRP</a:t>
            </a:r>
            <a:r>
              <a:rPr lang="fr-BE" sz="2400" dirty="0">
                <a:latin typeface="Calibri"/>
                <a:ea typeface="Calibri"/>
                <a:cs typeface="Calibri"/>
                <a:sym typeface="Calibri"/>
              </a:rPr>
              <a:t>/</a:t>
            </a:r>
            <a:r>
              <a:rPr lang="fr-BE" sz="2400" b="0" i="0" u="none" strike="noStrike" cap="none" dirty="0">
                <a:solidFill>
                  <a:srgbClr val="000000"/>
                </a:solidFill>
                <a:latin typeface="Calibri"/>
                <a:ea typeface="Calibri"/>
                <a:cs typeface="Calibri"/>
                <a:sym typeface="Calibri"/>
              </a:rPr>
              <a:t>International Institute for Restorative Practices/USA, les « </a:t>
            </a:r>
            <a:r>
              <a:rPr lang="fr-BE" sz="2400" i="1" dirty="0">
                <a:latin typeface="Calibri"/>
                <a:ea typeface="Calibri"/>
                <a:cs typeface="Calibri"/>
                <a:sym typeface="Calibri"/>
              </a:rPr>
              <a:t>R</a:t>
            </a:r>
            <a:r>
              <a:rPr lang="fr-BE" sz="2400" b="0" i="1" u="none" strike="noStrike" cap="none" dirty="0">
                <a:solidFill>
                  <a:srgbClr val="000000"/>
                </a:solidFill>
                <a:latin typeface="Calibri"/>
                <a:ea typeface="Calibri"/>
                <a:cs typeface="Calibri"/>
                <a:sym typeface="Calibri"/>
              </a:rPr>
              <a:t>estorative </a:t>
            </a:r>
            <a:r>
              <a:rPr lang="fr-BE" sz="2400" i="1" dirty="0">
                <a:latin typeface="Calibri"/>
                <a:ea typeface="Calibri"/>
                <a:cs typeface="Calibri"/>
                <a:sym typeface="Calibri"/>
              </a:rPr>
              <a:t>P</a:t>
            </a:r>
            <a:r>
              <a:rPr lang="fr-BE" sz="2400" b="0" i="1" u="none" strike="noStrike" cap="none" dirty="0">
                <a:solidFill>
                  <a:srgbClr val="000000"/>
                </a:solidFill>
                <a:latin typeface="Calibri"/>
                <a:ea typeface="Calibri"/>
                <a:cs typeface="Calibri"/>
                <a:sym typeface="Calibri"/>
              </a:rPr>
              <a:t>ractices »</a:t>
            </a:r>
            <a:r>
              <a:rPr lang="fr-BE" sz="2400" b="0" i="0" u="none" strike="noStrike" cap="none" dirty="0">
                <a:solidFill>
                  <a:srgbClr val="000000"/>
                </a:solidFill>
                <a:latin typeface="Calibri"/>
                <a:ea typeface="Calibri"/>
                <a:cs typeface="Calibri"/>
                <a:sym typeface="Calibri"/>
              </a:rPr>
              <a:t> sont « </a:t>
            </a:r>
            <a:r>
              <a:rPr lang="fr-BE" sz="2400" b="0" i="1" u="none" strike="noStrike" cap="none" dirty="0">
                <a:solidFill>
                  <a:srgbClr val="000000"/>
                </a:solidFill>
                <a:latin typeface="Calibri"/>
                <a:ea typeface="Calibri"/>
                <a:cs typeface="Calibri"/>
                <a:sym typeface="Calibri"/>
              </a:rPr>
              <a:t>une science sociale qui étudie comment </a:t>
            </a:r>
            <a:r>
              <a:rPr lang="fr-BE" sz="2400" b="0" i="1" u="sng" strike="noStrike" cap="none" dirty="0">
                <a:solidFill>
                  <a:srgbClr val="000000"/>
                </a:solidFill>
                <a:latin typeface="Calibri"/>
                <a:ea typeface="Calibri"/>
                <a:cs typeface="Calibri"/>
                <a:sym typeface="Calibri"/>
              </a:rPr>
              <a:t>générer du capital social </a:t>
            </a:r>
            <a:r>
              <a:rPr lang="fr-BE" sz="2400" b="0" i="1" u="none" strike="noStrike" cap="none" dirty="0">
                <a:solidFill>
                  <a:srgbClr val="000000"/>
                </a:solidFill>
                <a:latin typeface="Calibri"/>
                <a:ea typeface="Calibri"/>
                <a:cs typeface="Calibri"/>
                <a:sym typeface="Calibri"/>
              </a:rPr>
              <a:t>et parvenir à une discipline sociale par le biais d’un </a:t>
            </a:r>
            <a:r>
              <a:rPr lang="fr-BE" sz="2400" b="1" i="1" u="none" strike="noStrike" cap="none" dirty="0">
                <a:solidFill>
                  <a:srgbClr val="000000"/>
                </a:solidFill>
                <a:latin typeface="Calibri"/>
                <a:ea typeface="Calibri"/>
                <a:cs typeface="Calibri"/>
                <a:sym typeface="Calibri"/>
              </a:rPr>
              <a:t>processus participatif </a:t>
            </a:r>
            <a:r>
              <a:rPr lang="fr-BE" sz="2400" b="0" i="1" u="none" strike="noStrike" cap="none" dirty="0">
                <a:solidFill>
                  <a:srgbClr val="000000"/>
                </a:solidFill>
                <a:latin typeface="Calibri"/>
                <a:ea typeface="Calibri"/>
                <a:cs typeface="Calibri"/>
                <a:sym typeface="Calibri"/>
              </a:rPr>
              <a:t>d’apprentissage et de prise de décisions</a:t>
            </a:r>
            <a:r>
              <a:rPr lang="fr-BE" sz="2400" b="0" i="0" u="none" strike="noStrike" cap="none" dirty="0">
                <a:solidFill>
                  <a:srgbClr val="000000"/>
                </a:solidFill>
                <a:latin typeface="Calibri"/>
                <a:ea typeface="Calibri"/>
                <a:cs typeface="Calibri"/>
                <a:sym typeface="Calibri"/>
              </a:rPr>
              <a:t>. »</a:t>
            </a:r>
            <a:endParaRPr lang="fr-BE" dirty="0"/>
          </a:p>
        </p:txBody>
      </p:sp>
      <p:sp>
        <p:nvSpPr>
          <p:cNvPr id="255" name="Google Shape;255;p36">
            <a:hlinkClick r:id="rId6"/>
          </p:cNvPr>
          <p:cNvSpPr txBox="1"/>
          <p:nvPr/>
        </p:nvSpPr>
        <p:spPr>
          <a:xfrm>
            <a:off x="3934047" y="5838052"/>
            <a:ext cx="2764465" cy="6295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36">
            <a:hlinkClick r:id="rId6"/>
          </p:cNvPr>
          <p:cNvSpPr txBox="1"/>
          <p:nvPr/>
        </p:nvSpPr>
        <p:spPr>
          <a:xfrm>
            <a:off x="4086448" y="5990452"/>
            <a:ext cx="1793358"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a:ea typeface="Calibri"/>
                <a:cs typeface="Calibri"/>
                <a:sym typeface="Calibri"/>
                <a:hlinkClick r:id="rId7" action="ppaction://hlinkfile">
                  <a:extLst>
                    <a:ext uri="{A12FA001-AC4F-418D-AE19-62706E023703}">
                      <ahyp:hlinkClr xmlns:ahyp="http://schemas.microsoft.com/office/drawing/2018/hyperlinkcolor" val="tx"/>
                    </a:ext>
                  </a:extLst>
                </a:hlinkClick>
              </a:rPr>
              <a:t>Origine des PR</a:t>
            </a:r>
            <a:endParaRPr b="1" dirty="0">
              <a:solidFill>
                <a:schemeClr val="accent1">
                  <a:lumMod val="7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17"/>
        <p:cNvGrpSpPr/>
        <p:nvPr/>
      </p:nvGrpSpPr>
      <p:grpSpPr>
        <a:xfrm>
          <a:off x="0" y="0"/>
          <a:ext cx="0" cy="0"/>
          <a:chOff x="0" y="0"/>
          <a:chExt cx="0" cy="0"/>
        </a:xfrm>
      </p:grpSpPr>
      <p:sp>
        <p:nvSpPr>
          <p:cNvPr id="11" name="Rectangle 10"/>
          <p:cNvSpPr/>
          <p:nvPr/>
        </p:nvSpPr>
        <p:spPr>
          <a:xfrm>
            <a:off x="545912" y="368490"/>
            <a:ext cx="11054686" cy="1446550"/>
          </a:xfrm>
          <a:prstGeom prst="rect">
            <a:avLst/>
          </a:prstGeom>
          <a:noFill/>
          <a:ln>
            <a:solidFill>
              <a:schemeClr val="bg1"/>
            </a:solidFill>
          </a:ln>
        </p:spPr>
        <p:txBody>
          <a:bodyPr wrap="square" lIns="91440" tIns="45720" rIns="91440" bIns="45720">
            <a:spAutoFit/>
            <a:scene3d>
              <a:camera prst="orthographicFront"/>
              <a:lightRig rig="threePt" dir="t"/>
            </a:scene3d>
            <a:flatTx/>
          </a:bodyPr>
          <a:lstStyle/>
          <a:p>
            <a:pPr algn="ctr"/>
            <a:r>
              <a:rPr lang="fr-FR" sz="4400" b="1" cap="none" spc="3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Vrinda" pitchFamily="34" charset="0"/>
                <a:cs typeface="Vrinda" pitchFamily="34" charset="0"/>
              </a:rPr>
              <a:t>Conditions de réussite et </a:t>
            </a:r>
          </a:p>
          <a:p>
            <a:pPr algn="ctr"/>
            <a:r>
              <a:rPr lang="fr-FR" sz="4400" b="1" cap="none" spc="3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Vrinda" pitchFamily="34" charset="0"/>
                <a:cs typeface="Vrinda" pitchFamily="34" charset="0"/>
              </a:rPr>
              <a:t>de pérennisation</a:t>
            </a:r>
          </a:p>
        </p:txBody>
      </p:sp>
      <p:pic>
        <p:nvPicPr>
          <p:cNvPr id="7" name="Image 6" descr="logo RESTORE Europe.jpg"/>
          <p:cNvPicPr>
            <a:picLocks noChangeAspect="1"/>
          </p:cNvPicPr>
          <p:nvPr/>
        </p:nvPicPr>
        <p:blipFill>
          <a:blip r:embed="rId4"/>
          <a:stretch>
            <a:fillRect/>
          </a:stretch>
        </p:blipFill>
        <p:spPr>
          <a:xfrm>
            <a:off x="8955555" y="5887739"/>
            <a:ext cx="2908899" cy="771099"/>
          </a:xfrm>
          <a:prstGeom prst="rect">
            <a:avLst/>
          </a:prstGeom>
        </p:spPr>
      </p:pic>
      <p:pic>
        <p:nvPicPr>
          <p:cNvPr id="120" name="Google Shape;120;p3"/>
          <p:cNvPicPr preferRelativeResize="0"/>
          <p:nvPr/>
        </p:nvPicPr>
        <p:blipFill rotWithShape="1">
          <a:blip r:embed="rId5">
            <a:alphaModFix/>
          </a:blip>
          <a:srcRect/>
          <a:stretch/>
        </p:blipFill>
        <p:spPr>
          <a:xfrm>
            <a:off x="5691114" y="5854891"/>
            <a:ext cx="928050" cy="818864"/>
          </a:xfrm>
          <a:prstGeom prst="rect">
            <a:avLst/>
          </a:prstGeom>
          <a:noFill/>
          <a:ln>
            <a:noFill/>
          </a:ln>
        </p:spPr>
      </p:pic>
      <p:sp>
        <p:nvSpPr>
          <p:cNvPr id="79898" name="AutoShape 26"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39" name="Image 38" descr="thumbnail_SouffleLogoN5TBHR.jpg"/>
          <p:cNvPicPr>
            <a:picLocks noChangeAspect="1"/>
          </p:cNvPicPr>
          <p:nvPr/>
        </p:nvPicPr>
        <p:blipFill>
          <a:blip r:embed="rId6"/>
          <a:stretch>
            <a:fillRect/>
          </a:stretch>
        </p:blipFill>
        <p:spPr>
          <a:xfrm>
            <a:off x="319348" y="5928557"/>
            <a:ext cx="2496689" cy="730281"/>
          </a:xfrm>
          <a:prstGeom prst="rect">
            <a:avLst/>
          </a:prstGeom>
        </p:spPr>
      </p:pic>
      <p:sp>
        <p:nvSpPr>
          <p:cNvPr id="9" name="Rectangle 8"/>
          <p:cNvSpPr/>
          <p:nvPr/>
        </p:nvSpPr>
        <p:spPr>
          <a:xfrm>
            <a:off x="614149" y="1940062"/>
            <a:ext cx="11013744" cy="4016484"/>
          </a:xfrm>
          <a:prstGeom prst="rect">
            <a:avLst/>
          </a:prstGeom>
        </p:spPr>
        <p:txBody>
          <a:bodyPr wrap="square">
            <a:spAutoFit/>
          </a:bodyPr>
          <a:lstStyle/>
          <a:p>
            <a:pPr algn="just"/>
            <a:r>
              <a:rPr lang="fr-BE" sz="2400" dirty="0"/>
              <a:t>Une liste de conditions nécessaires est à établir pour favoriser la réussite d’un projet de pratiques préventives et restauratives ainsi que sa pérennisation.</a:t>
            </a:r>
          </a:p>
          <a:p>
            <a:pPr algn="just"/>
            <a:r>
              <a:rPr lang="fr-BE" sz="2400" b="1" dirty="0"/>
              <a:t>L’objectif </a:t>
            </a:r>
            <a:r>
              <a:rPr lang="fr-BE" sz="2400" dirty="0"/>
              <a:t>est de pouvoir rassembler un maximum de ces conditions avant de démarrer, pouvoir les maintenir pendant le projet et arriver à les pérenniser après le projet-pilote.</a:t>
            </a:r>
          </a:p>
          <a:p>
            <a:endParaRPr lang="fr-BE" sz="1100" dirty="0"/>
          </a:p>
          <a:p>
            <a:pPr algn="just"/>
            <a:r>
              <a:rPr lang="fr-FR" sz="2200" u="sng" dirty="0">
                <a:latin typeface="+mn-lt"/>
                <a:cs typeface="Calibri" pitchFamily="34" charset="0"/>
              </a:rPr>
              <a:t>Exemple de conditions-clé pour pérenniser les PPR dans un établissement </a:t>
            </a:r>
            <a:r>
              <a:rPr lang="fr-FR" sz="2000" dirty="0">
                <a:latin typeface="+mn-lt"/>
                <a:cs typeface="Calibri" pitchFamily="34" charset="0"/>
              </a:rPr>
              <a:t>: </a:t>
            </a:r>
          </a:p>
          <a:p>
            <a:pPr marL="342900" indent="-342900" algn="just">
              <a:buFontTx/>
              <a:buChar char="-"/>
            </a:pPr>
            <a:r>
              <a:rPr lang="fr-FR" sz="2200" b="1" dirty="0">
                <a:latin typeface="+mn-lt"/>
                <a:cs typeface="Calibri" pitchFamily="34" charset="0"/>
              </a:rPr>
              <a:t>introduire la culture / vision restaurative et ses principes </a:t>
            </a:r>
            <a:r>
              <a:rPr lang="fr-FR" sz="2000" dirty="0">
                <a:latin typeface="+mn-lt"/>
                <a:cs typeface="Calibri" pitchFamily="34" charset="0"/>
              </a:rPr>
              <a:t>dans le projet d’établissement officiel, son cadre de fonctionnement, ses mesures disciplinaires et son règlement d’ordre intérieur.</a:t>
            </a:r>
          </a:p>
          <a:p>
            <a:pPr marL="342900" indent="-342900" algn="just">
              <a:buFontTx/>
              <a:buChar char="-"/>
            </a:pPr>
            <a:r>
              <a:rPr lang="fr-FR" sz="2200" b="1" dirty="0">
                <a:latin typeface="+mn-lt"/>
                <a:cs typeface="Calibri" pitchFamily="34" charset="0"/>
              </a:rPr>
              <a:t>Signer une charte éthique de travail collaboratif </a:t>
            </a:r>
            <a:r>
              <a:rPr lang="fr-FR" sz="2000" dirty="0">
                <a:latin typeface="+mn-lt"/>
                <a:cs typeface="Calibri" pitchFamily="34" charset="0"/>
              </a:rPr>
              <a:t>entre collaborateurs et partenaires </a:t>
            </a:r>
          </a:p>
          <a:p>
            <a:pPr marL="342900" indent="-342900" algn="just">
              <a:buFontTx/>
              <a:buChar char="-"/>
            </a:pPr>
            <a:endParaRPr lang="fr-BE" sz="2000" b="1" dirty="0">
              <a:latin typeface="+mn-lt"/>
              <a:cs typeface="Calibri"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17"/>
        <p:cNvGrpSpPr/>
        <p:nvPr/>
      </p:nvGrpSpPr>
      <p:grpSpPr>
        <a:xfrm>
          <a:off x="0" y="0"/>
          <a:ext cx="0" cy="0"/>
          <a:chOff x="0" y="0"/>
          <a:chExt cx="0" cy="0"/>
        </a:xfrm>
      </p:grpSpPr>
      <p:sp>
        <p:nvSpPr>
          <p:cNvPr id="11" name="Rectangle 10"/>
          <p:cNvSpPr/>
          <p:nvPr/>
        </p:nvSpPr>
        <p:spPr>
          <a:xfrm>
            <a:off x="307975" y="451969"/>
            <a:ext cx="11302499" cy="830997"/>
          </a:xfrm>
          <a:prstGeom prst="rect">
            <a:avLst/>
          </a:prstGeom>
          <a:noFill/>
          <a:ln>
            <a:solidFill>
              <a:schemeClr val="bg1"/>
            </a:solidFill>
          </a:ln>
        </p:spPr>
        <p:txBody>
          <a:bodyPr wrap="square" lIns="91440" tIns="45720" rIns="91440" bIns="45720">
            <a:spAutoFit/>
            <a:scene3d>
              <a:camera prst="orthographicFront"/>
              <a:lightRig rig="threePt" dir="t"/>
            </a:scene3d>
            <a:flatTx/>
          </a:bodyPr>
          <a:lstStyle/>
          <a:p>
            <a:pPr algn="ctr"/>
            <a:r>
              <a:rPr lang="fr-FR" sz="4800" b="1" cap="none" spc="3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Vrinda" pitchFamily="34" charset="0"/>
                <a:cs typeface="Vrinda" pitchFamily="34" charset="0"/>
              </a:rPr>
              <a:t>PRINCIPES PPR - </a:t>
            </a:r>
            <a:r>
              <a:rPr lang="en-US" sz="4000" b="1" cap="none" spc="3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Vrinda" pitchFamily="34" charset="0"/>
                <a:cs typeface="Vrinda" pitchFamily="34" charset="0"/>
              </a:rPr>
              <a:t>Being Restorative</a:t>
            </a:r>
          </a:p>
        </p:txBody>
      </p:sp>
      <p:pic>
        <p:nvPicPr>
          <p:cNvPr id="7" name="Image 6" descr="logo RESTORE Europe.jpg"/>
          <p:cNvPicPr>
            <a:picLocks noChangeAspect="1"/>
          </p:cNvPicPr>
          <p:nvPr/>
        </p:nvPicPr>
        <p:blipFill>
          <a:blip r:embed="rId4"/>
          <a:stretch>
            <a:fillRect/>
          </a:stretch>
        </p:blipFill>
        <p:spPr>
          <a:xfrm>
            <a:off x="9625263" y="6177602"/>
            <a:ext cx="2566737" cy="680398"/>
          </a:xfrm>
          <a:prstGeom prst="rect">
            <a:avLst/>
          </a:prstGeom>
        </p:spPr>
      </p:pic>
      <p:pic>
        <p:nvPicPr>
          <p:cNvPr id="120" name="Google Shape;120;p3"/>
          <p:cNvPicPr preferRelativeResize="0"/>
          <p:nvPr/>
        </p:nvPicPr>
        <p:blipFill rotWithShape="1">
          <a:blip r:embed="rId5">
            <a:alphaModFix/>
          </a:blip>
          <a:srcRect/>
          <a:stretch/>
        </p:blipFill>
        <p:spPr>
          <a:xfrm>
            <a:off x="5732058" y="6045957"/>
            <a:ext cx="682390" cy="614149"/>
          </a:xfrm>
          <a:prstGeom prst="rect">
            <a:avLst/>
          </a:prstGeom>
          <a:noFill/>
          <a:ln>
            <a:noFill/>
          </a:ln>
        </p:spPr>
      </p:pic>
      <p:sp>
        <p:nvSpPr>
          <p:cNvPr id="79898" name="AutoShape 26"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39" name="Image 38" descr="thumbnail_SouffleLogoN5TBHR.jpg"/>
          <p:cNvPicPr>
            <a:picLocks noChangeAspect="1"/>
          </p:cNvPicPr>
          <p:nvPr/>
        </p:nvPicPr>
        <p:blipFill>
          <a:blip r:embed="rId6"/>
          <a:stretch>
            <a:fillRect/>
          </a:stretch>
        </p:blipFill>
        <p:spPr>
          <a:xfrm>
            <a:off x="460375" y="6206241"/>
            <a:ext cx="2228234" cy="651758"/>
          </a:xfrm>
          <a:prstGeom prst="rect">
            <a:avLst/>
          </a:prstGeom>
        </p:spPr>
      </p:pic>
      <p:sp>
        <p:nvSpPr>
          <p:cNvPr id="2049" name="Rectangle 1"/>
          <p:cNvSpPr>
            <a:spLocks noChangeArrowheads="1"/>
          </p:cNvSpPr>
          <p:nvPr/>
        </p:nvSpPr>
        <p:spPr bwMode="auto">
          <a:xfrm>
            <a:off x="706744" y="1591329"/>
            <a:ext cx="10536701"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fr-BE" sz="2200" b="1" i="0" u="none" strike="noStrike" cap="none" normalizeH="0" baseline="0" dirty="0">
                <a:ln>
                  <a:noFill/>
                </a:ln>
                <a:solidFill>
                  <a:schemeClr val="tx1"/>
                </a:solidFill>
                <a:effectLst/>
                <a:latin typeface="Calibri" pitchFamily="34" charset="0"/>
                <a:ea typeface="SimSun" pitchFamily="2" charset="-122"/>
                <a:cs typeface="Calibri" pitchFamily="34" charset="0"/>
              </a:rPr>
              <a:t>Les six principes majeurs des Pratiques Restauratives</a:t>
            </a:r>
            <a:r>
              <a:rPr kumimoji="0" lang="fr-BE" sz="2200" b="1" i="0" u="sng" strike="noStrike" cap="none" normalizeH="0" baseline="30000" dirty="0">
                <a:ln>
                  <a:noFill/>
                </a:ln>
                <a:solidFill>
                  <a:srgbClr val="954F72"/>
                </a:solidFill>
                <a:effectLst/>
                <a:latin typeface="Calibri" pitchFamily="34" charset="0"/>
                <a:ea typeface="SimSun" pitchFamily="2" charset="-122"/>
                <a:cs typeface="Calibri" pitchFamily="34" charset="0"/>
                <a:hlinkClick r:id="" action="ppaction://noaction"/>
              </a:rPr>
              <a:t>[</a:t>
            </a:r>
            <a:r>
              <a:rPr kumimoji="0" lang="fr-BE" sz="2200" b="1" i="0" u="sng" strike="noStrike" cap="none" normalizeH="0" baseline="30000" dirty="0" bmk="">
                <a:ln>
                  <a:noFill/>
                </a:ln>
                <a:solidFill>
                  <a:srgbClr val="954F72"/>
                </a:solidFill>
                <a:effectLst/>
                <a:latin typeface="Calibri" pitchFamily="34" charset="0"/>
                <a:ea typeface="SimSun" pitchFamily="2" charset="-122"/>
                <a:cs typeface="Calibri" pitchFamily="34" charset="0"/>
                <a:hlinkClick r:id="" action="ppaction://noaction"/>
              </a:rPr>
              <a:t>1]</a:t>
            </a:r>
            <a:endParaRPr kumimoji="0" lang="fr-BE" sz="2200" b="0" i="0" u="none" strike="noStrike" cap="none" normalizeH="0" baseline="0" dirty="0" bmk="">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fr-BE" sz="2200" b="0" i="0" u="none" strike="noStrike" cap="none" normalizeH="0" baseline="0" dirty="0" bmk="">
                <a:ln>
                  <a:noFill/>
                </a:ln>
                <a:solidFill>
                  <a:schemeClr val="tx1"/>
                </a:solidFill>
                <a:effectLst/>
                <a:latin typeface="Calibri" pitchFamily="34" charset="0"/>
                <a:ea typeface="SimSun" pitchFamily="2" charset="-122"/>
                <a:cs typeface="Calibri" pitchFamily="34" charset="0"/>
              </a:rPr>
              <a:t>  L’importance des relations</a:t>
            </a:r>
            <a:endParaRPr kumimoji="0" lang="fr-BE" sz="2200" b="0" i="0" u="none" strike="noStrike" cap="none" normalizeH="0" baseline="0" dirty="0" bmk="">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fr-BE" sz="2200" b="0" i="0" u="none" strike="noStrike" cap="none" normalizeH="0" baseline="0" dirty="0" bmk="">
                <a:ln>
                  <a:noFill/>
                </a:ln>
                <a:solidFill>
                  <a:schemeClr val="tx1"/>
                </a:solidFill>
                <a:effectLst/>
                <a:latin typeface="Calibri" pitchFamily="34" charset="0"/>
                <a:ea typeface="SimSun" pitchFamily="2" charset="-122"/>
                <a:cs typeface="Calibri" pitchFamily="34" charset="0"/>
              </a:rPr>
              <a:t>  Mettre l’accent sur le préjudice et la souffrance causée plutôt que sur la règle / loi brisée</a:t>
            </a:r>
            <a:endParaRPr kumimoji="0" lang="fr-BE" sz="2200" b="0" i="0" u="none" strike="noStrike" cap="none" normalizeH="0" baseline="0" dirty="0" bmk="">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fr-BE" sz="2200" b="0" i="0" u="none" strike="noStrike" cap="none" normalizeH="0" baseline="0" dirty="0" bmk="">
                <a:ln>
                  <a:noFill/>
                </a:ln>
                <a:solidFill>
                  <a:schemeClr val="tx1"/>
                </a:solidFill>
                <a:effectLst/>
                <a:latin typeface="Calibri" pitchFamily="34" charset="0"/>
                <a:ea typeface="SimSun" pitchFamily="2" charset="-122"/>
                <a:cs typeface="Calibri" pitchFamily="34" charset="0"/>
              </a:rPr>
              <a:t>  Encourager la responsabilité et la responsabilisation </a:t>
            </a:r>
            <a:r>
              <a:rPr kumimoji="0" lang="fr-BE" sz="2200" b="0" i="1" u="none" strike="noStrike" cap="none" normalizeH="0" baseline="0" dirty="0" bmk="">
                <a:ln>
                  <a:noFill/>
                </a:ln>
                <a:solidFill>
                  <a:schemeClr val="tx1"/>
                </a:solidFill>
                <a:effectLst/>
                <a:latin typeface="Calibri" pitchFamily="34" charset="0"/>
                <a:ea typeface="SimSun" pitchFamily="2" charset="-122"/>
                <a:cs typeface="Calibri" pitchFamily="34" charset="0"/>
              </a:rPr>
              <a:t>(sans blâmer</a:t>
            </a:r>
            <a:r>
              <a:rPr kumimoji="0" lang="fr-BE" sz="2200" b="1" i="1" u="sng" strike="noStrike" cap="none" normalizeH="0" baseline="30000" dirty="0" bmk="">
                <a:ln>
                  <a:noFill/>
                </a:ln>
                <a:solidFill>
                  <a:srgbClr val="954F72"/>
                </a:solidFill>
                <a:effectLst/>
                <a:latin typeface="Calibri" pitchFamily="34" charset="0"/>
                <a:ea typeface="SimSun" pitchFamily="2" charset="-122"/>
                <a:cs typeface="Calibri" pitchFamily="34" charset="0"/>
                <a:hlinkClick r:id="" action="ppaction://noaction"/>
              </a:rPr>
              <a:t>[2]</a:t>
            </a:r>
            <a:r>
              <a:rPr kumimoji="0" lang="fr-BE" sz="2200" b="0" i="1" u="none" strike="noStrike" cap="none" normalizeH="0" baseline="0" dirty="0">
                <a:ln>
                  <a:noFill/>
                </a:ln>
                <a:solidFill>
                  <a:schemeClr val="tx1"/>
                </a:solidFill>
                <a:effectLst/>
                <a:latin typeface="Calibri" pitchFamily="34" charset="0"/>
                <a:ea typeface="SimSun" pitchFamily="2" charset="-122"/>
                <a:cs typeface="Calibri" pitchFamily="34" charset="0"/>
              </a:rPr>
              <a:t>)</a:t>
            </a:r>
            <a:endParaRPr kumimoji="0" lang="fr-BE" sz="22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fr-BE" sz="2200" b="0" i="0" u="none" strike="noStrike" cap="none" normalizeH="0" baseline="0" dirty="0">
                <a:ln>
                  <a:noFill/>
                </a:ln>
                <a:solidFill>
                  <a:schemeClr val="tx1"/>
                </a:solidFill>
                <a:effectLst/>
                <a:latin typeface="Calibri" pitchFamily="34" charset="0"/>
                <a:ea typeface="SimSun" pitchFamily="2" charset="-122"/>
                <a:cs typeface="Calibri" pitchFamily="34" charset="0"/>
              </a:rPr>
              <a:t>  Impliquer </a:t>
            </a:r>
            <a:r>
              <a:rPr kumimoji="0" lang="fr-BE" sz="2200" b="0" i="1" u="none" strike="noStrike" cap="none" normalizeH="0" baseline="0" dirty="0">
                <a:ln>
                  <a:noFill/>
                </a:ln>
                <a:solidFill>
                  <a:schemeClr val="tx1"/>
                </a:solidFill>
                <a:effectLst/>
                <a:latin typeface="Calibri" pitchFamily="34" charset="0"/>
                <a:ea typeface="SimSun" pitchFamily="2" charset="-122"/>
                <a:cs typeface="Calibri" pitchFamily="34" charset="0"/>
              </a:rPr>
              <a:t>(chacun personnellement</a:t>
            </a:r>
            <a:r>
              <a:rPr kumimoji="0" lang="fr-BE" sz="2200" b="0" i="1" u="none" strike="noStrike" cap="none" normalizeH="0" baseline="30000" dirty="0">
                <a:ln>
                  <a:noFill/>
                </a:ln>
                <a:solidFill>
                  <a:schemeClr val="tx1"/>
                </a:solidFill>
                <a:effectLst/>
                <a:latin typeface="Calibri" pitchFamily="34" charset="0"/>
                <a:ea typeface="SimSun" pitchFamily="2" charset="-122"/>
                <a:cs typeface="Calibri" pitchFamily="34" charset="0"/>
              </a:rPr>
              <a:t>2</a:t>
            </a:r>
            <a:r>
              <a:rPr kumimoji="0" lang="fr-BE" sz="2200" b="0" i="1" u="none" strike="noStrike" cap="none" normalizeH="0" baseline="0" dirty="0">
                <a:ln>
                  <a:noFill/>
                </a:ln>
                <a:solidFill>
                  <a:schemeClr val="tx1"/>
                </a:solidFill>
                <a:effectLst/>
                <a:latin typeface="Calibri" pitchFamily="34" charset="0"/>
                <a:ea typeface="SimSun" pitchFamily="2" charset="-122"/>
                <a:cs typeface="Calibri" pitchFamily="34" charset="0"/>
              </a:rPr>
              <a:t>) </a:t>
            </a:r>
            <a:r>
              <a:rPr kumimoji="0" lang="fr-BE" sz="2200" b="0" i="0" u="none" strike="noStrike" cap="none" normalizeH="0" baseline="0" dirty="0">
                <a:ln>
                  <a:noFill/>
                </a:ln>
                <a:solidFill>
                  <a:schemeClr val="tx1"/>
                </a:solidFill>
                <a:effectLst/>
                <a:latin typeface="Calibri" pitchFamily="34" charset="0"/>
                <a:ea typeface="SimSun" pitchFamily="2" charset="-122"/>
                <a:cs typeface="Calibri" pitchFamily="34" charset="0"/>
              </a:rPr>
              <a:t>et engager tout le monde</a:t>
            </a:r>
            <a:endParaRPr kumimoji="0" lang="fr-BE" sz="2200" b="0" i="0" u="none" strike="noStrike" cap="none" normalizeH="0" baseline="0" dirty="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ts val="600"/>
              </a:spcAft>
              <a:buClrTx/>
              <a:buSzTx/>
              <a:buFontTx/>
              <a:buChar char="•"/>
              <a:tabLst/>
            </a:pPr>
            <a:r>
              <a:rPr kumimoji="0" lang="fr-BE" sz="2200" b="0" i="1" u="none" strike="noStrike" cap="none" normalizeH="0" baseline="0" dirty="0">
                <a:ln>
                  <a:noFill/>
                </a:ln>
                <a:solidFill>
                  <a:schemeClr val="tx1"/>
                </a:solidFill>
                <a:effectLst/>
                <a:latin typeface="Calibri" pitchFamily="34" charset="0"/>
                <a:ea typeface="SimSun" pitchFamily="2" charset="-122"/>
                <a:cs typeface="Calibri" pitchFamily="34" charset="0"/>
              </a:rPr>
              <a:t>  (Encourager la</a:t>
            </a:r>
            <a:r>
              <a:rPr kumimoji="0" lang="fr-BE" sz="2200" b="0" i="1" u="none" strike="noStrike" cap="none" normalizeH="0" baseline="30000" dirty="0">
                <a:ln>
                  <a:noFill/>
                </a:ln>
                <a:solidFill>
                  <a:schemeClr val="tx1"/>
                </a:solidFill>
                <a:effectLst/>
                <a:latin typeface="Calibri" pitchFamily="34" charset="0"/>
                <a:ea typeface="SimSun" pitchFamily="2" charset="-122"/>
                <a:cs typeface="Calibri" pitchFamily="34" charset="0"/>
              </a:rPr>
              <a:t>2</a:t>
            </a:r>
            <a:r>
              <a:rPr kumimoji="0" lang="fr-BE" sz="2200" b="0" i="1" u="none" strike="noStrike" cap="none" normalizeH="0" baseline="0" dirty="0">
                <a:ln>
                  <a:noFill/>
                </a:ln>
                <a:solidFill>
                  <a:schemeClr val="tx1"/>
                </a:solidFill>
                <a:effectLst/>
                <a:latin typeface="Calibri" pitchFamily="34" charset="0"/>
                <a:ea typeface="SimSun" pitchFamily="2" charset="-122"/>
                <a:cs typeface="Calibri" pitchFamily="34" charset="0"/>
              </a:rPr>
              <a:t>)</a:t>
            </a:r>
            <a:r>
              <a:rPr kumimoji="0" lang="fr-BE" sz="2200" b="0" i="0" u="none" strike="noStrike" cap="none" normalizeH="0" baseline="0" dirty="0">
                <a:ln>
                  <a:noFill/>
                </a:ln>
                <a:solidFill>
                  <a:schemeClr val="tx1"/>
                </a:solidFill>
                <a:effectLst/>
                <a:latin typeface="Calibri" pitchFamily="34" charset="0"/>
                <a:ea typeface="SimSun" pitchFamily="2" charset="-122"/>
                <a:cs typeface="Calibri" pitchFamily="34" charset="0"/>
              </a:rPr>
              <a:t> résolution collaborative des problèmes</a:t>
            </a:r>
            <a:endParaRPr kumimoji="0" lang="fr-BE" sz="2200" b="0" i="0" u="none" strike="noStrike" cap="none" normalizeH="0" baseline="0" dirty="0">
              <a:ln>
                <a:noFill/>
              </a:ln>
              <a:solidFill>
                <a:schemeClr val="tx1"/>
              </a:solidFill>
              <a:effectLst/>
              <a:latin typeface="Calibri" pitchFamily="34" charset="0"/>
              <a:cs typeface="Calibri" pitchFamily="34" charset="0"/>
            </a:endParaRPr>
          </a:p>
          <a:p>
            <a:pPr eaLnBrk="0" fontAlgn="base" hangingPunct="0">
              <a:spcBef>
                <a:spcPct val="0"/>
              </a:spcBef>
              <a:spcAft>
                <a:spcPts val="600"/>
              </a:spcAft>
              <a:buClrTx/>
              <a:buFontTx/>
              <a:buChar char="•"/>
            </a:pPr>
            <a:r>
              <a:rPr kumimoji="0" lang="fr-BE" sz="2200" b="0" i="0" u="none" strike="noStrike" cap="none" normalizeH="0" baseline="0" dirty="0">
                <a:ln>
                  <a:noFill/>
                </a:ln>
                <a:solidFill>
                  <a:schemeClr val="tx1"/>
                </a:solidFill>
                <a:effectLst/>
                <a:latin typeface="Calibri" pitchFamily="34" charset="0"/>
                <a:ea typeface="SimSun" pitchFamily="2" charset="-122"/>
                <a:cs typeface="Calibri" pitchFamily="34" charset="0"/>
              </a:rPr>
              <a:t>  Donner la parole à chacun </a:t>
            </a:r>
            <a:r>
              <a:rPr kumimoji="0" lang="fr-BE" sz="2200" b="0" i="1" u="none" strike="noStrike" cap="none" normalizeH="0" baseline="0" dirty="0">
                <a:ln>
                  <a:noFill/>
                </a:ln>
                <a:solidFill>
                  <a:schemeClr val="tx1"/>
                </a:solidFill>
                <a:effectLst/>
                <a:latin typeface="Calibri" pitchFamily="34" charset="0"/>
                <a:ea typeface="SimSun" pitchFamily="2" charset="-122"/>
                <a:cs typeface="Calibri" pitchFamily="34" charset="0"/>
              </a:rPr>
              <a:t>(et une voix à tous</a:t>
            </a:r>
            <a:r>
              <a:rPr kumimoji="0" lang="fr-BE" sz="2200" b="0" i="1" u="none" strike="noStrike" cap="none" normalizeH="0" baseline="30000" dirty="0">
                <a:ln>
                  <a:noFill/>
                </a:ln>
                <a:solidFill>
                  <a:schemeClr val="tx1"/>
                </a:solidFill>
                <a:effectLst/>
                <a:latin typeface="Calibri" pitchFamily="34" charset="0"/>
                <a:ea typeface="SimSun" pitchFamily="2" charset="-122"/>
                <a:cs typeface="Calibri" pitchFamily="34" charset="0"/>
              </a:rPr>
              <a:t>2</a:t>
            </a:r>
            <a:r>
              <a:rPr kumimoji="0" lang="fr-BE" sz="2200" b="0" i="1" u="none" strike="noStrike" cap="none" normalizeH="0" baseline="0" dirty="0">
                <a:ln>
                  <a:noFill/>
                </a:ln>
                <a:solidFill>
                  <a:schemeClr val="tx1"/>
                </a:solidFill>
                <a:effectLst/>
                <a:latin typeface="Calibri" pitchFamily="34" charset="0"/>
                <a:ea typeface="SimSun" pitchFamily="2" charset="-122"/>
                <a:cs typeface="Calibri" pitchFamily="34" charset="0"/>
              </a:rPr>
              <a:t>)</a:t>
            </a:r>
            <a:endParaRPr kumimoji="0" lang="fr-BE" sz="1800" b="0" i="0" u="none" strike="noStrike" cap="none" normalizeH="0" baseline="0" dirty="0">
              <a:ln>
                <a:noFill/>
              </a:ln>
              <a:solidFill>
                <a:srgbClr val="FF0000"/>
              </a:solidFill>
              <a:effectLst/>
              <a:latin typeface="Arial" pitchFamily="34" charset="0"/>
              <a:cs typeface="Arial" pitchFamily="34" charset="0"/>
            </a:endParaRPr>
          </a:p>
        </p:txBody>
      </p:sp>
      <p:sp>
        <p:nvSpPr>
          <p:cNvPr id="2051" name="Rectangle 3"/>
          <p:cNvSpPr>
            <a:spLocks noChangeArrowheads="1"/>
          </p:cNvSpPr>
          <p:nvPr/>
        </p:nvSpPr>
        <p:spPr bwMode="auto">
          <a:xfrm>
            <a:off x="777923" y="4623862"/>
            <a:ext cx="10617958"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ClrTx/>
            </a:pPr>
            <a:r>
              <a:rPr kumimoji="0" lang="fr-BE" sz="1600" b="1" i="0" u="sng" strike="noStrike" cap="none" normalizeH="0" baseline="30000" dirty="0">
                <a:ln>
                  <a:noFill/>
                </a:ln>
                <a:solidFill>
                  <a:srgbClr val="954F72"/>
                </a:solidFill>
                <a:effectLst/>
                <a:latin typeface="Times New Roman" pitchFamily="18" charset="0"/>
                <a:ea typeface="SimSun" pitchFamily="2" charset="-122"/>
                <a:cs typeface="Tahoma" pitchFamily="34" charset="0"/>
                <a:hlinkClick r:id="" action="ppaction://noaction"/>
              </a:rPr>
              <a:t>[</a:t>
            </a:r>
            <a:r>
              <a:rPr kumimoji="0" lang="fr-BE" sz="1600" b="1" i="0" u="sng" strike="noStrike" cap="none" normalizeH="0" baseline="30000" dirty="0" bmk="">
                <a:ln>
                  <a:noFill/>
                </a:ln>
                <a:solidFill>
                  <a:srgbClr val="954F72"/>
                </a:solidFill>
                <a:effectLst/>
                <a:latin typeface="Times New Roman" pitchFamily="18" charset="0"/>
                <a:ea typeface="SimSun" pitchFamily="2" charset="-122"/>
                <a:cs typeface="Tahoma" pitchFamily="34" charset="0"/>
                <a:hlinkClick r:id="" action="ppaction://noaction"/>
              </a:rPr>
              <a:t>1</a:t>
            </a:r>
            <a:r>
              <a:rPr kumimoji="0" lang="fr-BE" sz="1600" b="0" i="0" u="sng" strike="noStrike" cap="none" normalizeH="0" baseline="30000" dirty="0" bmk="">
                <a:ln>
                  <a:noFill/>
                </a:ln>
                <a:solidFill>
                  <a:srgbClr val="954F72"/>
                </a:solidFill>
                <a:effectLst/>
                <a:latin typeface="Times New Roman" pitchFamily="18" charset="0"/>
                <a:ea typeface="SimSun" pitchFamily="2" charset="-122"/>
                <a:cs typeface="Tahoma" pitchFamily="34" charset="0"/>
                <a:hlinkClick r:id="" action="ppaction://noaction"/>
              </a:rPr>
              <a:t>]</a:t>
            </a:r>
            <a:r>
              <a:rPr kumimoji="0" lang="en-US" sz="1600" b="0" i="0" u="none" strike="noStrike" cap="none" normalizeH="0" baseline="0" dirty="0" bmk="">
                <a:ln>
                  <a:noFill/>
                </a:ln>
                <a:solidFill>
                  <a:schemeClr val="tx1"/>
                </a:solidFill>
                <a:effectLst/>
                <a:latin typeface="Times New Roman" pitchFamily="18" charset="0"/>
                <a:ea typeface="SimSun" pitchFamily="2" charset="-122"/>
                <a:cs typeface="Times New Roman" pitchFamily="18" charset="0"/>
              </a:rPr>
              <a:t>“</a:t>
            </a:r>
            <a:r>
              <a:rPr kumimoji="0" lang="en-GB" sz="1600" b="0" i="1" u="none" strike="noStrike" cap="none" normalizeH="0" baseline="0" dirty="0" bmk="">
                <a:ln>
                  <a:noFill/>
                </a:ln>
                <a:solidFill>
                  <a:schemeClr val="tx1"/>
                </a:solidFill>
                <a:effectLst/>
                <a:latin typeface="Times New Roman" pitchFamily="18" charset="0"/>
                <a:ea typeface="SimSun" pitchFamily="2" charset="-122"/>
                <a:cs typeface="Times New Roman" pitchFamily="18" charset="0"/>
              </a:rPr>
              <a:t>Six Principles of Restorative Practices: 1. Importance of relationship. 2. Focus on harm done, rather than rule/law broken. 3. Encourage responsibility and accountability. 4. Involve and engage everyone. 5. Collaborative problem solving. 6. Give voice to all”.</a:t>
            </a:r>
            <a:r>
              <a:rPr kumimoji="0" lang="fr-BE" sz="1600" b="0" i="0" u="none" strike="noStrike" cap="none" normalizeH="0" baseline="0" dirty="0" bmk="">
                <a:ln>
                  <a:noFill/>
                </a:ln>
                <a:solidFill>
                  <a:schemeClr val="tx1"/>
                </a:solidFill>
                <a:effectLst/>
                <a:latin typeface="Times New Roman" pitchFamily="18" charset="0"/>
                <a:ea typeface="SimSun" pitchFamily="2" charset="-122"/>
                <a:cs typeface="Times New Roman" pitchFamily="18" charset="0"/>
              </a:rPr>
              <a:t> Extrait </a:t>
            </a:r>
            <a:r>
              <a:rPr kumimoji="0" lang="en-US" sz="1600" b="0" i="0" u="none" strike="noStrike" cap="none" normalizeH="0" baseline="0" dirty="0" bmk="">
                <a:ln>
                  <a:noFill/>
                </a:ln>
                <a:solidFill>
                  <a:schemeClr val="tx1"/>
                </a:solidFill>
                <a:effectLst/>
                <a:latin typeface="Times New Roman" pitchFamily="18" charset="0"/>
                <a:ea typeface="SimSun" pitchFamily="2" charset="-122"/>
                <a:cs typeface="Times New Roman" pitchFamily="18" charset="0"/>
              </a:rPr>
              <a:t>de: « Engage:</a:t>
            </a:r>
            <a:r>
              <a:rPr kumimoji="0" lang="en-GB" sz="1600" b="0" i="0" u="none" strike="noStrike" cap="none" normalizeH="0" baseline="0" dirty="0" bmk="">
                <a:ln>
                  <a:noFill/>
                </a:ln>
                <a:solidFill>
                  <a:schemeClr val="tx1"/>
                </a:solidFill>
                <a:effectLst/>
                <a:latin typeface="Times New Roman" pitchFamily="18" charset="0"/>
                <a:ea typeface="SimSun" pitchFamily="2" charset="-122"/>
                <a:cs typeface="Times New Roman" pitchFamily="18" charset="0"/>
              </a:rPr>
              <a:t> creating respectful cultures through restorative practices</a:t>
            </a:r>
            <a:r>
              <a:rPr kumimoji="0" lang="en-US" sz="1600" b="0" i="0" u="none" strike="noStrike" cap="none" normalizeH="0" baseline="0" dirty="0" bmk="">
                <a:ln>
                  <a:noFill/>
                </a:ln>
                <a:solidFill>
                  <a:schemeClr val="tx1"/>
                </a:solidFill>
                <a:effectLst/>
                <a:latin typeface="Times New Roman" pitchFamily="18" charset="0"/>
                <a:ea typeface="SimSun" pitchFamily="2" charset="-122"/>
                <a:cs typeface="Times New Roman" pitchFamily="18" charset="0"/>
              </a:rPr>
              <a:t> » </a:t>
            </a:r>
          </a:p>
          <a:p>
            <a:pPr algn="just" fontAlgn="base">
              <a:spcBef>
                <a:spcPct val="0"/>
              </a:spcBef>
              <a:spcAft>
                <a:spcPct val="0"/>
              </a:spcAft>
              <a:buClrTx/>
            </a:pPr>
            <a:r>
              <a:rPr kumimoji="0" lang="fr-BE" sz="1600" b="0" i="0" u="sng" strike="noStrike" cap="none" normalizeH="0" baseline="30000" dirty="0" bmk="">
                <a:ln>
                  <a:noFill/>
                </a:ln>
                <a:solidFill>
                  <a:srgbClr val="954F72"/>
                </a:solidFill>
                <a:effectLst/>
                <a:latin typeface="Arial" pitchFamily="34" charset="0"/>
                <a:ea typeface="Calibri" pitchFamily="34" charset="0"/>
                <a:cs typeface="Arial" pitchFamily="34" charset="0"/>
                <a:hlinkClick r:id="" action="ppaction://noaction"/>
              </a:rPr>
              <a:t>[2]</a:t>
            </a:r>
            <a:r>
              <a:rPr kumimoji="0" lang="fr-BE" sz="1600" b="0" i="0" u="none" strike="noStrike" cap="none" normalizeH="0" baseline="0" dirty="0">
                <a:ln>
                  <a:noFill/>
                </a:ln>
                <a:solidFill>
                  <a:schemeClr val="tx1"/>
                </a:solidFill>
                <a:effectLst/>
                <a:latin typeface="Arial" pitchFamily="34" charset="0"/>
                <a:ea typeface="Calibri" pitchFamily="34" charset="0"/>
                <a:cs typeface="Arial" pitchFamily="34" charset="0"/>
              </a:rPr>
              <a:t> + par « Le Souffle »</a:t>
            </a:r>
            <a:endParaRPr kumimoji="0" lang="en-US" sz="1600" b="0" i="0" u="none" strike="noStrike" cap="none" normalizeH="0" baseline="0" dirty="0" bmk="">
              <a:ln>
                <a:noFill/>
              </a:ln>
              <a:solidFill>
                <a:schemeClr val="tx1"/>
              </a:solidFill>
              <a:effectLst/>
              <a:latin typeface="Times New Roman" pitchFamily="18" charset="0"/>
              <a:ea typeface="SimSun" pitchFamily="2"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bmk="">
                <a:ln>
                  <a:noFill/>
                </a:ln>
                <a:solidFill>
                  <a:schemeClr val="accent1">
                    <a:lumMod val="75000"/>
                  </a:schemeClr>
                </a:solidFill>
                <a:effectLst/>
                <a:latin typeface="Calibri" panose="020F0502020204030204" pitchFamily="34" charset="0"/>
                <a:ea typeface="SimSun" pitchFamily="2" charset="-122"/>
                <a:cs typeface="Calibri" panose="020F0502020204030204" pitchFamily="34" charset="0"/>
                <a:hlinkClick r:id="rId7" action="ppaction://hlinkfile">
                  <a:extLst>
                    <a:ext uri="{A12FA001-AC4F-418D-AE19-62706E023703}">
                      <ahyp:hlinkClr xmlns:ahyp="http://schemas.microsoft.com/office/drawing/2018/hyperlinkcolor" val="tx"/>
                    </a:ext>
                  </a:extLst>
                </a:hlinkClick>
              </a:rPr>
              <a:t>6 Principles of Restorative Practices-Conversation guide</a:t>
            </a:r>
            <a:r>
              <a:rPr kumimoji="0" lang="en-US" sz="1800" b="1" i="0" u="none" strike="noStrike" cap="none" normalizeH="0" baseline="0" dirty="0" bmk="">
                <a:ln>
                  <a:noFill/>
                </a:ln>
                <a:solidFill>
                  <a:schemeClr val="accent1">
                    <a:lumMod val="75000"/>
                  </a:schemeClr>
                </a:solidFill>
                <a:effectLst/>
                <a:latin typeface="Calibri" panose="020F0502020204030204" pitchFamily="34" charset="0"/>
                <a:ea typeface="SimSun" pitchFamily="2" charset="-122"/>
                <a:cs typeface="Calibri" panose="020F0502020204030204" pitchFamily="34" charset="0"/>
              </a:rPr>
              <a:t>                      </a:t>
            </a:r>
            <a:r>
              <a:rPr lang="fr-BE" sz="1800" b="1" dirty="0">
                <a:solidFill>
                  <a:schemeClr val="accent1">
                    <a:lumMod val="75000"/>
                  </a:schemeClr>
                </a:solidFill>
                <a:latin typeface="Calibri" panose="020F0502020204030204" pitchFamily="34" charset="0"/>
                <a:ea typeface="SimSun" pitchFamily="2" charset="-122"/>
                <a:cs typeface="Calibri" panose="020F0502020204030204" pitchFamily="34" charset="0"/>
                <a:hlinkClick r:id="rId8" action="ppaction://hlinkfile">
                  <a:extLst>
                    <a:ext uri="{A12FA001-AC4F-418D-AE19-62706E023703}">
                      <ahyp:hlinkClr xmlns:ahyp="http://schemas.microsoft.com/office/drawing/2018/hyperlinkcolor" val="tx"/>
                    </a:ext>
                  </a:extLst>
                </a:hlinkClick>
              </a:rPr>
              <a:t>Principes PPR</a:t>
            </a:r>
            <a:endParaRPr kumimoji="0" lang="en-US" sz="1800" b="1" i="0" u="none" strike="noStrike" cap="none" normalizeH="0" baseline="0" dirty="0" bmk="">
              <a:ln>
                <a:noFill/>
              </a:ln>
              <a:solidFill>
                <a:schemeClr val="accent1">
                  <a:lumMod val="75000"/>
                </a:schemeClr>
              </a:solidFill>
              <a:effectLst/>
              <a:latin typeface="Calibri" panose="020F0502020204030204" pitchFamily="34" charset="0"/>
              <a:ea typeface="SimSun" pitchFamily="2" charset="-122"/>
              <a:cs typeface="Calibri" panose="020F0502020204030204"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07"/>
        <p:cNvGrpSpPr/>
        <p:nvPr/>
      </p:nvGrpSpPr>
      <p:grpSpPr>
        <a:xfrm>
          <a:off x="0" y="0"/>
          <a:ext cx="0" cy="0"/>
          <a:chOff x="0" y="0"/>
          <a:chExt cx="0" cy="0"/>
        </a:xfrm>
      </p:grpSpPr>
      <p:grpSp>
        <p:nvGrpSpPr>
          <p:cNvPr id="108" name="Google Shape;108;p2"/>
          <p:cNvGrpSpPr/>
          <p:nvPr/>
        </p:nvGrpSpPr>
        <p:grpSpPr>
          <a:xfrm>
            <a:off x="382135" y="1259286"/>
            <a:ext cx="10426890" cy="4977740"/>
            <a:chOff x="973352" y="1114798"/>
            <a:chExt cx="9374744" cy="4593453"/>
          </a:xfrm>
        </p:grpSpPr>
        <p:pic>
          <p:nvPicPr>
            <p:cNvPr id="109" name="Google Shape;109;p2">
              <a:hlinkClick r:id="rId3" action="ppaction://hlinksldjump"/>
            </p:cNvPr>
            <p:cNvPicPr preferRelativeResize="0"/>
            <p:nvPr/>
          </p:nvPicPr>
          <p:blipFill rotWithShape="1">
            <a:blip r:embed="rId4">
              <a:alphaModFix/>
            </a:blip>
            <a:srcRect/>
            <a:stretch/>
          </p:blipFill>
          <p:spPr>
            <a:xfrm>
              <a:off x="973352" y="4058420"/>
              <a:ext cx="3362148" cy="1649831"/>
            </a:xfrm>
            <a:prstGeom prst="rect">
              <a:avLst/>
            </a:prstGeom>
            <a:noFill/>
            <a:ln>
              <a:noFill/>
            </a:ln>
          </p:spPr>
        </p:pic>
        <p:pic>
          <p:nvPicPr>
            <p:cNvPr id="110" name="Google Shape;110;p2">
              <a:hlinkClick r:id="rId5" action="ppaction://hlinksldjump"/>
            </p:cNvPr>
            <p:cNvPicPr preferRelativeResize="0"/>
            <p:nvPr/>
          </p:nvPicPr>
          <p:blipFill rotWithShape="1">
            <a:blip r:embed="rId6">
              <a:alphaModFix/>
            </a:blip>
            <a:srcRect/>
            <a:stretch/>
          </p:blipFill>
          <p:spPr>
            <a:xfrm>
              <a:off x="5206714" y="2912353"/>
              <a:ext cx="3448040" cy="1940360"/>
            </a:xfrm>
            <a:prstGeom prst="rect">
              <a:avLst/>
            </a:prstGeom>
            <a:noFill/>
            <a:ln>
              <a:noFill/>
            </a:ln>
          </p:spPr>
        </p:pic>
        <p:pic>
          <p:nvPicPr>
            <p:cNvPr id="111" name="Google Shape;111;p2">
              <a:hlinkClick r:id="rId7" action="ppaction://hlinksldjump"/>
            </p:cNvPr>
            <p:cNvPicPr preferRelativeResize="0"/>
            <p:nvPr/>
          </p:nvPicPr>
          <p:blipFill rotWithShape="1">
            <a:blip r:embed="rId8">
              <a:alphaModFix/>
            </a:blip>
            <a:srcRect/>
            <a:stretch/>
          </p:blipFill>
          <p:spPr>
            <a:xfrm>
              <a:off x="7553080" y="1114798"/>
              <a:ext cx="2795016" cy="1572196"/>
            </a:xfrm>
            <a:prstGeom prst="rect">
              <a:avLst/>
            </a:prstGeom>
            <a:noFill/>
            <a:ln>
              <a:noFill/>
            </a:ln>
          </p:spPr>
        </p:pic>
      </p:grpSp>
      <p:sp>
        <p:nvSpPr>
          <p:cNvPr id="112" name="Google Shape;112;p2"/>
          <p:cNvSpPr txBox="1"/>
          <p:nvPr/>
        </p:nvSpPr>
        <p:spPr>
          <a:xfrm>
            <a:off x="1392072" y="183018"/>
            <a:ext cx="934871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nl-BE" sz="4000" b="1" i="0" u="none" strike="noStrike" cap="none">
                <a:solidFill>
                  <a:schemeClr val="lt1"/>
                </a:solidFill>
                <a:latin typeface="Calibri"/>
                <a:ea typeface="Calibri"/>
                <a:cs typeface="Calibri"/>
                <a:sym typeface="Calibri"/>
              </a:rPr>
              <a:t>Comment devenir une école restaurative ?</a:t>
            </a:r>
            <a:endParaRPr sz="4000" b="0" i="0" u="none" strike="noStrike" cap="none" dirty="0">
              <a:solidFill>
                <a:srgbClr val="000000"/>
              </a:solidFill>
              <a:latin typeface="Arial"/>
              <a:ea typeface="Arial"/>
              <a:cs typeface="Arial"/>
              <a:sym typeface="Arial"/>
            </a:endParaRPr>
          </a:p>
        </p:txBody>
      </p:sp>
      <p:cxnSp>
        <p:nvCxnSpPr>
          <p:cNvPr id="113" name="Google Shape;113;p2"/>
          <p:cNvCxnSpPr/>
          <p:nvPr/>
        </p:nvCxnSpPr>
        <p:spPr>
          <a:xfrm rot="10800000">
            <a:off x="3452884" y="2879678"/>
            <a:ext cx="1446662" cy="777922"/>
          </a:xfrm>
          <a:prstGeom prst="straightConnector1">
            <a:avLst/>
          </a:prstGeom>
          <a:noFill/>
          <a:ln w="9525" cap="flat" cmpd="sng">
            <a:solidFill>
              <a:schemeClr val="lt1"/>
            </a:solidFill>
            <a:prstDash val="solid"/>
            <a:miter lim="800000"/>
            <a:headEnd type="none" w="sm" len="sm"/>
            <a:tailEnd type="none" w="sm" len="sm"/>
          </a:ln>
        </p:spPr>
      </p:cxnSp>
      <p:cxnSp>
        <p:nvCxnSpPr>
          <p:cNvPr id="114" name="Google Shape;114;p2"/>
          <p:cNvCxnSpPr/>
          <p:nvPr/>
        </p:nvCxnSpPr>
        <p:spPr>
          <a:xfrm rot="10800000">
            <a:off x="5240740" y="2333768"/>
            <a:ext cx="893360" cy="521193"/>
          </a:xfrm>
          <a:prstGeom prst="straightConnector1">
            <a:avLst/>
          </a:prstGeom>
          <a:noFill/>
          <a:ln w="9525" cap="flat" cmpd="sng">
            <a:solidFill>
              <a:schemeClr val="lt1"/>
            </a:solidFill>
            <a:prstDash val="solid"/>
            <a:miter lim="800000"/>
            <a:headEnd type="none" w="sm" len="sm"/>
            <a:tailEnd type="none" w="sm" len="sm"/>
          </a:ln>
        </p:spPr>
      </p:cxnSp>
      <p:cxnSp>
        <p:nvCxnSpPr>
          <p:cNvPr id="115" name="Google Shape;115;p2"/>
          <p:cNvCxnSpPr/>
          <p:nvPr/>
        </p:nvCxnSpPr>
        <p:spPr>
          <a:xfrm flipH="1">
            <a:off x="6442142" y="2274532"/>
            <a:ext cx="937259" cy="518160"/>
          </a:xfrm>
          <a:prstGeom prst="straightConnector1">
            <a:avLst/>
          </a:prstGeom>
          <a:noFill/>
          <a:ln w="9525" cap="flat" cmpd="sng">
            <a:solidFill>
              <a:schemeClr val="lt1"/>
            </a:solidFill>
            <a:prstDash val="solid"/>
            <a:miter lim="800000"/>
            <a:headEnd type="none" w="sm" len="sm"/>
            <a:tailEnd type="none" w="sm" len="sm"/>
          </a:ln>
        </p:spPr>
      </p:cxnSp>
      <p:cxnSp>
        <p:nvCxnSpPr>
          <p:cNvPr id="116" name="Google Shape;116;p2"/>
          <p:cNvCxnSpPr/>
          <p:nvPr/>
        </p:nvCxnSpPr>
        <p:spPr>
          <a:xfrm flipH="1">
            <a:off x="7316907" y="2886747"/>
            <a:ext cx="937259" cy="518160"/>
          </a:xfrm>
          <a:prstGeom prst="straightConnector1">
            <a:avLst/>
          </a:prstGeom>
          <a:noFill/>
          <a:ln w="9525" cap="flat" cmpd="sng">
            <a:solidFill>
              <a:schemeClr val="lt1"/>
            </a:solidFill>
            <a:prstDash val="solid"/>
            <a:miter lim="800000"/>
            <a:headEnd type="none" w="sm" len="sm"/>
            <a:tailEnd type="none" w="sm" len="sm"/>
          </a:ln>
        </p:spPr>
      </p:cxnSp>
      <p:cxnSp>
        <p:nvCxnSpPr>
          <p:cNvPr id="117" name="Google Shape;117;p2"/>
          <p:cNvCxnSpPr/>
          <p:nvPr/>
        </p:nvCxnSpPr>
        <p:spPr>
          <a:xfrm rot="10800000">
            <a:off x="7282900" y="3411718"/>
            <a:ext cx="960120" cy="594658"/>
          </a:xfrm>
          <a:prstGeom prst="straightConnector1">
            <a:avLst/>
          </a:prstGeom>
          <a:noFill/>
          <a:ln w="9525" cap="flat" cmpd="sng">
            <a:solidFill>
              <a:schemeClr val="lt1"/>
            </a:solidFill>
            <a:prstDash val="solid"/>
            <a:miter lim="800000"/>
            <a:headEnd type="none" w="sm" len="sm"/>
            <a:tailEnd type="none" w="sm" len="sm"/>
          </a:ln>
        </p:spPr>
      </p:cxnSp>
      <p:pic>
        <p:nvPicPr>
          <p:cNvPr id="118" name="Google Shape;118;p2"/>
          <p:cNvPicPr preferRelativeResize="0"/>
          <p:nvPr/>
        </p:nvPicPr>
        <p:blipFill rotWithShape="1">
          <a:blip r:embed="rId9">
            <a:alphaModFix/>
          </a:blip>
          <a:srcRect/>
          <a:stretch/>
        </p:blipFill>
        <p:spPr>
          <a:xfrm>
            <a:off x="9641150" y="6155608"/>
            <a:ext cx="2550850" cy="637713"/>
          </a:xfrm>
          <a:prstGeom prst="rect">
            <a:avLst/>
          </a:prstGeom>
          <a:noFill/>
          <a:ln>
            <a:noFill/>
          </a:ln>
        </p:spPr>
      </p:pic>
      <p:pic>
        <p:nvPicPr>
          <p:cNvPr id="119" name="Google Shape;119;p2">
            <a:hlinkClick r:id="rId10" action="ppaction://hlinksldjump"/>
          </p:cNvPr>
          <p:cNvPicPr preferRelativeResize="0"/>
          <p:nvPr/>
        </p:nvPicPr>
        <p:blipFill rotWithShape="1">
          <a:blip r:embed="rId11">
            <a:alphaModFix/>
          </a:blip>
          <a:srcRect/>
          <a:stretch/>
        </p:blipFill>
        <p:spPr>
          <a:xfrm>
            <a:off x="1699095" y="2129051"/>
            <a:ext cx="1849323" cy="976379"/>
          </a:xfrm>
          <a:prstGeom prst="rect">
            <a:avLst/>
          </a:prstGeom>
          <a:noFill/>
          <a:ln>
            <a:noFill/>
          </a:ln>
        </p:spPr>
      </p:pic>
      <p:sp>
        <p:nvSpPr>
          <p:cNvPr id="120" name="Google Shape;120;p2"/>
          <p:cNvSpPr txBox="1"/>
          <p:nvPr/>
        </p:nvSpPr>
        <p:spPr>
          <a:xfrm>
            <a:off x="1465276" y="1793272"/>
            <a:ext cx="10062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400" b="1" i="0" u="none" strike="noStrike" cap="none" dirty="0">
                <a:solidFill>
                  <a:srgbClr val="0070C0"/>
                </a:solidFill>
                <a:latin typeface="Arial"/>
                <a:ea typeface="Arial"/>
                <a:cs typeface="Arial"/>
                <a:sym typeface="Arial"/>
              </a:rPr>
              <a:t>Quartier</a:t>
            </a:r>
            <a:endParaRPr dirty="0"/>
          </a:p>
        </p:txBody>
      </p:sp>
      <p:pic>
        <p:nvPicPr>
          <p:cNvPr id="121" name="Google Shape;121;p2">
            <a:hlinkClick r:id="rId12" action="ppaction://hlinksldjump"/>
          </p:cNvPr>
          <p:cNvPicPr preferRelativeResize="0"/>
          <p:nvPr/>
        </p:nvPicPr>
        <p:blipFill rotWithShape="1">
          <a:blip r:embed="rId13">
            <a:alphaModFix/>
          </a:blip>
          <a:srcRect/>
          <a:stretch/>
        </p:blipFill>
        <p:spPr>
          <a:xfrm flipH="1">
            <a:off x="8615242" y="2325943"/>
            <a:ext cx="1118088" cy="1153733"/>
          </a:xfrm>
          <a:prstGeom prst="rect">
            <a:avLst/>
          </a:prstGeom>
          <a:noFill/>
          <a:ln>
            <a:noFill/>
          </a:ln>
        </p:spPr>
      </p:pic>
      <p:sp>
        <p:nvSpPr>
          <p:cNvPr id="122" name="Google Shape;122;p2"/>
          <p:cNvSpPr txBox="1"/>
          <p:nvPr/>
        </p:nvSpPr>
        <p:spPr>
          <a:xfrm>
            <a:off x="9743689" y="2356419"/>
            <a:ext cx="124745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400" b="1" i="0" u="none" strike="noStrike" cap="none">
                <a:solidFill>
                  <a:srgbClr val="0070C0"/>
                </a:solidFill>
                <a:latin typeface="Arial"/>
                <a:ea typeface="Arial"/>
                <a:cs typeface="Arial"/>
                <a:sym typeface="Arial"/>
              </a:rPr>
              <a:t>Enseignants</a:t>
            </a:r>
            <a:endParaRPr dirty="0"/>
          </a:p>
        </p:txBody>
      </p:sp>
      <p:pic>
        <p:nvPicPr>
          <p:cNvPr id="123" name="Google Shape;123;p2">
            <a:hlinkClick r:id="rId14" action="ppaction://hlinksldjump"/>
          </p:cNvPr>
          <p:cNvPicPr preferRelativeResize="0"/>
          <p:nvPr/>
        </p:nvPicPr>
        <p:blipFill rotWithShape="1">
          <a:blip r:embed="rId15">
            <a:alphaModFix/>
          </a:blip>
          <a:srcRect/>
          <a:stretch/>
        </p:blipFill>
        <p:spPr>
          <a:xfrm flipH="1">
            <a:off x="8280766" y="4120175"/>
            <a:ext cx="742991" cy="973407"/>
          </a:xfrm>
          <a:prstGeom prst="rect">
            <a:avLst/>
          </a:prstGeom>
          <a:noFill/>
          <a:ln>
            <a:noFill/>
          </a:ln>
        </p:spPr>
      </p:pic>
      <p:sp>
        <p:nvSpPr>
          <p:cNvPr id="124" name="Google Shape;124;p2"/>
          <p:cNvSpPr txBox="1"/>
          <p:nvPr/>
        </p:nvSpPr>
        <p:spPr>
          <a:xfrm>
            <a:off x="9173011" y="4151898"/>
            <a:ext cx="75212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400" b="1" i="0" u="none" strike="noStrike" cap="none">
                <a:solidFill>
                  <a:srgbClr val="0070C0"/>
                </a:solidFill>
                <a:latin typeface="Arial"/>
                <a:ea typeface="Arial"/>
                <a:cs typeface="Arial"/>
                <a:sym typeface="Arial"/>
              </a:rPr>
              <a:t>Elèves</a:t>
            </a:r>
            <a:endParaRPr dirty="0"/>
          </a:p>
        </p:txBody>
      </p:sp>
      <p:pic>
        <p:nvPicPr>
          <p:cNvPr id="125" name="Google Shape;125;p2">
            <a:hlinkClick r:id="rId16" action="ppaction://hlinksldjump"/>
          </p:cNvPr>
          <p:cNvPicPr preferRelativeResize="0"/>
          <p:nvPr/>
        </p:nvPicPr>
        <p:blipFill rotWithShape="1">
          <a:blip r:embed="rId17">
            <a:alphaModFix/>
          </a:blip>
          <a:srcRect/>
          <a:stretch/>
        </p:blipFill>
        <p:spPr>
          <a:xfrm>
            <a:off x="3521122" y="4258102"/>
            <a:ext cx="1132764" cy="873456"/>
          </a:xfrm>
          <a:prstGeom prst="rect">
            <a:avLst/>
          </a:prstGeom>
          <a:noFill/>
          <a:ln>
            <a:noFill/>
          </a:ln>
        </p:spPr>
      </p:pic>
      <p:pic>
        <p:nvPicPr>
          <p:cNvPr id="126" name="Google Shape;126;p2">
            <a:hlinkClick r:id="rId18" action="ppaction://hlinksldjump"/>
          </p:cNvPr>
          <p:cNvPicPr preferRelativeResize="0"/>
          <p:nvPr/>
        </p:nvPicPr>
        <p:blipFill rotWithShape="1">
          <a:blip r:embed="rId19">
            <a:alphaModFix/>
          </a:blip>
          <a:srcRect/>
          <a:stretch/>
        </p:blipFill>
        <p:spPr>
          <a:xfrm>
            <a:off x="5049348" y="1286582"/>
            <a:ext cx="582964" cy="955995"/>
          </a:xfrm>
          <a:prstGeom prst="rect">
            <a:avLst/>
          </a:prstGeom>
          <a:noFill/>
          <a:ln>
            <a:noFill/>
          </a:ln>
        </p:spPr>
      </p:pic>
      <p:sp>
        <p:nvSpPr>
          <p:cNvPr id="127" name="Google Shape;127;p2"/>
          <p:cNvSpPr txBox="1"/>
          <p:nvPr/>
        </p:nvSpPr>
        <p:spPr>
          <a:xfrm>
            <a:off x="5808823" y="1252401"/>
            <a:ext cx="100620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400" b="1" i="0" u="none" strike="noStrike" cap="none">
                <a:solidFill>
                  <a:srgbClr val="0070C0"/>
                </a:solidFill>
                <a:latin typeface="Arial"/>
                <a:ea typeface="Arial"/>
                <a:cs typeface="Arial"/>
                <a:sym typeface="Arial"/>
              </a:rPr>
              <a:t>Leaders</a:t>
            </a:r>
            <a:endParaRPr dirty="0"/>
          </a:p>
        </p:txBody>
      </p:sp>
      <p:pic>
        <p:nvPicPr>
          <p:cNvPr id="128" name="Google Shape;128;p2"/>
          <p:cNvPicPr preferRelativeResize="0"/>
          <p:nvPr/>
        </p:nvPicPr>
        <p:blipFill rotWithShape="1">
          <a:blip r:embed="rId20">
            <a:alphaModFix/>
          </a:blip>
          <a:srcRect/>
          <a:stretch/>
        </p:blipFill>
        <p:spPr>
          <a:xfrm>
            <a:off x="4268416" y="2424429"/>
            <a:ext cx="3006604" cy="1957749"/>
          </a:xfrm>
          <a:prstGeom prst="rect">
            <a:avLst/>
          </a:prstGeom>
          <a:noFill/>
          <a:ln>
            <a:noFill/>
          </a:ln>
        </p:spPr>
      </p:pic>
      <p:sp>
        <p:nvSpPr>
          <p:cNvPr id="129" name="Google Shape;129;p2">
            <a:hlinkClick r:id="rId16" action="ppaction://hlinksldjump"/>
          </p:cNvPr>
          <p:cNvSpPr txBox="1"/>
          <p:nvPr/>
        </p:nvSpPr>
        <p:spPr>
          <a:xfrm flipH="1">
            <a:off x="4361723" y="5135778"/>
            <a:ext cx="3580847" cy="160039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err="1">
                <a:solidFill>
                  <a:schemeClr val="lt1"/>
                </a:solidFill>
                <a:latin typeface="Calibri"/>
                <a:ea typeface="Calibri"/>
                <a:cs typeface="Calibri"/>
                <a:sym typeface="Calibri"/>
              </a:rPr>
              <a:t>Etat</a:t>
            </a:r>
            <a:r>
              <a:rPr lang="nl-BE" sz="1400" b="0" i="0" u="sng" strike="noStrike" cap="none" dirty="0">
                <a:solidFill>
                  <a:schemeClr val="lt1"/>
                </a:solidFill>
                <a:latin typeface="Calibri"/>
                <a:ea typeface="Calibri"/>
                <a:cs typeface="Calibri"/>
                <a:sym typeface="Calibri"/>
              </a:rPr>
              <a:t> des </a:t>
            </a:r>
            <a:r>
              <a:rPr lang="nl-BE" sz="1400" b="0" i="0" u="sng" strike="noStrike" cap="none" dirty="0" err="1">
                <a:solidFill>
                  <a:schemeClr val="lt1"/>
                </a:solidFill>
                <a:latin typeface="Calibri"/>
                <a:ea typeface="Calibri"/>
                <a:cs typeface="Calibri"/>
                <a:sym typeface="Calibri"/>
              </a:rPr>
              <a:t>lieux</a:t>
            </a:r>
            <a:r>
              <a:rPr lang="nl-BE" sz="1400" b="0" i="0" u="sng" strike="noStrike" cap="none" dirty="0">
                <a:solidFill>
                  <a:schemeClr val="lt1"/>
                </a:solidFill>
                <a:latin typeface="Calibri"/>
                <a:ea typeface="Calibri"/>
                <a:cs typeface="Calibri"/>
                <a:sym typeface="Calibri"/>
              </a:rPr>
              <a:t> </a:t>
            </a:r>
            <a:endParaRPr dirty="0"/>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err="1">
                <a:solidFill>
                  <a:schemeClr val="lt1"/>
                </a:solidFill>
                <a:latin typeface="Calibri"/>
                <a:ea typeface="Calibri"/>
                <a:cs typeface="Calibri"/>
                <a:sym typeface="Calibri"/>
              </a:rPr>
              <a:t>Phases</a:t>
            </a:r>
            <a:r>
              <a:rPr lang="nl-BE" sz="1400" b="0" i="0" u="sng" strike="noStrike" cap="none" dirty="0">
                <a:solidFill>
                  <a:schemeClr val="lt1"/>
                </a:solidFill>
                <a:latin typeface="Calibri"/>
                <a:ea typeface="Calibri"/>
                <a:cs typeface="Calibri"/>
                <a:sym typeface="Calibri"/>
              </a:rPr>
              <a:t> du projet </a:t>
            </a:r>
            <a:endParaRPr dirty="0"/>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Plan de </a:t>
            </a:r>
            <a:r>
              <a:rPr lang="nl-BE" sz="1400" b="0" i="0" u="sng" strike="noStrike" cap="none" dirty="0" err="1">
                <a:solidFill>
                  <a:schemeClr val="lt1"/>
                </a:solidFill>
                <a:latin typeface="Calibri"/>
                <a:ea typeface="Calibri"/>
                <a:cs typeface="Calibri"/>
                <a:sym typeface="Calibri"/>
              </a:rPr>
              <a:t>formation</a:t>
            </a:r>
            <a:endParaRPr dirty="0"/>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Principes des PPR </a:t>
            </a:r>
            <a:endParaRPr dirty="0"/>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Guide des </a:t>
            </a:r>
            <a:r>
              <a:rPr lang="nl-BE" sz="1400" b="0" i="0" u="sng" strike="noStrike" cap="none" dirty="0" err="1">
                <a:solidFill>
                  <a:schemeClr val="lt1"/>
                </a:solidFill>
                <a:latin typeface="Calibri"/>
                <a:ea typeface="Calibri"/>
                <a:cs typeface="Calibri"/>
                <a:sym typeface="Calibri"/>
              </a:rPr>
              <a:t>outils</a:t>
            </a:r>
            <a:r>
              <a:rPr lang="nl-BE" sz="1400" b="0" i="0" u="sng" strike="noStrike" cap="none" dirty="0">
                <a:solidFill>
                  <a:schemeClr val="lt1"/>
                </a:solidFill>
                <a:latin typeface="Calibri"/>
                <a:ea typeface="Calibri"/>
                <a:cs typeface="Calibri"/>
                <a:sym typeface="Calibri"/>
              </a:rPr>
              <a:t>  de base</a:t>
            </a:r>
            <a:endParaRPr dirty="0"/>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err="1">
                <a:solidFill>
                  <a:schemeClr val="lt1"/>
                </a:solidFill>
                <a:latin typeface="Calibri"/>
                <a:ea typeface="Calibri"/>
                <a:cs typeface="Calibri"/>
                <a:sym typeface="Calibri"/>
              </a:rPr>
              <a:t>Origines</a:t>
            </a:r>
            <a:endParaRPr lang="nl-BE" sz="1400" b="0" i="0" u="sng"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130" name="Google Shape;130;p2"/>
          <p:cNvSpPr txBox="1"/>
          <p:nvPr/>
        </p:nvSpPr>
        <p:spPr>
          <a:xfrm>
            <a:off x="9299293" y="4553298"/>
            <a:ext cx="2181376"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Cercles</a:t>
            </a:r>
            <a:endParaRPr sz="1400" b="0" i="0" u="none"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Médiation par les Pairs</a:t>
            </a:r>
            <a:endParaRPr dirty="0"/>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a:t>
            </a:r>
            <a:endParaRPr sz="1400" b="0" i="0" u="none" strike="noStrike" cap="none" dirty="0">
              <a:solidFill>
                <a:schemeClr val="lt1"/>
              </a:solidFill>
              <a:latin typeface="Calibri"/>
              <a:ea typeface="Calibri"/>
              <a:cs typeface="Calibri"/>
              <a:sym typeface="Calibri"/>
            </a:endParaRPr>
          </a:p>
        </p:txBody>
      </p:sp>
      <p:sp>
        <p:nvSpPr>
          <p:cNvPr id="131" name="Google Shape;131;p2"/>
          <p:cNvSpPr txBox="1"/>
          <p:nvPr/>
        </p:nvSpPr>
        <p:spPr>
          <a:xfrm>
            <a:off x="9689910" y="2822307"/>
            <a:ext cx="2297373"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Questions Restauratives</a:t>
            </a:r>
            <a:endParaRPr sz="1400" b="0" i="0" u="sng"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Attitudes restauratives</a:t>
            </a:r>
            <a:endParaRPr sz="1400" b="0" i="0" u="sng"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1400" b="0" i="0" u="sng" strike="noStrike" cap="none" dirty="0">
                <a:solidFill>
                  <a:schemeClr val="lt1"/>
                </a:solidFill>
                <a:latin typeface="Calibri"/>
                <a:ea typeface="Calibri"/>
                <a:cs typeface="Calibri"/>
                <a:sym typeface="Calibri"/>
              </a:rPr>
              <a:t> …..</a:t>
            </a:r>
            <a:endParaRPr sz="1400" b="0" i="0" u="none" strike="noStrike" cap="none" dirty="0">
              <a:solidFill>
                <a:schemeClr val="lt1"/>
              </a:solidFill>
              <a:latin typeface="Calibri"/>
              <a:ea typeface="Calibri"/>
              <a:cs typeface="Calibri"/>
              <a:sym typeface="Calibri"/>
            </a:endParaRPr>
          </a:p>
        </p:txBody>
      </p:sp>
      <p:sp>
        <p:nvSpPr>
          <p:cNvPr id="132" name="Google Shape;132;p2"/>
          <p:cNvSpPr/>
          <p:nvPr/>
        </p:nvSpPr>
        <p:spPr>
          <a:xfrm>
            <a:off x="5929080" y="1541846"/>
            <a:ext cx="1338828" cy="30777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None/>
            </a:pPr>
            <a:r>
              <a:rPr lang="nl-BE" sz="1400" b="0" i="0" u="sng" strike="noStrike" cap="none">
                <a:solidFill>
                  <a:schemeClr val="lt1"/>
                </a:solidFill>
                <a:latin typeface="Calibri"/>
                <a:ea typeface="Calibri"/>
                <a:cs typeface="Calibri"/>
                <a:sym typeface="Calibri"/>
              </a:rPr>
              <a:t>Formations PPR</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17"/>
        <p:cNvGrpSpPr/>
        <p:nvPr/>
      </p:nvGrpSpPr>
      <p:grpSpPr>
        <a:xfrm>
          <a:off x="0" y="0"/>
          <a:ext cx="0" cy="0"/>
          <a:chOff x="0" y="0"/>
          <a:chExt cx="0" cy="0"/>
        </a:xfrm>
      </p:grpSpPr>
      <p:sp>
        <p:nvSpPr>
          <p:cNvPr id="11" name="Rectangle 10"/>
          <p:cNvSpPr/>
          <p:nvPr/>
        </p:nvSpPr>
        <p:spPr>
          <a:xfrm>
            <a:off x="491319" y="451969"/>
            <a:ext cx="11119155" cy="707886"/>
          </a:xfrm>
          <a:prstGeom prst="rect">
            <a:avLst/>
          </a:prstGeom>
          <a:noFill/>
          <a:ln>
            <a:solidFill>
              <a:schemeClr val="bg1"/>
            </a:solidFill>
          </a:ln>
        </p:spPr>
        <p:txBody>
          <a:bodyPr wrap="square" lIns="91440" tIns="45720" rIns="91440" bIns="45720">
            <a:spAutoFit/>
            <a:scene3d>
              <a:camera prst="orthographicFront"/>
              <a:lightRig rig="threePt" dir="t"/>
            </a:scene3d>
            <a:flatTx/>
          </a:bodyPr>
          <a:lstStyle/>
          <a:p>
            <a:pPr algn="ctr"/>
            <a:r>
              <a:rPr lang="fr-BE" sz="4000" b="1" spc="3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Vrinda" pitchFamily="34" charset="0"/>
                <a:cs typeface="Vrinda" pitchFamily="34" charset="0"/>
              </a:rPr>
              <a:t>Charte éthique de travail collaboratif PPR</a:t>
            </a:r>
            <a:endParaRPr lang="en-US" sz="4000" b="1" spc="3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Vrinda" pitchFamily="34" charset="0"/>
              <a:cs typeface="Vrinda" pitchFamily="34" charset="0"/>
            </a:endParaRPr>
          </a:p>
        </p:txBody>
      </p:sp>
      <p:pic>
        <p:nvPicPr>
          <p:cNvPr id="7" name="Image 6" descr="logo RESTORE Europe.jpg"/>
          <p:cNvPicPr>
            <a:picLocks noChangeAspect="1"/>
          </p:cNvPicPr>
          <p:nvPr/>
        </p:nvPicPr>
        <p:blipFill>
          <a:blip r:embed="rId4"/>
          <a:stretch>
            <a:fillRect/>
          </a:stretch>
        </p:blipFill>
        <p:spPr>
          <a:xfrm>
            <a:off x="9283101" y="6086901"/>
            <a:ext cx="2908899" cy="771099"/>
          </a:xfrm>
          <a:prstGeom prst="rect">
            <a:avLst/>
          </a:prstGeom>
        </p:spPr>
      </p:pic>
      <p:pic>
        <p:nvPicPr>
          <p:cNvPr id="120" name="Google Shape;120;p3"/>
          <p:cNvPicPr preferRelativeResize="0"/>
          <p:nvPr/>
        </p:nvPicPr>
        <p:blipFill rotWithShape="1">
          <a:blip r:embed="rId5">
            <a:alphaModFix/>
          </a:blip>
          <a:srcRect/>
          <a:stretch/>
        </p:blipFill>
        <p:spPr>
          <a:xfrm>
            <a:off x="5732058" y="6045957"/>
            <a:ext cx="682390" cy="614149"/>
          </a:xfrm>
          <a:prstGeom prst="rect">
            <a:avLst/>
          </a:prstGeom>
          <a:noFill/>
          <a:ln>
            <a:noFill/>
          </a:ln>
        </p:spPr>
      </p:pic>
      <p:sp>
        <p:nvSpPr>
          <p:cNvPr id="79898" name="AutoShape 26"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39" name="Image 38" descr="thumbnail_SouffleLogoN5TBHR.jpg"/>
          <p:cNvPicPr>
            <a:picLocks noChangeAspect="1"/>
          </p:cNvPicPr>
          <p:nvPr/>
        </p:nvPicPr>
        <p:blipFill>
          <a:blip r:embed="rId6"/>
          <a:stretch>
            <a:fillRect/>
          </a:stretch>
        </p:blipFill>
        <p:spPr>
          <a:xfrm>
            <a:off x="0" y="6071581"/>
            <a:ext cx="2688609" cy="786418"/>
          </a:xfrm>
          <a:prstGeom prst="rect">
            <a:avLst/>
          </a:prstGeom>
        </p:spPr>
      </p:pic>
      <p:sp>
        <p:nvSpPr>
          <p:cNvPr id="2" name="Rectangle 1"/>
          <p:cNvSpPr/>
          <p:nvPr/>
        </p:nvSpPr>
        <p:spPr>
          <a:xfrm>
            <a:off x="464024" y="1443841"/>
            <a:ext cx="11068334" cy="4524315"/>
          </a:xfrm>
          <a:prstGeom prst="rect">
            <a:avLst/>
          </a:prstGeom>
        </p:spPr>
        <p:txBody>
          <a:bodyPr wrap="square">
            <a:spAutoFit/>
          </a:bodyPr>
          <a:lstStyle/>
          <a:p>
            <a:r>
              <a:rPr lang="fr-BE" sz="1800" b="1" dirty="0"/>
              <a:t>Quoi</a:t>
            </a:r>
            <a:endParaRPr lang="fr-BE" sz="1800" dirty="0"/>
          </a:p>
          <a:p>
            <a:r>
              <a:rPr lang="fr-BE" sz="1800" dirty="0"/>
              <a:t>Les organisations partenaires travaillent de manière éthique et collaborative  toute la durée de leur mission. </a:t>
            </a:r>
          </a:p>
          <a:p>
            <a:r>
              <a:rPr lang="fr-BE" sz="1800" dirty="0"/>
              <a:t>Noms des organisations partenaires </a:t>
            </a:r>
            <a:r>
              <a:rPr lang="fr-BE" sz="1800" b="1" dirty="0"/>
              <a:t>: ……………………………………………………………………………….							</a:t>
            </a:r>
            <a:endParaRPr lang="fr-BE" sz="1800" dirty="0"/>
          </a:p>
          <a:p>
            <a:r>
              <a:rPr lang="fr-BE" sz="1800" b="1" dirty="0"/>
              <a:t>Objectif</a:t>
            </a:r>
          </a:p>
          <a:p>
            <a:r>
              <a:rPr lang="fr-BE" sz="1800" dirty="0"/>
              <a:t>S’engager à travailler ensemble à la réussite des PPR/Pratiques Préventives et Restauratives en co-responsabilité et dans l’esprit des principes PPR en annexe.</a:t>
            </a:r>
          </a:p>
          <a:p>
            <a:r>
              <a:rPr lang="fr-BE" sz="1800" b="1" i="1" dirty="0"/>
              <a:t> </a:t>
            </a:r>
            <a:endParaRPr lang="fr-BE" sz="1800" b="1" dirty="0"/>
          </a:p>
          <a:p>
            <a:r>
              <a:rPr lang="fr-BE" sz="1800" b="1" dirty="0"/>
              <a:t>Description</a:t>
            </a:r>
          </a:p>
          <a:p>
            <a:r>
              <a:rPr lang="fr-BE" sz="1800" i="1" dirty="0"/>
              <a:t>En signant ce pacte, nous, membres et partenaires, nous nous engageons à :</a:t>
            </a:r>
          </a:p>
          <a:p>
            <a:pPr>
              <a:buFont typeface="Arial" pitchFamily="34" charset="0"/>
              <a:buChar char="•"/>
            </a:pPr>
            <a:r>
              <a:rPr lang="fr-BE" sz="1800" i="1" dirty="0"/>
              <a:t>-  être solidaires, </a:t>
            </a:r>
          </a:p>
          <a:p>
            <a:pPr>
              <a:buFont typeface="Arial" pitchFamily="34" charset="0"/>
              <a:buChar char="•"/>
            </a:pPr>
            <a:r>
              <a:rPr lang="fr-BE" sz="1800" i="1" dirty="0"/>
              <a:t>-  agir avec transparence,</a:t>
            </a:r>
          </a:p>
          <a:p>
            <a:pPr>
              <a:buFont typeface="Arial" pitchFamily="34" charset="0"/>
              <a:buChar char="•"/>
            </a:pPr>
            <a:r>
              <a:rPr lang="fr-BE" sz="1800" i="1" dirty="0"/>
              <a:t>-  être loyaux entre nous,</a:t>
            </a:r>
          </a:p>
          <a:p>
            <a:pPr algn="ctr">
              <a:buFont typeface="Arial" pitchFamily="34" charset="0"/>
              <a:buChar char="•"/>
            </a:pPr>
            <a:r>
              <a:rPr lang="fr-BE" sz="1800" i="1" dirty="0"/>
              <a:t>-  préserver la confidentialité des propos, notre neutralité et à respecter le secret professionnel partagé                           </a:t>
            </a:r>
          </a:p>
          <a:p>
            <a:pPr algn="ctr">
              <a:buFont typeface="Arial" pitchFamily="34" charset="0"/>
              <a:buChar char="•"/>
            </a:pPr>
            <a:endParaRPr lang="fr-BE" sz="1800" b="1" i="1" dirty="0">
              <a:solidFill>
                <a:schemeClr val="accent1">
                  <a:lumMod val="75000"/>
                </a:schemeClr>
              </a:solidFill>
              <a:latin typeface="Calibri" panose="020F0502020204030204" pitchFamily="34" charset="0"/>
              <a:ea typeface="SimSun" pitchFamily="2" charset="-122"/>
              <a:cs typeface="Calibri" pitchFamily="34" charset="0"/>
              <a:hlinkClick r:id="rId7" action="ppaction://hlinkfile">
                <a:extLst>
                  <a:ext uri="{A12FA001-AC4F-418D-AE19-62706E023703}">
                    <ahyp:hlinkClr xmlns:ahyp="http://schemas.microsoft.com/office/drawing/2018/hyperlinkcolor" val="tx"/>
                  </a:ext>
                </a:extLst>
              </a:hlinkClick>
            </a:endParaRPr>
          </a:p>
          <a:p>
            <a:pPr algn="ctr"/>
            <a:r>
              <a:rPr lang="fr-FR" sz="1800" b="1" dirty="0">
                <a:solidFill>
                  <a:schemeClr val="accent1">
                    <a:lumMod val="75000"/>
                  </a:schemeClr>
                </a:solidFill>
                <a:latin typeface="Calibri" panose="020F0502020204030204" pitchFamily="34" charset="0"/>
                <a:ea typeface="SimSun" pitchFamily="2" charset="-122"/>
                <a:cs typeface="Calibri" pitchFamily="34" charset="0"/>
                <a:hlinkClick r:id="rId7" action="ppaction://hlinkfile">
                  <a:extLst>
                    <a:ext uri="{A12FA001-AC4F-418D-AE19-62706E023703}">
                      <ahyp:hlinkClr xmlns:ahyp="http://schemas.microsoft.com/office/drawing/2018/hyperlinkcolor" val="tx"/>
                    </a:ext>
                  </a:extLst>
                </a:hlinkClick>
              </a:rPr>
              <a:t>Charte Ethique </a:t>
            </a:r>
            <a:r>
              <a:rPr lang="fr-BE" sz="1800" b="1" dirty="0"/>
              <a:t>							</a:t>
            </a:r>
          </a:p>
        </p:txBody>
      </p:sp>
    </p:spTree>
    <p:extLst>
      <p:ext uri="{BB962C8B-B14F-4D97-AF65-F5344CB8AC3E}">
        <p14:creationId xmlns:p14="http://schemas.microsoft.com/office/powerpoint/2010/main" val="3289549591"/>
      </p:ext>
    </p:extLst>
  </p:cSld>
  <p:clrMapOvr>
    <a:overrideClrMapping bg1="lt1" tx1="dk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94"/>
        <p:cNvGrpSpPr/>
        <p:nvPr/>
      </p:nvGrpSpPr>
      <p:grpSpPr>
        <a:xfrm>
          <a:off x="0" y="0"/>
          <a:ext cx="0" cy="0"/>
          <a:chOff x="0" y="0"/>
          <a:chExt cx="0" cy="0"/>
        </a:xfrm>
      </p:grpSpPr>
      <p:sp>
        <p:nvSpPr>
          <p:cNvPr id="295" name="Google Shape;295;p41"/>
          <p:cNvSpPr/>
          <p:nvPr/>
        </p:nvSpPr>
        <p:spPr>
          <a:xfrm>
            <a:off x="2301240" y="354842"/>
            <a:ext cx="8303070" cy="83095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BE" sz="4800" b="1" i="0" u="none" strike="noStrike" cap="none" dirty="0">
                <a:solidFill>
                  <a:schemeClr val="lt1"/>
                </a:solidFill>
                <a:sym typeface="Arial"/>
              </a:rPr>
              <a:t>Quelques outils à aborder</a:t>
            </a:r>
            <a:endParaRPr lang="fr-BE" dirty="0"/>
          </a:p>
        </p:txBody>
      </p:sp>
      <p:pic>
        <p:nvPicPr>
          <p:cNvPr id="296" name="Google Shape;296;p41" descr="logo RESTORE Europe.jpg"/>
          <p:cNvPicPr preferRelativeResize="0"/>
          <p:nvPr/>
        </p:nvPicPr>
        <p:blipFill rotWithShape="1">
          <a:blip r:embed="rId3">
            <a:alphaModFix/>
          </a:blip>
          <a:srcRect/>
          <a:stretch/>
        </p:blipFill>
        <p:spPr>
          <a:xfrm>
            <a:off x="5169885" y="6164656"/>
            <a:ext cx="2565779" cy="607325"/>
          </a:xfrm>
          <a:prstGeom prst="rect">
            <a:avLst/>
          </a:prstGeom>
          <a:noFill/>
          <a:ln>
            <a:noFill/>
          </a:ln>
        </p:spPr>
      </p:pic>
      <p:pic>
        <p:nvPicPr>
          <p:cNvPr id="297" name="Google Shape;297;p41"/>
          <p:cNvPicPr preferRelativeResize="0"/>
          <p:nvPr/>
        </p:nvPicPr>
        <p:blipFill rotWithShape="1">
          <a:blip r:embed="rId4">
            <a:alphaModFix/>
          </a:blip>
          <a:srcRect/>
          <a:stretch/>
        </p:blipFill>
        <p:spPr>
          <a:xfrm>
            <a:off x="955342" y="368490"/>
            <a:ext cx="887105" cy="846161"/>
          </a:xfrm>
          <a:prstGeom prst="rect">
            <a:avLst/>
          </a:prstGeom>
          <a:noFill/>
          <a:ln>
            <a:noFill/>
          </a:ln>
        </p:spPr>
      </p:pic>
      <p:sp>
        <p:nvSpPr>
          <p:cNvPr id="298" name="Google Shape;298;p41"/>
          <p:cNvSpPr/>
          <p:nvPr/>
        </p:nvSpPr>
        <p:spPr>
          <a:xfrm>
            <a:off x="482221" y="1477141"/>
            <a:ext cx="8666329" cy="4862829"/>
          </a:xfrm>
          <a:prstGeom prst="rect">
            <a:avLst/>
          </a:prstGeom>
          <a:noFill/>
          <a:ln>
            <a:noFill/>
          </a:ln>
        </p:spPr>
        <p:txBody>
          <a:bodyPr spcFirstLastPara="1" wrap="square" lIns="91425" tIns="45700" rIns="91425" bIns="45700" anchor="t" anchorCtr="0">
            <a:spAutoFit/>
          </a:bodyPr>
          <a:lstStyle/>
          <a:p>
            <a:pPr marL="171450" marR="0" lvl="0" indent="-285750" algn="just" rtl="0">
              <a:lnSpc>
                <a:spcPct val="100000"/>
              </a:lnSpc>
              <a:spcBef>
                <a:spcPts val="0"/>
              </a:spcBef>
              <a:spcAft>
                <a:spcPts val="0"/>
              </a:spcAft>
              <a:buClr>
                <a:srgbClr val="000000"/>
              </a:buClr>
              <a:buSzPts val="1800"/>
              <a:buFont typeface="Wingdings" panose="05000000000000000000" pitchFamily="2" charset="2"/>
              <a:buChar char="q"/>
            </a:pPr>
            <a:r>
              <a:rPr lang="nl-BE" sz="1800" b="0" i="0" u="none" strike="noStrike" cap="none" dirty="0">
                <a:solidFill>
                  <a:srgbClr val="000000"/>
                </a:solidFill>
                <a:latin typeface="Arial"/>
                <a:ea typeface="Arial"/>
                <a:cs typeface="Arial"/>
                <a:sym typeface="Arial"/>
              </a:rPr>
              <a:t>  </a:t>
            </a:r>
            <a:r>
              <a:rPr lang="fr-BE" sz="2200" cap="small" dirty="0"/>
              <a:t>Le Blason </a:t>
            </a:r>
          </a:p>
          <a:p>
            <a:pPr marL="190500" indent="-342900" algn="just">
              <a:spcBef>
                <a:spcPts val="1200"/>
              </a:spcBef>
              <a:buSzPts val="2400"/>
              <a:buFont typeface="Wingdings" panose="05000000000000000000" pitchFamily="2" charset="2"/>
              <a:buChar char="q"/>
            </a:pPr>
            <a:r>
              <a:rPr lang="fr-BE" sz="2200" cap="small" dirty="0"/>
              <a:t> Les Emotions</a:t>
            </a:r>
          </a:p>
          <a:p>
            <a:pPr marL="190500" marR="0" lvl="0" indent="-342900" algn="just" rtl="0">
              <a:lnSpc>
                <a:spcPct val="100000"/>
              </a:lnSpc>
              <a:spcBef>
                <a:spcPts val="1200"/>
              </a:spcBef>
              <a:spcAft>
                <a:spcPts val="0"/>
              </a:spcAft>
              <a:buClr>
                <a:srgbClr val="000000"/>
              </a:buClr>
              <a:buSzPts val="2400"/>
              <a:buFont typeface="Wingdings" panose="05000000000000000000" pitchFamily="2" charset="2"/>
              <a:buChar char="q"/>
            </a:pPr>
            <a:r>
              <a:rPr lang="fr-BE" sz="2200" b="0" i="0" u="none" strike="noStrike" cap="none" dirty="0">
                <a:solidFill>
                  <a:srgbClr val="000000"/>
                </a:solidFill>
                <a:sym typeface="Arial"/>
              </a:rPr>
              <a:t> </a:t>
            </a:r>
            <a:r>
              <a:rPr lang="fr-BE" sz="2200" cap="small" dirty="0"/>
              <a:t>Sortir du triangle dramatique </a:t>
            </a:r>
          </a:p>
          <a:p>
            <a:pPr marL="190500" marR="0" lvl="0" indent="-342900" algn="just" rtl="0">
              <a:lnSpc>
                <a:spcPct val="100000"/>
              </a:lnSpc>
              <a:spcBef>
                <a:spcPts val="1200"/>
              </a:spcBef>
              <a:spcAft>
                <a:spcPts val="0"/>
              </a:spcAft>
              <a:buClr>
                <a:srgbClr val="000000"/>
              </a:buClr>
              <a:buSzPts val="2400"/>
              <a:buFont typeface="Wingdings" panose="05000000000000000000" pitchFamily="2" charset="2"/>
              <a:buChar char="q"/>
            </a:pPr>
            <a:r>
              <a:rPr lang="fr-BE" sz="2200" cap="small" dirty="0"/>
              <a:t> Le triangle de l’autonomie</a:t>
            </a:r>
            <a:endParaRPr lang="fr-BE" sz="2200" cap="small" dirty="0">
              <a:solidFill>
                <a:srgbClr val="C00000"/>
              </a:solidFill>
            </a:endParaRPr>
          </a:p>
          <a:p>
            <a:pPr marL="190500" marR="0" lvl="0" indent="-342900" algn="just" rtl="0">
              <a:lnSpc>
                <a:spcPct val="100000"/>
              </a:lnSpc>
              <a:spcBef>
                <a:spcPts val="1200"/>
              </a:spcBef>
              <a:spcAft>
                <a:spcPts val="0"/>
              </a:spcAft>
              <a:buClr>
                <a:srgbClr val="000000"/>
              </a:buClr>
              <a:buSzPts val="2400"/>
              <a:buFont typeface="Wingdings" panose="05000000000000000000" pitchFamily="2" charset="2"/>
              <a:buChar char="q"/>
            </a:pPr>
            <a:r>
              <a:rPr lang="fr-BE" sz="2200" b="0" i="0" u="none" strike="noStrike" cap="none" dirty="0">
                <a:solidFill>
                  <a:srgbClr val="000000"/>
                </a:solidFill>
                <a:sym typeface="Arial"/>
              </a:rPr>
              <a:t> Le </a:t>
            </a:r>
            <a:r>
              <a:rPr lang="fr-BE" sz="2200" cap="small" dirty="0"/>
              <a:t>Processus de médiation</a:t>
            </a:r>
            <a:endParaRPr lang="fr-BE" sz="2200" dirty="0"/>
          </a:p>
          <a:p>
            <a:pPr marL="190500" marR="0" lvl="0" indent="-342900" algn="just" rtl="0">
              <a:lnSpc>
                <a:spcPct val="100000"/>
              </a:lnSpc>
              <a:spcBef>
                <a:spcPts val="1200"/>
              </a:spcBef>
              <a:spcAft>
                <a:spcPts val="0"/>
              </a:spcAft>
              <a:buClr>
                <a:srgbClr val="000000"/>
              </a:buClr>
              <a:buSzPts val="2400"/>
              <a:buFont typeface="Wingdings" panose="05000000000000000000" pitchFamily="2" charset="2"/>
              <a:buChar char="q"/>
            </a:pPr>
            <a:r>
              <a:rPr lang="fr-BE" sz="2200" b="0" i="0" u="none" strike="noStrike" cap="small" dirty="0">
                <a:solidFill>
                  <a:srgbClr val="000000"/>
                </a:solidFill>
                <a:sym typeface="Arial"/>
              </a:rPr>
              <a:t> L’écharpe relationnelle</a:t>
            </a:r>
          </a:p>
          <a:p>
            <a:pPr marL="190500" marR="0" lvl="0" indent="-342900" algn="just" rtl="0">
              <a:lnSpc>
                <a:spcPct val="100000"/>
              </a:lnSpc>
              <a:spcBef>
                <a:spcPts val="1200"/>
              </a:spcBef>
              <a:spcAft>
                <a:spcPts val="0"/>
              </a:spcAft>
              <a:buClr>
                <a:srgbClr val="000000"/>
              </a:buClr>
              <a:buSzPts val="2400"/>
              <a:buFont typeface="Wingdings" panose="05000000000000000000" pitchFamily="2" charset="2"/>
              <a:buChar char="q"/>
            </a:pPr>
            <a:r>
              <a:rPr lang="fr-BE" sz="2200" cap="small" dirty="0"/>
              <a:t> Etablir Des règles de vie collective</a:t>
            </a:r>
          </a:p>
          <a:p>
            <a:pPr marL="190500" lvl="0" indent="-342900" algn="just">
              <a:spcBef>
                <a:spcPts val="1200"/>
              </a:spcBef>
              <a:buSzPts val="2400"/>
              <a:buFont typeface="Wingdings" panose="05000000000000000000" pitchFamily="2" charset="2"/>
              <a:buChar char="q"/>
            </a:pPr>
            <a:r>
              <a:rPr lang="fr-BE" sz="2200" cap="small" dirty="0"/>
              <a:t> Carnet de bord des actions préventives et restauratives</a:t>
            </a:r>
            <a:endParaRPr lang="fr-BE" sz="2200" b="0" i="0" u="none" strike="noStrike" cap="small" dirty="0">
              <a:solidFill>
                <a:srgbClr val="C00000"/>
              </a:solidFill>
              <a:sym typeface="Arial"/>
            </a:endParaRPr>
          </a:p>
          <a:p>
            <a:pPr marL="0" marR="0" lvl="0" indent="-152400" algn="just" rtl="0">
              <a:lnSpc>
                <a:spcPct val="100000"/>
              </a:lnSpc>
              <a:spcBef>
                <a:spcPts val="1200"/>
              </a:spcBef>
              <a:spcAft>
                <a:spcPts val="0"/>
              </a:spcAft>
              <a:buClr>
                <a:srgbClr val="000000"/>
              </a:buClr>
              <a:buSzPts val="2400"/>
              <a:buFont typeface="Noto Sans Symbols"/>
              <a:buChar char="❑"/>
            </a:pPr>
            <a:r>
              <a:rPr lang="fr-BE" sz="2200" b="0" i="0" u="none" cap="small" dirty="0">
                <a:solidFill>
                  <a:srgbClr val="000000"/>
                </a:solidFill>
                <a:sym typeface="Arial"/>
              </a:rPr>
              <a:t> La Cible</a:t>
            </a:r>
            <a:r>
              <a:rPr lang="fr-BE" sz="2200" b="0" i="0" u="none" cap="small" dirty="0">
                <a:solidFill>
                  <a:schemeClr val="tx1"/>
                </a:solidFill>
                <a:sym typeface="Arial"/>
              </a:rPr>
              <a:t>……………</a:t>
            </a:r>
            <a:endParaRPr lang="fr-BE" sz="2200" b="0" i="0" u="none" cap="small" dirty="0">
              <a:solidFill>
                <a:srgbClr val="FF0000"/>
              </a:solidFill>
              <a:sym typeface="Arial"/>
            </a:endParaRPr>
          </a:p>
          <a:p>
            <a:pPr marL="0" marR="0" lvl="0" indent="-152400" algn="just" rtl="0">
              <a:lnSpc>
                <a:spcPct val="100000"/>
              </a:lnSpc>
              <a:spcBef>
                <a:spcPts val="1200"/>
              </a:spcBef>
              <a:spcAft>
                <a:spcPts val="0"/>
              </a:spcAft>
              <a:buClr>
                <a:srgbClr val="000000"/>
              </a:buClr>
              <a:buSzPts val="2400"/>
              <a:buFont typeface="Noto Sans Symbols"/>
              <a:buChar char="❑"/>
            </a:pPr>
            <a:r>
              <a:rPr lang="fr-BE" sz="2200" cap="small" dirty="0">
                <a:solidFill>
                  <a:schemeClr val="tx1"/>
                </a:solidFill>
              </a:rPr>
              <a:t>……………..</a:t>
            </a:r>
            <a:endParaRPr dirty="0"/>
          </a:p>
        </p:txBody>
      </p:sp>
      <p:sp>
        <p:nvSpPr>
          <p:cNvPr id="299" name="Google Shape;299;p41"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00" name="Google Shape;300;p41" descr="thumbnail_SouffleLogoN5TBHR.jpg"/>
          <p:cNvPicPr preferRelativeResize="0"/>
          <p:nvPr/>
        </p:nvPicPr>
        <p:blipFill rotWithShape="1">
          <a:blip r:embed="rId5">
            <a:alphaModFix/>
          </a:blip>
          <a:srcRect/>
          <a:stretch/>
        </p:blipFill>
        <p:spPr>
          <a:xfrm>
            <a:off x="9175846" y="1516574"/>
            <a:ext cx="2770495" cy="810369"/>
          </a:xfrm>
          <a:prstGeom prst="rect">
            <a:avLst/>
          </a:prstGeom>
          <a:noFill/>
          <a:ln>
            <a:noFill/>
          </a:ln>
        </p:spPr>
      </p:pic>
      <p:pic>
        <p:nvPicPr>
          <p:cNvPr id="301" name="Google Shape;301;p41" descr="415XBLVdLmL._SX339_BO1,204,203,200_.jpg"/>
          <p:cNvPicPr preferRelativeResize="0"/>
          <p:nvPr/>
        </p:nvPicPr>
        <p:blipFill rotWithShape="1">
          <a:blip r:embed="rId6">
            <a:alphaModFix/>
          </a:blip>
          <a:srcRect/>
          <a:stretch/>
        </p:blipFill>
        <p:spPr>
          <a:xfrm>
            <a:off x="9220942" y="2579425"/>
            <a:ext cx="2704665" cy="3957851"/>
          </a:xfrm>
          <a:prstGeom prst="rect">
            <a:avLst/>
          </a:prstGeom>
          <a:noFill/>
          <a:ln>
            <a:noFill/>
          </a:ln>
        </p:spPr>
      </p:pic>
      <p:sp>
        <p:nvSpPr>
          <p:cNvPr id="302" name="Google Shape;302;p41"/>
          <p:cNvSpPr/>
          <p:nvPr/>
        </p:nvSpPr>
        <p:spPr>
          <a:xfrm>
            <a:off x="11051531" y="368490"/>
            <a:ext cx="696035" cy="641445"/>
          </a:xfrm>
          <a:prstGeom prst="mathPlus">
            <a:avLst>
              <a:gd name="adj1" fmla="val 23520"/>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06"/>
        <p:cNvGrpSpPr/>
        <p:nvPr/>
      </p:nvGrpSpPr>
      <p:grpSpPr>
        <a:xfrm>
          <a:off x="0" y="0"/>
          <a:ext cx="0" cy="0"/>
          <a:chOff x="0" y="0"/>
          <a:chExt cx="0" cy="0"/>
        </a:xfrm>
      </p:grpSpPr>
      <p:sp>
        <p:nvSpPr>
          <p:cNvPr id="307" name="Google Shape;307;p42"/>
          <p:cNvSpPr/>
          <p:nvPr/>
        </p:nvSpPr>
        <p:spPr>
          <a:xfrm>
            <a:off x="4517410" y="313897"/>
            <a:ext cx="3698542"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4800" b="1" i="0" u="none" strike="noStrike" cap="none" dirty="0">
                <a:solidFill>
                  <a:schemeClr val="lt1"/>
                </a:solidFill>
                <a:sym typeface="Arial"/>
              </a:rPr>
              <a:t>Le Blason</a:t>
            </a:r>
            <a:endParaRPr lang="fr-BE" dirty="0"/>
          </a:p>
        </p:txBody>
      </p:sp>
      <p:pic>
        <p:nvPicPr>
          <p:cNvPr id="308" name="Google Shape;308;p42" descr="logo RESTORE Europe.jpg"/>
          <p:cNvPicPr preferRelativeResize="0"/>
          <p:nvPr/>
        </p:nvPicPr>
        <p:blipFill rotWithShape="1">
          <a:blip r:embed="rId3">
            <a:alphaModFix/>
          </a:blip>
          <a:srcRect/>
          <a:stretch/>
        </p:blipFill>
        <p:spPr>
          <a:xfrm>
            <a:off x="9175898" y="349783"/>
            <a:ext cx="2811386" cy="701096"/>
          </a:xfrm>
          <a:prstGeom prst="rect">
            <a:avLst/>
          </a:prstGeom>
          <a:noFill/>
          <a:ln>
            <a:noFill/>
          </a:ln>
        </p:spPr>
      </p:pic>
      <p:pic>
        <p:nvPicPr>
          <p:cNvPr id="309" name="Google Shape;309;p42"/>
          <p:cNvPicPr preferRelativeResize="0"/>
          <p:nvPr/>
        </p:nvPicPr>
        <p:blipFill rotWithShape="1">
          <a:blip r:embed="rId4">
            <a:alphaModFix/>
          </a:blip>
          <a:srcRect/>
          <a:stretch/>
        </p:blipFill>
        <p:spPr>
          <a:xfrm>
            <a:off x="10131215" y="1443245"/>
            <a:ext cx="740390" cy="606624"/>
          </a:xfrm>
          <a:prstGeom prst="rect">
            <a:avLst/>
          </a:prstGeom>
          <a:noFill/>
          <a:ln>
            <a:noFill/>
          </a:ln>
        </p:spPr>
      </p:pic>
      <p:sp>
        <p:nvSpPr>
          <p:cNvPr id="310" name="Google Shape;310;p42"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11" name="Google Shape;311;p42" descr="thumbnail_SouffleLogoN5TBHR.jpg"/>
          <p:cNvPicPr preferRelativeResize="0"/>
          <p:nvPr/>
        </p:nvPicPr>
        <p:blipFill rotWithShape="1">
          <a:blip r:embed="rId5">
            <a:alphaModFix/>
          </a:blip>
          <a:srcRect/>
          <a:stretch/>
        </p:blipFill>
        <p:spPr>
          <a:xfrm>
            <a:off x="616688" y="461283"/>
            <a:ext cx="2245215" cy="656725"/>
          </a:xfrm>
          <a:prstGeom prst="rect">
            <a:avLst/>
          </a:prstGeom>
          <a:noFill/>
          <a:ln>
            <a:noFill/>
          </a:ln>
        </p:spPr>
      </p:pic>
      <p:pic>
        <p:nvPicPr>
          <p:cNvPr id="312" name="Google Shape;312;p42" descr="Mon-blason-personnel-2017-Final-e1485960665382.png"/>
          <p:cNvPicPr preferRelativeResize="0"/>
          <p:nvPr/>
        </p:nvPicPr>
        <p:blipFill rotWithShape="1">
          <a:blip r:embed="rId6">
            <a:alphaModFix/>
          </a:blip>
          <a:srcRect/>
          <a:stretch/>
        </p:blipFill>
        <p:spPr>
          <a:xfrm>
            <a:off x="8463516" y="2482849"/>
            <a:ext cx="3639409" cy="3628491"/>
          </a:xfrm>
          <a:prstGeom prst="rect">
            <a:avLst/>
          </a:prstGeom>
          <a:noFill/>
          <a:ln>
            <a:noFill/>
          </a:ln>
        </p:spPr>
      </p:pic>
      <p:pic>
        <p:nvPicPr>
          <p:cNvPr id="313" name="Google Shape;313;p42" descr="blason.jpg"/>
          <p:cNvPicPr preferRelativeResize="0"/>
          <p:nvPr/>
        </p:nvPicPr>
        <p:blipFill rotWithShape="1">
          <a:blip r:embed="rId7">
            <a:alphaModFix/>
          </a:blip>
          <a:srcRect/>
          <a:stretch/>
        </p:blipFill>
        <p:spPr>
          <a:xfrm>
            <a:off x="307975" y="1450991"/>
            <a:ext cx="3739487" cy="4735107"/>
          </a:xfrm>
          <a:prstGeom prst="rect">
            <a:avLst/>
          </a:prstGeom>
          <a:noFill/>
          <a:ln>
            <a:noFill/>
          </a:ln>
        </p:spPr>
      </p:pic>
      <p:sp>
        <p:nvSpPr>
          <p:cNvPr id="314" name="Google Shape;314;p42"/>
          <p:cNvSpPr txBox="1"/>
          <p:nvPr/>
        </p:nvSpPr>
        <p:spPr>
          <a:xfrm>
            <a:off x="4299044" y="1310186"/>
            <a:ext cx="3862316"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2000" b="1" i="0" u="sng" strike="noStrike" cap="none" dirty="0">
                <a:solidFill>
                  <a:srgbClr val="000000"/>
                </a:solidFill>
                <a:sym typeface="Arial"/>
              </a:rPr>
              <a:t>Brise glace, </a:t>
            </a:r>
            <a:endParaRPr lang="fr-BE" dirty="0"/>
          </a:p>
          <a:p>
            <a:pPr marL="0" marR="0" lvl="0" indent="0" algn="ctr" rtl="0">
              <a:lnSpc>
                <a:spcPct val="100000"/>
              </a:lnSpc>
              <a:spcBef>
                <a:spcPts val="0"/>
              </a:spcBef>
              <a:spcAft>
                <a:spcPts val="0"/>
              </a:spcAft>
              <a:buNone/>
            </a:pPr>
            <a:r>
              <a:rPr lang="fr-BE" sz="2000" b="1" i="0" u="sng" strike="noStrike" cap="none" dirty="0">
                <a:solidFill>
                  <a:srgbClr val="000000"/>
                </a:solidFill>
                <a:sym typeface="Arial"/>
              </a:rPr>
              <a:t>Outil pédagogique, </a:t>
            </a:r>
            <a:endParaRPr lang="fr-BE" dirty="0"/>
          </a:p>
          <a:p>
            <a:pPr marL="0" marR="0" lvl="0" indent="0" algn="ctr" rtl="0">
              <a:lnSpc>
                <a:spcPct val="100000"/>
              </a:lnSpc>
              <a:spcBef>
                <a:spcPts val="0"/>
              </a:spcBef>
              <a:spcAft>
                <a:spcPts val="0"/>
              </a:spcAft>
              <a:buNone/>
            </a:pPr>
            <a:r>
              <a:rPr lang="fr-BE" sz="2000" b="1" i="0" u="sng" strike="noStrike" cap="none" dirty="0">
                <a:solidFill>
                  <a:srgbClr val="000000"/>
                </a:solidFill>
                <a:sym typeface="Arial"/>
              </a:rPr>
              <a:t>Outil d’animation</a:t>
            </a:r>
            <a:r>
              <a:rPr lang="fr-BE" sz="2000" b="0" i="0" u="sng" strike="noStrike" cap="none" dirty="0">
                <a:solidFill>
                  <a:srgbClr val="000000"/>
                </a:solidFill>
                <a:sym typeface="Arial"/>
              </a:rPr>
              <a:t> </a:t>
            </a:r>
            <a:r>
              <a:rPr lang="fr-BE" sz="2000" b="1" i="0" u="sng" strike="noStrike" cap="none" dirty="0">
                <a:solidFill>
                  <a:srgbClr val="000000"/>
                </a:solidFill>
                <a:sym typeface="Arial"/>
              </a:rPr>
              <a:t>interactif</a:t>
            </a:r>
            <a:r>
              <a:rPr lang="nl-BE" sz="2000" b="0" i="0" u="none" strike="noStrike" cap="none" dirty="0">
                <a:solidFill>
                  <a:srgbClr val="000000"/>
                </a:solidFill>
                <a:latin typeface="Arial"/>
                <a:ea typeface="Arial"/>
                <a:cs typeface="Arial"/>
                <a:sym typeface="Arial"/>
              </a:rPr>
              <a:t>, </a:t>
            </a:r>
            <a:r>
              <a:rPr lang="fr-BE" sz="2000" b="0" i="0" u="none" strike="noStrike" cap="none" dirty="0">
                <a:solidFill>
                  <a:srgbClr val="000000"/>
                </a:solidFill>
                <a:sym typeface="Arial"/>
              </a:rPr>
              <a:t>aux multiples applications</a:t>
            </a:r>
            <a:r>
              <a:rPr lang="fr-BE" sz="2000" dirty="0"/>
              <a:t> </a:t>
            </a:r>
            <a:r>
              <a:rPr lang="fr-BE" sz="2000" b="0" i="0" u="none" strike="noStrike" cap="none" dirty="0">
                <a:solidFill>
                  <a:srgbClr val="000000"/>
                </a:solidFill>
                <a:sym typeface="Arial"/>
              </a:rPr>
              <a:t>: </a:t>
            </a:r>
            <a:endParaRPr lang="fr-BE" dirty="0"/>
          </a:p>
          <a:p>
            <a:pPr marL="0" marR="0" lvl="0" indent="-127000" algn="just" rtl="0">
              <a:lnSpc>
                <a:spcPct val="100000"/>
              </a:lnSpc>
              <a:spcBef>
                <a:spcPts val="0"/>
              </a:spcBef>
              <a:spcAft>
                <a:spcPts val="0"/>
              </a:spcAft>
              <a:buClr>
                <a:srgbClr val="000000"/>
              </a:buClr>
              <a:buSzPts val="2000"/>
              <a:buFont typeface="Noto Sans Symbols"/>
              <a:buChar char="▪"/>
            </a:pPr>
            <a:r>
              <a:rPr lang="fr-BE" sz="2000" b="0" i="0" u="none" strike="noStrike" cap="none" dirty="0">
                <a:solidFill>
                  <a:srgbClr val="000000"/>
                </a:solidFill>
                <a:sym typeface="Arial"/>
              </a:rPr>
              <a:t> mieux se connaître et faire connaissance, </a:t>
            </a:r>
            <a:endParaRPr lang="fr-BE" dirty="0"/>
          </a:p>
          <a:p>
            <a:pPr marL="0" marR="0" lvl="0" indent="-127000" algn="just" rtl="0">
              <a:lnSpc>
                <a:spcPct val="100000"/>
              </a:lnSpc>
              <a:spcBef>
                <a:spcPts val="0"/>
              </a:spcBef>
              <a:spcAft>
                <a:spcPts val="0"/>
              </a:spcAft>
              <a:buClr>
                <a:srgbClr val="000000"/>
              </a:buClr>
              <a:buSzPts val="2000"/>
              <a:buFont typeface="Noto Sans Symbols"/>
              <a:buChar char="▪"/>
            </a:pPr>
            <a:r>
              <a:rPr lang="fr-BE" sz="2000" b="0" i="0" u="none" strike="noStrike" cap="none" dirty="0">
                <a:solidFill>
                  <a:srgbClr val="000000"/>
                </a:solidFill>
                <a:sym typeface="Arial"/>
              </a:rPr>
              <a:t> présenter une personne à travers des thèmes différents, </a:t>
            </a:r>
            <a:endParaRPr lang="fr-BE" dirty="0"/>
          </a:p>
          <a:p>
            <a:pPr marL="0" marR="0" lvl="0" indent="-127000" algn="just" rtl="0">
              <a:lnSpc>
                <a:spcPct val="100000"/>
              </a:lnSpc>
              <a:spcBef>
                <a:spcPts val="0"/>
              </a:spcBef>
              <a:spcAft>
                <a:spcPts val="0"/>
              </a:spcAft>
              <a:buClr>
                <a:srgbClr val="000000"/>
              </a:buClr>
              <a:buSzPts val="2000"/>
              <a:buFont typeface="Noto Sans Symbols"/>
              <a:buChar char="▪"/>
            </a:pPr>
            <a:r>
              <a:rPr lang="fr-BE" sz="2000" b="0" i="0" u="none" strike="noStrike" cap="none" dirty="0">
                <a:solidFill>
                  <a:srgbClr val="000000"/>
                </a:solidFill>
                <a:sym typeface="Arial"/>
              </a:rPr>
              <a:t> susciter la créativité, </a:t>
            </a:r>
            <a:endParaRPr lang="fr-BE" dirty="0"/>
          </a:p>
          <a:p>
            <a:pPr marL="0" marR="0" lvl="0" indent="-127000" algn="just" rtl="0">
              <a:lnSpc>
                <a:spcPct val="100000"/>
              </a:lnSpc>
              <a:spcBef>
                <a:spcPts val="0"/>
              </a:spcBef>
              <a:spcAft>
                <a:spcPts val="0"/>
              </a:spcAft>
              <a:buClr>
                <a:srgbClr val="000000"/>
              </a:buClr>
              <a:buSzPts val="2000"/>
              <a:buFont typeface="Noto Sans Symbols"/>
              <a:buChar char="▪"/>
            </a:pPr>
            <a:r>
              <a:rPr lang="fr-BE" sz="2000" b="0" i="0" u="none" strike="noStrike" cap="none" dirty="0">
                <a:solidFill>
                  <a:srgbClr val="000000"/>
                </a:solidFill>
                <a:sym typeface="Arial"/>
              </a:rPr>
              <a:t> amener un groupe à comprendre la notion d’ “</a:t>
            </a:r>
            <a:r>
              <a:rPr lang="fr-BE" sz="2000" b="0" i="0" u="sng" strike="noStrike" cap="none" dirty="0">
                <a:solidFill>
                  <a:srgbClr val="000000"/>
                </a:solidFill>
                <a:sym typeface="Arial"/>
              </a:rPr>
              <a:t>identité collective</a:t>
            </a:r>
            <a:r>
              <a:rPr lang="fr-BE" sz="2000" b="0" i="0" u="none" strike="noStrike" cap="none" dirty="0">
                <a:solidFill>
                  <a:srgbClr val="000000"/>
                </a:solidFill>
                <a:sym typeface="Arial"/>
              </a:rPr>
              <a:t>”, </a:t>
            </a:r>
            <a:endParaRPr lang="fr-BE" dirty="0"/>
          </a:p>
          <a:p>
            <a:pPr marL="0" marR="0" lvl="0" indent="-127000" algn="just" rtl="0">
              <a:lnSpc>
                <a:spcPct val="100000"/>
              </a:lnSpc>
              <a:spcBef>
                <a:spcPts val="0"/>
              </a:spcBef>
              <a:spcAft>
                <a:spcPts val="0"/>
              </a:spcAft>
              <a:buClr>
                <a:srgbClr val="000000"/>
              </a:buClr>
              <a:buSzPts val="2000"/>
              <a:buFont typeface="Noto Sans Symbols"/>
              <a:buChar char="▪"/>
            </a:pPr>
            <a:r>
              <a:rPr lang="fr-BE" sz="2000" b="0" i="0" u="none" strike="noStrike" cap="none" dirty="0">
                <a:solidFill>
                  <a:srgbClr val="000000"/>
                </a:solidFill>
                <a:sym typeface="Arial"/>
              </a:rPr>
              <a:t> partager des points de vue différents et des expériences, </a:t>
            </a:r>
            <a:endParaRPr lang="fr-BE" dirty="0"/>
          </a:p>
          <a:p>
            <a:pPr marL="0" marR="0" lvl="0" indent="-127000" algn="just" rtl="0">
              <a:lnSpc>
                <a:spcPct val="100000"/>
              </a:lnSpc>
              <a:spcBef>
                <a:spcPts val="0"/>
              </a:spcBef>
              <a:spcAft>
                <a:spcPts val="0"/>
              </a:spcAft>
              <a:buClr>
                <a:srgbClr val="000000"/>
              </a:buClr>
              <a:buSzPts val="2000"/>
              <a:buFont typeface="Noto Sans Symbols"/>
              <a:buChar char="▪"/>
            </a:pPr>
            <a:r>
              <a:rPr lang="fr-BE" sz="2000" b="0" i="0" u="none" strike="noStrike" cap="none" dirty="0">
                <a:solidFill>
                  <a:srgbClr val="000000"/>
                </a:solidFill>
                <a:sym typeface="Arial"/>
              </a:rPr>
              <a:t> construire des idées et des pistes d’actions concrètes…</a:t>
            </a:r>
            <a:endParaRPr lang="fr-BE" dirty="0"/>
          </a:p>
        </p:txBody>
      </p:sp>
      <p:sp>
        <p:nvSpPr>
          <p:cNvPr id="315" name="Google Shape;315;p42">
            <a:hlinkClick r:id="rId8"/>
          </p:cNvPr>
          <p:cNvSpPr txBox="1"/>
          <p:nvPr/>
        </p:nvSpPr>
        <p:spPr>
          <a:xfrm>
            <a:off x="5345716" y="6396717"/>
            <a:ext cx="6846284" cy="646290"/>
          </a:xfrm>
          <a:prstGeom prst="rect">
            <a:avLst/>
          </a:prstGeom>
          <a:noFill/>
          <a:ln>
            <a:noFill/>
          </a:ln>
        </p:spPr>
        <p:txBody>
          <a:bodyPr spcFirstLastPara="1" wrap="square" lIns="91425" tIns="45700" rIns="91425" bIns="45700" anchor="t" anchorCtr="0">
            <a:spAutoFit/>
          </a:bodyPr>
          <a:lstStyle/>
          <a:p>
            <a:r>
              <a:rPr lang="fr-BE" sz="1800" b="1" u="sng" dirty="0"/>
              <a:t>Créer un esprit d’équipe, un sentiment d’appartenance</a:t>
            </a:r>
          </a:p>
          <a:p>
            <a:pPr marL="0" marR="0" lvl="0" indent="0" algn="l" rtl="0">
              <a:lnSpc>
                <a:spcPct val="100000"/>
              </a:lnSpc>
              <a:spcBef>
                <a:spcPts val="0"/>
              </a:spcBef>
              <a:spcAft>
                <a:spcPts val="0"/>
              </a:spcAft>
              <a:buNone/>
            </a:pPr>
            <a:endParaRPr sz="1800" b="0" i="0" u="sng" strike="noStrike" cap="none" dirty="0">
              <a:solidFill>
                <a:srgbClr val="0070C0"/>
              </a:solidFill>
              <a:latin typeface="Calibri"/>
              <a:ea typeface="Calibri"/>
              <a:cs typeface="Calibri"/>
              <a:sym typeface="Calibri"/>
            </a:endParaRPr>
          </a:p>
        </p:txBody>
      </p:sp>
      <p:sp>
        <p:nvSpPr>
          <p:cNvPr id="5" name="ZoneTexte 4">
            <a:extLst>
              <a:ext uri="{FF2B5EF4-FFF2-40B4-BE49-F238E27FC236}">
                <a16:creationId xmlns:a16="http://schemas.microsoft.com/office/drawing/2014/main" id="{DEB3041D-B7EA-4CC0-B30D-7F3E6E745A01}"/>
              </a:ext>
            </a:extLst>
          </p:cNvPr>
          <p:cNvSpPr txBox="1"/>
          <p:nvPr/>
        </p:nvSpPr>
        <p:spPr>
          <a:xfrm>
            <a:off x="433766" y="6326904"/>
            <a:ext cx="2824441" cy="369332"/>
          </a:xfrm>
          <a:prstGeom prst="rect">
            <a:avLst/>
          </a:prstGeom>
          <a:noFill/>
        </p:spPr>
        <p:txBody>
          <a:bodyPr wrap="square" rtlCol="0">
            <a:spAutoFit/>
          </a:bodyPr>
          <a:lstStyle/>
          <a:p>
            <a:pPr algn="ctr"/>
            <a:r>
              <a:rPr lang="fr-BE" sz="1800" b="1" u="sng" dirty="0">
                <a:solidFill>
                  <a:schemeClr val="accent1">
                    <a:lumMod val="75000"/>
                  </a:schemeClr>
                </a:solidFill>
                <a:latin typeface="Calibri" panose="020F0502020204030204" pitchFamily="34" charset="0"/>
                <a:cs typeface="Calibri" panose="020F0502020204030204" pitchFamily="34" charset="0"/>
                <a:hlinkClick r:id="rId9" action="ppaction://hlinkfile">
                  <a:extLst>
                    <a:ext uri="{A12FA001-AC4F-418D-AE19-62706E023703}">
                      <ahyp:hlinkClr xmlns:ahyp="http://schemas.microsoft.com/office/drawing/2018/hyperlinkcolor" val="tx"/>
                    </a:ext>
                  </a:extLst>
                </a:hlinkClick>
              </a:rPr>
              <a:t>Le blason</a:t>
            </a:r>
            <a:endParaRPr lang="fr-BE" sz="1800" b="1" u="sng" dirty="0">
              <a:solidFill>
                <a:schemeClr val="accent1">
                  <a:lumMod val="7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19"/>
        <p:cNvGrpSpPr/>
        <p:nvPr/>
      </p:nvGrpSpPr>
      <p:grpSpPr>
        <a:xfrm>
          <a:off x="0" y="0"/>
          <a:ext cx="0" cy="0"/>
          <a:chOff x="0" y="0"/>
          <a:chExt cx="0" cy="0"/>
        </a:xfrm>
      </p:grpSpPr>
      <p:pic>
        <p:nvPicPr>
          <p:cNvPr id="320" name="Google Shape;320;p43"/>
          <p:cNvPicPr preferRelativeResize="0"/>
          <p:nvPr/>
        </p:nvPicPr>
        <p:blipFill rotWithShape="1">
          <a:blip r:embed="rId3">
            <a:alphaModFix/>
          </a:blip>
          <a:srcRect/>
          <a:stretch/>
        </p:blipFill>
        <p:spPr>
          <a:xfrm>
            <a:off x="545912" y="341195"/>
            <a:ext cx="750626" cy="750626"/>
          </a:xfrm>
          <a:prstGeom prst="rect">
            <a:avLst/>
          </a:prstGeom>
          <a:noFill/>
          <a:ln>
            <a:noFill/>
          </a:ln>
        </p:spPr>
      </p:pic>
      <p:pic>
        <p:nvPicPr>
          <p:cNvPr id="321" name="Google Shape;321;p43" descr="logo RESTORE Europe.jpg"/>
          <p:cNvPicPr preferRelativeResize="0"/>
          <p:nvPr/>
        </p:nvPicPr>
        <p:blipFill rotWithShape="1">
          <a:blip r:embed="rId4">
            <a:alphaModFix/>
          </a:blip>
          <a:srcRect/>
          <a:stretch/>
        </p:blipFill>
        <p:spPr>
          <a:xfrm>
            <a:off x="9769577" y="6085490"/>
            <a:ext cx="2053933" cy="595089"/>
          </a:xfrm>
          <a:prstGeom prst="rect">
            <a:avLst/>
          </a:prstGeom>
          <a:noFill/>
          <a:ln>
            <a:noFill/>
          </a:ln>
        </p:spPr>
      </p:pic>
      <p:sp>
        <p:nvSpPr>
          <p:cNvPr id="323" name="Google Shape;323;p43"/>
          <p:cNvSpPr/>
          <p:nvPr/>
        </p:nvSpPr>
        <p:spPr>
          <a:xfrm>
            <a:off x="2169998" y="313899"/>
            <a:ext cx="8952928" cy="70784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algn="ctr"/>
            <a:r>
              <a:rPr lang="fr-BE" sz="4000" b="1" spc="300" dirty="0">
                <a:ln w="18415" cmpd="sng">
                  <a:solidFill>
                    <a:schemeClr val="bg1"/>
                  </a:solidFill>
                  <a:prstDash val="solid"/>
                </a:ln>
                <a:solidFill>
                  <a:schemeClr val="bg1"/>
                </a:solidFill>
                <a:effectLst>
                  <a:outerShdw blurRad="38100" dist="38100" dir="2700000" algn="tl">
                    <a:srgbClr val="000000">
                      <a:alpha val="43137"/>
                    </a:srgbClr>
                  </a:outerShdw>
                </a:effectLst>
                <a:latin typeface="Vrinda" pitchFamily="34" charset="0"/>
                <a:cs typeface="Vrinda" pitchFamily="34" charset="0"/>
              </a:rPr>
              <a:t>LA BOUSSOLE DES EMOTIONS</a:t>
            </a:r>
            <a:endParaRPr dirty="0"/>
          </a:p>
        </p:txBody>
      </p:sp>
      <p:pic>
        <p:nvPicPr>
          <p:cNvPr id="324" name="Google Shape;324;p43" descr="thumbnail_SouffleLogoN5TBHR.jpg"/>
          <p:cNvPicPr preferRelativeResize="0"/>
          <p:nvPr/>
        </p:nvPicPr>
        <p:blipFill rotWithShape="1">
          <a:blip r:embed="rId5">
            <a:alphaModFix/>
          </a:blip>
          <a:srcRect/>
          <a:stretch/>
        </p:blipFill>
        <p:spPr>
          <a:xfrm>
            <a:off x="9642198" y="5026248"/>
            <a:ext cx="2204059" cy="595089"/>
          </a:xfrm>
          <a:prstGeom prst="rect">
            <a:avLst/>
          </a:prstGeom>
          <a:noFill/>
          <a:ln>
            <a:noFill/>
          </a:ln>
        </p:spPr>
      </p:pic>
      <p:pic>
        <p:nvPicPr>
          <p:cNvPr id="10" name="Picture 2" descr="https://lh4.googleusercontent.com/LUeqyZRigHoDMUArtyRqKlJv4c8y82ux8AZCjFBWJKlzjOXAwpQTyvKkm5fahxTjPkAJyPQPmWmipiR79V_GaNQ8NYyvS_CRvy4osWfWIiUXrcM3-pe7DnOhNFEqtnZjT48NpH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45" y="1352053"/>
            <a:ext cx="2448689" cy="23139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02507" y="1236663"/>
            <a:ext cx="8734568" cy="2446824"/>
          </a:xfrm>
          <a:prstGeom prst="rect">
            <a:avLst/>
          </a:prstGeom>
        </p:spPr>
        <p:txBody>
          <a:bodyPr wrap="square">
            <a:spAutoFit/>
          </a:bodyPr>
          <a:lstStyle/>
          <a:p>
            <a:r>
              <a:rPr lang="fr-BE" sz="2400" b="1" cap="small" dirty="0"/>
              <a:t>Quoi</a:t>
            </a:r>
            <a:endParaRPr lang="fr-BE" sz="2400" dirty="0"/>
          </a:p>
          <a:p>
            <a:pPr algn="just">
              <a:spcAft>
                <a:spcPts val="600"/>
              </a:spcAft>
            </a:pPr>
            <a:r>
              <a:rPr lang="fr-BE" sz="2000" dirty="0"/>
              <a:t>La boussole des émotions comporte 4 émotions de base :  la peur, la colère, la joie, la tristesse.  Au centre de la boussole, un mandala  symbolise un lieu de calme inaltérable en moi. </a:t>
            </a:r>
          </a:p>
          <a:p>
            <a:pPr algn="just"/>
            <a:r>
              <a:rPr lang="fr-BE" sz="2400" b="1" cap="small" dirty="0"/>
              <a:t>Objectifs</a:t>
            </a:r>
          </a:p>
          <a:p>
            <a:pPr algn="just">
              <a:spcAft>
                <a:spcPts val="600"/>
              </a:spcAft>
            </a:pPr>
            <a:r>
              <a:rPr lang="fr-BE" sz="2000" dirty="0"/>
              <a:t>Apprendre  l’alphabet des émotions et pouvoir retrouver un lieu de calme et sa sécurité intérieure </a:t>
            </a:r>
            <a:r>
              <a:rPr lang="fr-BE" cap="small" dirty="0"/>
              <a:t>	</a:t>
            </a:r>
          </a:p>
        </p:txBody>
      </p:sp>
      <p:sp>
        <p:nvSpPr>
          <p:cNvPr id="8" name="Rectangle 7"/>
          <p:cNvSpPr/>
          <p:nvPr/>
        </p:nvSpPr>
        <p:spPr>
          <a:xfrm>
            <a:off x="345743" y="3705592"/>
            <a:ext cx="9194042" cy="2954655"/>
          </a:xfrm>
          <a:prstGeom prst="rect">
            <a:avLst/>
          </a:prstGeom>
        </p:spPr>
        <p:txBody>
          <a:bodyPr wrap="square">
            <a:spAutoFit/>
          </a:bodyPr>
          <a:lstStyle/>
          <a:p>
            <a:r>
              <a:rPr lang="fr-BE" sz="2400" b="1" cap="small" dirty="0"/>
              <a:t>Description</a:t>
            </a:r>
          </a:p>
          <a:p>
            <a:pPr algn="just"/>
            <a:r>
              <a:rPr lang="fr-BE" sz="1800" dirty="0"/>
              <a:t>Cette boussole nous aide à mettre des mots sur nos émotions par famille d’émotions. Ces 4 familles d’émotions se développent en intensité d’après les mots utilisés. Il n’y a pas d’émotions positives ou négatives. Elles font toutes partie de la vie et me donnent des indications sur ce qui m’habite et mes besoins. Un geste ou une mimique peut exprimer des sentiments. Ceux-ci sont sujets à de multiples interprétations. Aussi, c’est important d’arriver à exprimer les sentiments que mes gestes et silences cachent. Lorsque je vis une émotion forte, je peux me recentrer et à tout moment, retrouver un lieu de calme intérieur. C’est important de s’y exercer pour retrouver sa sécurité intérieure au quotidien.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19"/>
        <p:cNvGrpSpPr/>
        <p:nvPr/>
      </p:nvGrpSpPr>
      <p:grpSpPr>
        <a:xfrm>
          <a:off x="0" y="0"/>
          <a:ext cx="0" cy="0"/>
          <a:chOff x="0" y="0"/>
          <a:chExt cx="0" cy="0"/>
        </a:xfrm>
      </p:grpSpPr>
      <p:pic>
        <p:nvPicPr>
          <p:cNvPr id="320" name="Google Shape;320;p43"/>
          <p:cNvPicPr preferRelativeResize="0"/>
          <p:nvPr/>
        </p:nvPicPr>
        <p:blipFill rotWithShape="1">
          <a:blip r:embed="rId3">
            <a:alphaModFix/>
          </a:blip>
          <a:srcRect/>
          <a:stretch/>
        </p:blipFill>
        <p:spPr>
          <a:xfrm>
            <a:off x="286604" y="272956"/>
            <a:ext cx="750626" cy="750626"/>
          </a:xfrm>
          <a:prstGeom prst="rect">
            <a:avLst/>
          </a:prstGeom>
          <a:noFill/>
          <a:ln>
            <a:noFill/>
          </a:ln>
        </p:spPr>
      </p:pic>
      <p:pic>
        <p:nvPicPr>
          <p:cNvPr id="321" name="Google Shape;321;p43" descr="logo RESTORE Europe.jpg"/>
          <p:cNvPicPr preferRelativeResize="0"/>
          <p:nvPr/>
        </p:nvPicPr>
        <p:blipFill rotWithShape="1">
          <a:blip r:embed="rId4">
            <a:alphaModFix/>
          </a:blip>
          <a:srcRect/>
          <a:stretch/>
        </p:blipFill>
        <p:spPr>
          <a:xfrm>
            <a:off x="10008359" y="6271731"/>
            <a:ext cx="2183641" cy="586269"/>
          </a:xfrm>
          <a:prstGeom prst="rect">
            <a:avLst/>
          </a:prstGeom>
          <a:noFill/>
          <a:ln>
            <a:noFill/>
          </a:ln>
        </p:spPr>
      </p:pic>
      <p:sp>
        <p:nvSpPr>
          <p:cNvPr id="322" name="Google Shape;322;p43"/>
          <p:cNvSpPr/>
          <p:nvPr/>
        </p:nvSpPr>
        <p:spPr>
          <a:xfrm>
            <a:off x="0" y="457200"/>
            <a:ext cx="12192000" cy="0"/>
          </a:xfrm>
          <a:prstGeom prst="rect">
            <a:avLst/>
          </a:prstGeom>
          <a:noFill/>
          <a:ln>
            <a:noFill/>
          </a:ln>
        </p:spPr>
        <p:txBody>
          <a:bodyPr spcFirstLastPara="1" wrap="square" lIns="91425" tIns="45700" rIns="91425" bIns="45700" anchor="ctr" anchorCtr="0">
            <a:spAutoFit/>
          </a:bodyPr>
          <a:lstStyle/>
          <a:p>
            <a:endParaRPr/>
          </a:p>
        </p:txBody>
      </p:sp>
      <p:sp>
        <p:nvSpPr>
          <p:cNvPr id="323" name="Google Shape;323;p43"/>
          <p:cNvSpPr/>
          <p:nvPr/>
        </p:nvSpPr>
        <p:spPr>
          <a:xfrm>
            <a:off x="1337484" y="313899"/>
            <a:ext cx="6605513" cy="83095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algn="ctr"/>
            <a:r>
              <a:rPr lang="nl-BE" sz="4800" b="1" dirty="0">
                <a:solidFill>
                  <a:srgbClr val="FFFFFF"/>
                </a:solidFill>
              </a:rPr>
              <a:t>Les EMOTIONS</a:t>
            </a:r>
            <a:endParaRPr dirty="0"/>
          </a:p>
        </p:txBody>
      </p:sp>
      <p:pic>
        <p:nvPicPr>
          <p:cNvPr id="324" name="Google Shape;324;p43" descr="thumbnail_SouffleLogoN5TBHR.jpg"/>
          <p:cNvPicPr preferRelativeResize="0"/>
          <p:nvPr/>
        </p:nvPicPr>
        <p:blipFill rotWithShape="1">
          <a:blip r:embed="rId5">
            <a:alphaModFix/>
          </a:blip>
          <a:srcRect/>
          <a:stretch/>
        </p:blipFill>
        <p:spPr>
          <a:xfrm>
            <a:off x="5547869" y="2408113"/>
            <a:ext cx="2204059" cy="689928"/>
          </a:xfrm>
          <a:prstGeom prst="rect">
            <a:avLst/>
          </a:prstGeom>
          <a:noFill/>
          <a:ln>
            <a:noFill/>
          </a:ln>
        </p:spPr>
      </p:pic>
      <p:sp>
        <p:nvSpPr>
          <p:cNvPr id="325" name="Google Shape;325;p43"/>
          <p:cNvSpPr/>
          <p:nvPr/>
        </p:nvSpPr>
        <p:spPr>
          <a:xfrm>
            <a:off x="5336275" y="4233377"/>
            <a:ext cx="6632812" cy="1938992"/>
          </a:xfrm>
          <a:prstGeom prst="rect">
            <a:avLst/>
          </a:prstGeom>
          <a:noFill/>
          <a:ln>
            <a:noFill/>
          </a:ln>
        </p:spPr>
        <p:txBody>
          <a:bodyPr spcFirstLastPara="1" wrap="square" lIns="91425" tIns="45700" rIns="91425" bIns="45700" anchor="t" anchorCtr="0">
            <a:spAutoFit/>
          </a:bodyPr>
          <a:lstStyle/>
          <a:p>
            <a:pPr algn="just"/>
            <a:r>
              <a:rPr lang="nl-BE" sz="2000" dirty="0"/>
              <a:t>La </a:t>
            </a:r>
            <a:r>
              <a:rPr lang="nl-BE" sz="2000" b="1" u="sng" cap="small" dirty="0"/>
              <a:t>boussole des émotions</a:t>
            </a:r>
            <a:r>
              <a:rPr lang="nl-BE" sz="2000" b="1" cap="small" dirty="0"/>
              <a:t> </a:t>
            </a:r>
            <a:r>
              <a:rPr lang="nl-BE" sz="2000" dirty="0"/>
              <a:t>fait </a:t>
            </a:r>
            <a:r>
              <a:rPr lang="nl-BE" sz="2000" dirty="0" err="1"/>
              <a:t>apparaitre</a:t>
            </a:r>
            <a:r>
              <a:rPr lang="nl-BE" sz="2000" dirty="0"/>
              <a:t> les </a:t>
            </a:r>
            <a:r>
              <a:rPr lang="nl-BE" sz="2000" b="1" dirty="0"/>
              <a:t>6 émotions de base</a:t>
            </a:r>
            <a:r>
              <a:rPr lang="nl-BE" sz="2000" dirty="0"/>
              <a:t> et  </a:t>
            </a:r>
            <a:r>
              <a:rPr lang="nl-BE" sz="2000" dirty="0" err="1"/>
              <a:t>leurs</a:t>
            </a:r>
            <a:r>
              <a:rPr lang="nl-BE" sz="2000" dirty="0"/>
              <a:t> </a:t>
            </a:r>
            <a:r>
              <a:rPr lang="nl-BE" sz="2000" dirty="0" err="1"/>
              <a:t>variantes</a:t>
            </a:r>
            <a:endParaRPr dirty="0"/>
          </a:p>
          <a:p>
            <a:pPr algn="just"/>
            <a:r>
              <a:rPr lang="nl-BE" sz="2000" dirty="0" err="1"/>
              <a:t>Cet</a:t>
            </a:r>
            <a:r>
              <a:rPr lang="nl-BE" sz="2000" dirty="0"/>
              <a:t> </a:t>
            </a:r>
            <a:r>
              <a:rPr lang="nl-BE" sz="2000" dirty="0" err="1"/>
              <a:t>outil</a:t>
            </a:r>
            <a:r>
              <a:rPr lang="nl-BE" sz="2000" dirty="0"/>
              <a:t> </a:t>
            </a:r>
            <a:r>
              <a:rPr lang="fr-BE" sz="2000" dirty="0"/>
              <a:t>permet</a:t>
            </a:r>
            <a:r>
              <a:rPr lang="nl-BE" sz="2000" dirty="0"/>
              <a:t> </a:t>
            </a:r>
            <a:r>
              <a:rPr lang="nl-BE" sz="2000" dirty="0" err="1"/>
              <a:t>d’identifier</a:t>
            </a:r>
            <a:r>
              <a:rPr lang="nl-BE" sz="2000" dirty="0"/>
              <a:t>, de </a:t>
            </a:r>
            <a:r>
              <a:rPr lang="nl-BE" sz="2000" dirty="0" err="1"/>
              <a:t>verbaliser</a:t>
            </a:r>
            <a:r>
              <a:rPr lang="nl-BE" sz="2000" dirty="0"/>
              <a:t> et de </a:t>
            </a:r>
            <a:r>
              <a:rPr lang="nl-BE" sz="2000" dirty="0" err="1"/>
              <a:t>mesurer</a:t>
            </a:r>
            <a:r>
              <a:rPr lang="nl-BE" sz="2000" dirty="0"/>
              <a:t> </a:t>
            </a:r>
            <a:r>
              <a:rPr lang="nl-BE" sz="2000" dirty="0" err="1"/>
              <a:t>l’intensité</a:t>
            </a:r>
            <a:r>
              <a:rPr lang="nl-BE" sz="2000" dirty="0"/>
              <a:t> </a:t>
            </a:r>
            <a:r>
              <a:rPr lang="nl-BE" sz="2000" dirty="0" err="1"/>
              <a:t>d’une</a:t>
            </a:r>
            <a:r>
              <a:rPr lang="nl-BE" sz="2000" dirty="0"/>
              <a:t> </a:t>
            </a:r>
            <a:r>
              <a:rPr lang="nl-BE" sz="2000" dirty="0" err="1"/>
              <a:t>émotion</a:t>
            </a:r>
            <a:r>
              <a:rPr lang="nl-BE" sz="2000" dirty="0"/>
              <a:t> </a:t>
            </a:r>
            <a:r>
              <a:rPr lang="nl-BE" sz="2000" dirty="0" err="1"/>
              <a:t>chez</a:t>
            </a:r>
            <a:r>
              <a:rPr lang="nl-BE" sz="2000" dirty="0"/>
              <a:t> </a:t>
            </a:r>
            <a:r>
              <a:rPr lang="nl-BE" sz="2000" dirty="0" err="1"/>
              <a:t>soi</a:t>
            </a:r>
            <a:r>
              <a:rPr lang="nl-BE" sz="2000" dirty="0"/>
              <a:t> </a:t>
            </a:r>
            <a:r>
              <a:rPr lang="nl-BE" sz="2000" dirty="0" err="1"/>
              <a:t>ou</a:t>
            </a:r>
            <a:r>
              <a:rPr lang="nl-BE" sz="2000" dirty="0"/>
              <a:t> pour </a:t>
            </a:r>
            <a:r>
              <a:rPr lang="nl-BE" sz="2000" dirty="0" err="1"/>
              <a:t>autrui</a:t>
            </a:r>
            <a:r>
              <a:rPr lang="nl-BE" sz="2000" dirty="0"/>
              <a:t> (empathie, intelligence </a:t>
            </a:r>
            <a:r>
              <a:rPr lang="nl-BE" sz="2000" dirty="0" err="1"/>
              <a:t>émotionnelle</a:t>
            </a:r>
            <a:r>
              <a:rPr lang="nl-BE" sz="2000" dirty="0"/>
              <a:t>, </a:t>
            </a:r>
            <a:r>
              <a:rPr lang="nl-BE" sz="2000" dirty="0" err="1"/>
              <a:t>bienveillance</a:t>
            </a:r>
            <a:r>
              <a:rPr lang="nl-BE" sz="2000" dirty="0"/>
              <a:t>). </a:t>
            </a:r>
            <a:r>
              <a:rPr lang="nl-BE" sz="2000" dirty="0" err="1"/>
              <a:t>Il</a:t>
            </a:r>
            <a:r>
              <a:rPr lang="nl-BE" sz="2000" dirty="0"/>
              <a:t> </a:t>
            </a:r>
            <a:r>
              <a:rPr lang="nl-BE" sz="2000" dirty="0" err="1"/>
              <a:t>aider</a:t>
            </a:r>
            <a:r>
              <a:rPr lang="nl-BE" sz="2000" dirty="0"/>
              <a:t> </a:t>
            </a:r>
            <a:r>
              <a:rPr lang="nl-BE" sz="2000" dirty="0" err="1"/>
              <a:t>chacun</a:t>
            </a:r>
            <a:r>
              <a:rPr lang="nl-BE" sz="2000" dirty="0"/>
              <a:t> </a:t>
            </a:r>
            <a:r>
              <a:rPr lang="nl-BE" sz="2000" b="1" dirty="0"/>
              <a:t>à </a:t>
            </a:r>
            <a:r>
              <a:rPr lang="nl-BE" sz="2000" b="1" dirty="0" err="1"/>
              <a:t>exprimer</a:t>
            </a:r>
            <a:r>
              <a:rPr lang="nl-BE" sz="2000" b="1" dirty="0"/>
              <a:t> </a:t>
            </a:r>
            <a:r>
              <a:rPr lang="nl-BE" sz="2000" b="1" dirty="0" err="1"/>
              <a:t>ses</a:t>
            </a:r>
            <a:r>
              <a:rPr lang="nl-BE" sz="2000" b="1" dirty="0"/>
              <a:t> émotions</a:t>
            </a:r>
            <a:endParaRPr sz="2000" dirty="0"/>
          </a:p>
        </p:txBody>
      </p:sp>
      <p:pic>
        <p:nvPicPr>
          <p:cNvPr id="326" name="Google Shape;326;p43" descr="boussole-émotio.png"/>
          <p:cNvPicPr preferRelativeResize="0"/>
          <p:nvPr/>
        </p:nvPicPr>
        <p:blipFill rotWithShape="1">
          <a:blip r:embed="rId6">
            <a:alphaModFix/>
          </a:blip>
          <a:srcRect/>
          <a:stretch/>
        </p:blipFill>
        <p:spPr>
          <a:xfrm>
            <a:off x="8093122" y="212676"/>
            <a:ext cx="3902122" cy="3902122"/>
          </a:xfrm>
          <a:prstGeom prst="rect">
            <a:avLst/>
          </a:prstGeom>
          <a:noFill/>
          <a:ln>
            <a:noFill/>
          </a:ln>
        </p:spPr>
      </p:pic>
      <p:pic>
        <p:nvPicPr>
          <p:cNvPr id="327" name="Google Shape;327;p43" descr="6-2.png"/>
          <p:cNvPicPr preferRelativeResize="0"/>
          <p:nvPr/>
        </p:nvPicPr>
        <p:blipFill rotWithShape="1">
          <a:blip r:embed="rId7">
            <a:alphaModFix/>
          </a:blip>
          <a:srcRect/>
          <a:stretch/>
        </p:blipFill>
        <p:spPr>
          <a:xfrm>
            <a:off x="245661" y="1542325"/>
            <a:ext cx="4934804" cy="4934804"/>
          </a:xfrm>
          <a:prstGeom prst="rect">
            <a:avLst/>
          </a:prstGeom>
          <a:noFill/>
          <a:ln>
            <a:noFill/>
          </a:ln>
        </p:spPr>
      </p:pic>
    </p:spTree>
    <p:extLst>
      <p:ext uri="{BB962C8B-B14F-4D97-AF65-F5344CB8AC3E}">
        <p14:creationId xmlns:p14="http://schemas.microsoft.com/office/powerpoint/2010/main" val="1839103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31"/>
        <p:cNvGrpSpPr/>
        <p:nvPr/>
      </p:nvGrpSpPr>
      <p:grpSpPr>
        <a:xfrm>
          <a:off x="0" y="0"/>
          <a:ext cx="0" cy="0"/>
          <a:chOff x="0" y="0"/>
          <a:chExt cx="0" cy="0"/>
        </a:xfrm>
      </p:grpSpPr>
      <p:sp>
        <p:nvSpPr>
          <p:cNvPr id="332" name="Google Shape;332;p44"/>
          <p:cNvSpPr/>
          <p:nvPr/>
        </p:nvSpPr>
        <p:spPr>
          <a:xfrm>
            <a:off x="423082" y="272955"/>
            <a:ext cx="115733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err="1">
                <a:solidFill>
                  <a:schemeClr val="lt1"/>
                </a:solidFill>
                <a:latin typeface="Arial"/>
                <a:ea typeface="Arial"/>
                <a:cs typeface="Arial"/>
                <a:sym typeface="Arial"/>
              </a:rPr>
              <a:t>Sortir</a:t>
            </a:r>
            <a:r>
              <a:rPr lang="nl-BE" sz="4800" b="1" i="0" u="none" strike="noStrike" cap="none" dirty="0">
                <a:solidFill>
                  <a:schemeClr val="lt1"/>
                </a:solidFill>
                <a:latin typeface="Arial"/>
                <a:ea typeface="Arial"/>
                <a:cs typeface="Arial"/>
                <a:sym typeface="Arial"/>
              </a:rPr>
              <a:t> du </a:t>
            </a:r>
            <a:r>
              <a:rPr lang="nl-BE" sz="4800" b="1" i="0" u="none" strike="noStrike" cap="none" dirty="0" err="1">
                <a:solidFill>
                  <a:schemeClr val="lt1"/>
                </a:solidFill>
                <a:latin typeface="Arial"/>
                <a:ea typeface="Arial"/>
                <a:cs typeface="Arial"/>
                <a:sym typeface="Arial"/>
              </a:rPr>
              <a:t>Triangle</a:t>
            </a:r>
            <a:r>
              <a:rPr lang="nl-BE" sz="4800" b="1" i="0" u="none" strike="noStrike" cap="none" dirty="0">
                <a:solidFill>
                  <a:schemeClr val="lt1"/>
                </a:solidFill>
                <a:latin typeface="Arial"/>
                <a:ea typeface="Arial"/>
                <a:cs typeface="Arial"/>
                <a:sym typeface="Arial"/>
              </a:rPr>
              <a:t> </a:t>
            </a:r>
            <a:r>
              <a:rPr lang="nl-BE" sz="4800" b="1" i="0" u="none" strike="noStrike" cap="none" dirty="0" err="1">
                <a:solidFill>
                  <a:schemeClr val="lt1"/>
                </a:solidFill>
                <a:latin typeface="Arial"/>
                <a:ea typeface="Arial"/>
                <a:cs typeface="Arial"/>
                <a:sym typeface="Arial"/>
              </a:rPr>
              <a:t>Dramatique</a:t>
            </a:r>
            <a:endParaRPr sz="2000" b="1" i="0" u="none" strike="noStrike" cap="none" dirty="0">
              <a:solidFill>
                <a:schemeClr val="lt1"/>
              </a:solidFill>
              <a:latin typeface="Arial"/>
              <a:ea typeface="Arial"/>
              <a:cs typeface="Arial"/>
              <a:sym typeface="Arial"/>
            </a:endParaRPr>
          </a:p>
        </p:txBody>
      </p:sp>
      <p:pic>
        <p:nvPicPr>
          <p:cNvPr id="333" name="Google Shape;333;p44" descr="logo RESTORE Europe.jpg"/>
          <p:cNvPicPr preferRelativeResize="0"/>
          <p:nvPr/>
        </p:nvPicPr>
        <p:blipFill rotWithShape="1">
          <a:blip r:embed="rId3">
            <a:alphaModFix/>
          </a:blip>
          <a:srcRect/>
          <a:stretch/>
        </p:blipFill>
        <p:spPr>
          <a:xfrm>
            <a:off x="9362364" y="5596209"/>
            <a:ext cx="2597624" cy="688585"/>
          </a:xfrm>
          <a:prstGeom prst="rect">
            <a:avLst/>
          </a:prstGeom>
          <a:noFill/>
          <a:ln>
            <a:noFill/>
          </a:ln>
        </p:spPr>
      </p:pic>
      <p:pic>
        <p:nvPicPr>
          <p:cNvPr id="334" name="Google Shape;334;p44"/>
          <p:cNvPicPr preferRelativeResize="0"/>
          <p:nvPr/>
        </p:nvPicPr>
        <p:blipFill rotWithShape="1">
          <a:blip r:embed="rId4">
            <a:alphaModFix/>
          </a:blip>
          <a:srcRect/>
          <a:stretch/>
        </p:blipFill>
        <p:spPr>
          <a:xfrm>
            <a:off x="10181230" y="3616656"/>
            <a:ext cx="782472" cy="730155"/>
          </a:xfrm>
          <a:prstGeom prst="rect">
            <a:avLst/>
          </a:prstGeom>
          <a:noFill/>
          <a:ln>
            <a:noFill/>
          </a:ln>
        </p:spPr>
      </p:pic>
      <p:sp>
        <p:nvSpPr>
          <p:cNvPr id="335" name="Google Shape;335;p44"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6" name="Google Shape;336;p44" descr="thumbnail_SouffleLogoN5TBHR.jpg"/>
          <p:cNvPicPr preferRelativeResize="0"/>
          <p:nvPr/>
        </p:nvPicPr>
        <p:blipFill rotWithShape="1">
          <a:blip r:embed="rId5">
            <a:alphaModFix/>
          </a:blip>
          <a:srcRect/>
          <a:stretch/>
        </p:blipFill>
        <p:spPr>
          <a:xfrm>
            <a:off x="9294125" y="1759537"/>
            <a:ext cx="2593076" cy="758475"/>
          </a:xfrm>
          <a:prstGeom prst="rect">
            <a:avLst/>
          </a:prstGeom>
          <a:noFill/>
          <a:ln>
            <a:noFill/>
          </a:ln>
        </p:spPr>
      </p:pic>
      <p:pic>
        <p:nvPicPr>
          <p:cNvPr id="337" name="Google Shape;337;p44" descr="Karpman.jpg"/>
          <p:cNvPicPr preferRelativeResize="0"/>
          <p:nvPr/>
        </p:nvPicPr>
        <p:blipFill rotWithShape="1">
          <a:blip r:embed="rId6">
            <a:alphaModFix/>
          </a:blip>
          <a:srcRect/>
          <a:stretch/>
        </p:blipFill>
        <p:spPr>
          <a:xfrm>
            <a:off x="232012" y="1327945"/>
            <a:ext cx="8816454" cy="53321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31"/>
        <p:cNvGrpSpPr/>
        <p:nvPr/>
      </p:nvGrpSpPr>
      <p:grpSpPr>
        <a:xfrm>
          <a:off x="0" y="0"/>
          <a:ext cx="0" cy="0"/>
          <a:chOff x="0" y="0"/>
          <a:chExt cx="0" cy="0"/>
        </a:xfrm>
      </p:grpSpPr>
      <p:sp>
        <p:nvSpPr>
          <p:cNvPr id="332" name="Google Shape;332;p44"/>
          <p:cNvSpPr/>
          <p:nvPr/>
        </p:nvSpPr>
        <p:spPr>
          <a:xfrm>
            <a:off x="1705970" y="272955"/>
            <a:ext cx="9880979" cy="707846"/>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lvl="0" algn="ctr"/>
            <a:r>
              <a:rPr lang="fr-BE" sz="4000" b="1" dirty="0">
                <a:solidFill>
                  <a:schemeClr val="bg1"/>
                </a:solidFill>
                <a:effectLst>
                  <a:outerShdw blurRad="38100" dist="38100" dir="2700000" algn="tl">
                    <a:srgbClr val="000000">
                      <a:alpha val="43137"/>
                    </a:srgbClr>
                  </a:outerShdw>
                </a:effectLst>
              </a:rPr>
              <a:t>Le triangle de l’autonomie ou des 4 P</a:t>
            </a:r>
            <a:endParaRPr sz="4000" b="1" i="0" u="none" strike="noStrike" cap="none" dirty="0">
              <a:solidFill>
                <a:schemeClr val="bg1"/>
              </a:solidFill>
              <a:effectLst>
                <a:outerShdw blurRad="38100" dist="38100" dir="2700000" algn="tl">
                  <a:srgbClr val="000000">
                    <a:alpha val="43137"/>
                  </a:srgbClr>
                </a:outerShdw>
              </a:effectLst>
              <a:sym typeface="Arial"/>
            </a:endParaRPr>
          </a:p>
        </p:txBody>
      </p:sp>
      <p:pic>
        <p:nvPicPr>
          <p:cNvPr id="333" name="Google Shape;333;p44" descr="logo RESTORE Europe.jpg"/>
          <p:cNvPicPr preferRelativeResize="0"/>
          <p:nvPr/>
        </p:nvPicPr>
        <p:blipFill rotWithShape="1">
          <a:blip r:embed="rId3">
            <a:alphaModFix/>
          </a:blip>
          <a:srcRect/>
          <a:stretch/>
        </p:blipFill>
        <p:spPr>
          <a:xfrm>
            <a:off x="10186617" y="6306711"/>
            <a:ext cx="2005383" cy="551289"/>
          </a:xfrm>
          <a:prstGeom prst="rect">
            <a:avLst/>
          </a:prstGeom>
          <a:noFill/>
          <a:ln>
            <a:noFill/>
          </a:ln>
        </p:spPr>
      </p:pic>
      <p:pic>
        <p:nvPicPr>
          <p:cNvPr id="334" name="Google Shape;334;p44"/>
          <p:cNvPicPr preferRelativeResize="0"/>
          <p:nvPr/>
        </p:nvPicPr>
        <p:blipFill rotWithShape="1">
          <a:blip r:embed="rId4">
            <a:alphaModFix/>
          </a:blip>
          <a:srcRect/>
          <a:stretch/>
        </p:blipFill>
        <p:spPr>
          <a:xfrm>
            <a:off x="406919" y="277625"/>
            <a:ext cx="782472" cy="730155"/>
          </a:xfrm>
          <a:prstGeom prst="rect">
            <a:avLst/>
          </a:prstGeom>
          <a:noFill/>
          <a:ln>
            <a:noFill/>
          </a:ln>
        </p:spPr>
      </p:pic>
      <p:sp>
        <p:nvSpPr>
          <p:cNvPr id="335" name="Google Shape;335;p44"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6" name="Google Shape;336;p44" descr="thumbnail_SouffleLogoN5TBHR.jpg"/>
          <p:cNvPicPr preferRelativeResize="0"/>
          <p:nvPr/>
        </p:nvPicPr>
        <p:blipFill rotWithShape="1">
          <a:blip r:embed="rId5">
            <a:alphaModFix/>
          </a:blip>
          <a:srcRect/>
          <a:stretch/>
        </p:blipFill>
        <p:spPr>
          <a:xfrm>
            <a:off x="0" y="6223379"/>
            <a:ext cx="2224585" cy="634621"/>
          </a:xfrm>
          <a:prstGeom prst="rect">
            <a:avLst/>
          </a:prstGeom>
          <a:noFill/>
          <a:ln>
            <a:noFill/>
          </a:ln>
        </p:spPr>
      </p:pic>
      <p:sp>
        <p:nvSpPr>
          <p:cNvPr id="9" name="Triangle isocèle 8"/>
          <p:cNvSpPr/>
          <p:nvPr/>
        </p:nvSpPr>
        <p:spPr>
          <a:xfrm>
            <a:off x="3726611" y="2346383"/>
            <a:ext cx="4448355" cy="267419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BE" sz="1600" dirty="0">
                <a:latin typeface="Calibri" panose="020F0502020204030204" pitchFamily="34" charset="0"/>
                <a:cs typeface="Calibri" panose="020F0502020204030204" pitchFamily="34" charset="0"/>
              </a:rPr>
              <a:t>           TRIANGLE</a:t>
            </a:r>
          </a:p>
          <a:p>
            <a:r>
              <a:rPr lang="fr-BE" sz="1600" dirty="0">
                <a:latin typeface="Calibri" panose="020F0502020204030204" pitchFamily="34" charset="0"/>
                <a:cs typeface="Calibri" panose="020F0502020204030204" pitchFamily="34" charset="0"/>
              </a:rPr>
              <a:t>                  DE</a:t>
            </a:r>
          </a:p>
          <a:p>
            <a:r>
              <a:rPr lang="fr-BE" sz="1600" dirty="0">
                <a:latin typeface="Calibri" panose="020F0502020204030204" pitchFamily="34" charset="0"/>
                <a:cs typeface="Calibri" panose="020F0502020204030204" pitchFamily="34" charset="0"/>
              </a:rPr>
              <a:t>       L'AUTONOMIE</a:t>
            </a:r>
          </a:p>
          <a:p>
            <a:endParaRPr lang="fr-BE" sz="1600" dirty="0">
              <a:latin typeface="Calibri" panose="020F0502020204030204" pitchFamily="34" charset="0"/>
              <a:cs typeface="Calibri" panose="020F0502020204030204" pitchFamily="34" charset="0"/>
            </a:endParaRPr>
          </a:p>
          <a:p>
            <a:r>
              <a:rPr lang="fr-BE" sz="2000" b="1" u="sng" dirty="0">
                <a:solidFill>
                  <a:schemeClr val="tx1"/>
                </a:solidFill>
                <a:latin typeface="Calibri" panose="020F0502020204030204" pitchFamily="34" charset="0"/>
                <a:cs typeface="Calibri" panose="020F0502020204030204" pitchFamily="34" charset="0"/>
              </a:rPr>
              <a:t>P</a:t>
            </a:r>
            <a:r>
              <a:rPr lang="fr-BE" sz="2000" b="1" dirty="0">
                <a:solidFill>
                  <a:schemeClr val="tx1"/>
                </a:solidFill>
                <a:latin typeface="Calibri" panose="020F0502020204030204" pitchFamily="34" charset="0"/>
                <a:cs typeface="Calibri" panose="020F0502020204030204" pitchFamily="34" charset="0"/>
              </a:rPr>
              <a:t>LAISIR- HUMOUR</a:t>
            </a:r>
          </a:p>
        </p:txBody>
      </p:sp>
      <p:sp>
        <p:nvSpPr>
          <p:cNvPr id="3" name="Rectangle 2"/>
          <p:cNvSpPr/>
          <p:nvPr/>
        </p:nvSpPr>
        <p:spPr>
          <a:xfrm>
            <a:off x="460375" y="968990"/>
            <a:ext cx="11099279" cy="5078313"/>
          </a:xfrm>
          <a:prstGeom prst="rect">
            <a:avLst/>
          </a:prstGeom>
        </p:spPr>
        <p:txBody>
          <a:bodyPr wrap="square">
            <a:spAutoFit/>
          </a:bodyPr>
          <a:lstStyle/>
          <a:p>
            <a:pPr marL="3771900" lvl="8" indent="0">
              <a:buNone/>
            </a:pPr>
            <a:r>
              <a:rPr lang="fr-BE" sz="2400" b="1" dirty="0"/>
              <a:t>	    </a:t>
            </a:r>
          </a:p>
          <a:p>
            <a:pPr marL="3771900" lvl="8" indent="0">
              <a:buNone/>
            </a:pPr>
            <a:r>
              <a:rPr lang="fr-BE" sz="1600" dirty="0"/>
              <a:t>	</a:t>
            </a:r>
            <a:r>
              <a:rPr lang="fr-BE" sz="2800" b="1" dirty="0"/>
              <a:t>P</a:t>
            </a:r>
            <a:r>
              <a:rPr lang="fr-BE" sz="2800" dirty="0"/>
              <a:t>UISSANCE</a:t>
            </a:r>
          </a:p>
          <a:p>
            <a:pPr marL="114300"/>
            <a:r>
              <a:rPr lang="fr-BE" sz="1600" dirty="0"/>
              <a:t>		</a:t>
            </a:r>
            <a:r>
              <a:rPr lang="fr-BE" sz="1800" dirty="0"/>
              <a:t>Créativité</a:t>
            </a:r>
          </a:p>
          <a:p>
            <a:pPr marL="114300"/>
            <a:r>
              <a:rPr lang="fr-BE" sz="1800" dirty="0"/>
              <a:t>		Imagination</a:t>
            </a:r>
          </a:p>
          <a:p>
            <a:pPr marL="114300"/>
            <a:r>
              <a:rPr lang="fr-BE" sz="1800" dirty="0"/>
              <a:t>		Affirmation</a:t>
            </a:r>
          </a:p>
          <a:p>
            <a:pPr marL="114300"/>
            <a:r>
              <a:rPr lang="fr-BE" sz="1800" dirty="0"/>
              <a:t>	               Décision</a:t>
            </a:r>
          </a:p>
          <a:p>
            <a:pPr marL="114300"/>
            <a:endParaRPr lang="fr-BE" sz="1600" dirty="0"/>
          </a:p>
          <a:p>
            <a:pPr marL="114300"/>
            <a:r>
              <a:rPr lang="fr-BE" sz="1600" dirty="0"/>
              <a:t>			</a:t>
            </a:r>
          </a:p>
          <a:p>
            <a:pPr marL="114300"/>
            <a:r>
              <a:rPr lang="fr-BE" sz="1600" dirty="0"/>
              <a:t>						</a:t>
            </a:r>
          </a:p>
          <a:p>
            <a:pPr marL="114300"/>
            <a:endParaRPr lang="fr-BE" sz="1600" dirty="0"/>
          </a:p>
          <a:p>
            <a:pPr marL="114300"/>
            <a:endParaRPr lang="fr-BE" sz="1600" dirty="0"/>
          </a:p>
          <a:p>
            <a:pPr marL="114300"/>
            <a:r>
              <a:rPr lang="fr-BE" sz="1600" dirty="0"/>
              <a:t>	« Demande-moi ! » 							Normes adéquates</a:t>
            </a:r>
          </a:p>
          <a:p>
            <a:pPr marL="114300"/>
            <a:r>
              <a:rPr lang="fr-BE" sz="1600" dirty="0"/>
              <a:t>	« Je peux t'aider »			                               			« C'est Ok pour moi</a:t>
            </a:r>
          </a:p>
          <a:p>
            <a:pPr marL="114300"/>
            <a:r>
              <a:rPr lang="fr-BE" sz="1600" dirty="0"/>
              <a:t>					 			 	et pour toi »</a:t>
            </a:r>
          </a:p>
          <a:p>
            <a:pPr marL="114300"/>
            <a:r>
              <a:rPr lang="fr-BE" sz="1600" dirty="0"/>
              <a:t>	Aide sans rendre 							« Vis, existe, 	dépendant							il fait bon vivre </a:t>
            </a:r>
          </a:p>
          <a:p>
            <a:pPr marL="114300"/>
            <a:endParaRPr lang="fr-BE" sz="1600" dirty="0"/>
          </a:p>
          <a:p>
            <a:pPr marL="114300" indent="0">
              <a:buNone/>
            </a:pPr>
            <a:r>
              <a:rPr lang="fr-BE" sz="2400" dirty="0"/>
              <a:t>	</a:t>
            </a:r>
            <a:r>
              <a:rPr lang="fr-BE" sz="2400" b="1" u="sng" dirty="0"/>
              <a:t>P</a:t>
            </a:r>
            <a:r>
              <a:rPr lang="fr-BE" sz="2400" dirty="0"/>
              <a:t>ROTECTION</a:t>
            </a:r>
            <a:r>
              <a:rPr lang="fr-BE" sz="1600" dirty="0"/>
              <a:t>		</a:t>
            </a:r>
            <a:r>
              <a:rPr lang="fr-BE" sz="1800" dirty="0"/>
              <a:t> </a:t>
            </a:r>
            <a:r>
              <a:rPr lang="fr-BE" sz="1800" b="1" dirty="0"/>
              <a:t>4P</a:t>
            </a:r>
            <a:r>
              <a:rPr lang="fr-BE" sz="1800" dirty="0"/>
              <a:t> = OK,OK,OK,OK </a:t>
            </a:r>
            <a:r>
              <a:rPr lang="fr-BE" sz="1600" dirty="0"/>
              <a:t>                      	</a:t>
            </a:r>
            <a:r>
              <a:rPr lang="fr-BE" sz="2400" b="1" u="sng" dirty="0"/>
              <a:t>P</a:t>
            </a:r>
            <a:r>
              <a:rPr lang="fr-BE" sz="2400" dirty="0"/>
              <a:t>ERMISSION</a:t>
            </a:r>
          </a:p>
        </p:txBody>
      </p:sp>
    </p:spTree>
    <p:extLst>
      <p:ext uri="{BB962C8B-B14F-4D97-AF65-F5344CB8AC3E}">
        <p14:creationId xmlns:p14="http://schemas.microsoft.com/office/powerpoint/2010/main" val="1021723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41"/>
        <p:cNvGrpSpPr/>
        <p:nvPr/>
      </p:nvGrpSpPr>
      <p:grpSpPr>
        <a:xfrm>
          <a:off x="0" y="0"/>
          <a:ext cx="0" cy="0"/>
          <a:chOff x="0" y="0"/>
          <a:chExt cx="0" cy="0"/>
        </a:xfrm>
      </p:grpSpPr>
      <p:sp>
        <p:nvSpPr>
          <p:cNvPr id="342" name="Google Shape;342;p45"/>
          <p:cNvSpPr/>
          <p:nvPr/>
        </p:nvSpPr>
        <p:spPr>
          <a:xfrm>
            <a:off x="5882184" y="272955"/>
            <a:ext cx="6114197" cy="156962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4800" b="1" i="0" u="none" strike="noStrike" cap="none" dirty="0">
                <a:solidFill>
                  <a:schemeClr val="lt1"/>
                </a:solidFill>
                <a:latin typeface="Arial"/>
                <a:ea typeface="Arial"/>
                <a:cs typeface="Arial"/>
                <a:sym typeface="Arial"/>
              </a:rPr>
              <a:t>Processus</a:t>
            </a:r>
            <a:r>
              <a:rPr lang="nl-BE" sz="4800" b="1" i="0" u="none" strike="noStrike" cap="none" dirty="0">
                <a:solidFill>
                  <a:schemeClr val="lt1"/>
                </a:solidFill>
                <a:latin typeface="Arial"/>
                <a:ea typeface="Arial"/>
                <a:cs typeface="Arial"/>
                <a:sym typeface="Arial"/>
              </a:rPr>
              <a:t> de Médiation</a:t>
            </a:r>
            <a:endParaRPr dirty="0"/>
          </a:p>
        </p:txBody>
      </p:sp>
      <p:pic>
        <p:nvPicPr>
          <p:cNvPr id="343" name="Google Shape;343;p45" descr="logo RESTORE Europe.jpg"/>
          <p:cNvPicPr preferRelativeResize="0"/>
          <p:nvPr/>
        </p:nvPicPr>
        <p:blipFill rotWithShape="1">
          <a:blip r:embed="rId3">
            <a:alphaModFix/>
          </a:blip>
          <a:srcRect/>
          <a:stretch/>
        </p:blipFill>
        <p:spPr>
          <a:xfrm>
            <a:off x="9283101" y="6086901"/>
            <a:ext cx="2908899" cy="771099"/>
          </a:xfrm>
          <a:prstGeom prst="rect">
            <a:avLst/>
          </a:prstGeom>
          <a:noFill/>
          <a:ln>
            <a:noFill/>
          </a:ln>
        </p:spPr>
      </p:pic>
      <p:pic>
        <p:nvPicPr>
          <p:cNvPr id="344" name="Google Shape;344;p45"/>
          <p:cNvPicPr preferRelativeResize="0"/>
          <p:nvPr/>
        </p:nvPicPr>
        <p:blipFill rotWithShape="1">
          <a:blip r:embed="rId4">
            <a:alphaModFix/>
          </a:blip>
          <a:srcRect/>
          <a:stretch/>
        </p:blipFill>
        <p:spPr>
          <a:xfrm>
            <a:off x="8502555" y="2183642"/>
            <a:ext cx="782472" cy="730155"/>
          </a:xfrm>
          <a:prstGeom prst="rect">
            <a:avLst/>
          </a:prstGeom>
          <a:noFill/>
          <a:ln>
            <a:noFill/>
          </a:ln>
        </p:spPr>
      </p:pic>
      <p:sp>
        <p:nvSpPr>
          <p:cNvPr id="345" name="Google Shape;345;p45"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46" name="Google Shape;346;p45" descr="thumbnail_SouffleLogoN5TBHR.jpg"/>
          <p:cNvPicPr preferRelativeResize="0"/>
          <p:nvPr/>
        </p:nvPicPr>
        <p:blipFill rotWithShape="1">
          <a:blip r:embed="rId5">
            <a:alphaModFix/>
          </a:blip>
          <a:srcRect/>
          <a:stretch/>
        </p:blipFill>
        <p:spPr>
          <a:xfrm>
            <a:off x="6043685" y="6038981"/>
            <a:ext cx="2800065" cy="819019"/>
          </a:xfrm>
          <a:prstGeom prst="rect">
            <a:avLst/>
          </a:prstGeom>
          <a:noFill/>
          <a:ln>
            <a:noFill/>
          </a:ln>
        </p:spPr>
      </p:pic>
      <p:pic>
        <p:nvPicPr>
          <p:cNvPr id="347" name="Google Shape;347;p45" descr="MED FUITAK Etapes Quoi Pq Comment.jpg"/>
          <p:cNvPicPr preferRelativeResize="0"/>
          <p:nvPr/>
        </p:nvPicPr>
        <p:blipFill rotWithShape="1">
          <a:blip r:embed="rId6">
            <a:alphaModFix/>
          </a:blip>
          <a:srcRect/>
          <a:stretch/>
        </p:blipFill>
        <p:spPr>
          <a:xfrm>
            <a:off x="0" y="-42491"/>
            <a:ext cx="5583495" cy="6900492"/>
          </a:xfrm>
          <a:prstGeom prst="rect">
            <a:avLst/>
          </a:prstGeom>
          <a:noFill/>
          <a:ln>
            <a:noFill/>
          </a:ln>
        </p:spPr>
      </p:pic>
      <p:sp>
        <p:nvSpPr>
          <p:cNvPr id="348" name="Google Shape;348;p45"/>
          <p:cNvSpPr txBox="1"/>
          <p:nvPr/>
        </p:nvSpPr>
        <p:spPr>
          <a:xfrm>
            <a:off x="5841241" y="3248165"/>
            <a:ext cx="6086902" cy="2246729"/>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2800" b="1" i="0" u="none" strike="noStrike" cap="none" dirty="0">
                <a:solidFill>
                  <a:srgbClr val="000000"/>
                </a:solidFill>
                <a:sym typeface="Arial"/>
              </a:rPr>
              <a:t>Quoi</a:t>
            </a:r>
            <a:r>
              <a:rPr lang="fr-BE" sz="2800" b="0" i="0" u="none" strike="noStrike" cap="none" dirty="0">
                <a:solidFill>
                  <a:srgbClr val="000000"/>
                </a:solidFill>
                <a:sym typeface="Arial"/>
              </a:rPr>
              <a:t> ? – Faits, observations</a:t>
            </a:r>
            <a:endParaRPr lang="fr-BE" dirty="0"/>
          </a:p>
          <a:p>
            <a:pPr marL="0" marR="0" lvl="0" indent="0" algn="ctr" rtl="0">
              <a:lnSpc>
                <a:spcPct val="100000"/>
              </a:lnSpc>
              <a:spcBef>
                <a:spcPts val="0"/>
              </a:spcBef>
              <a:spcAft>
                <a:spcPts val="0"/>
              </a:spcAft>
              <a:buNone/>
            </a:pPr>
            <a:r>
              <a:rPr lang="fr-BE" sz="2800" b="1" i="0" u="none" strike="noStrike" cap="none" dirty="0">
                <a:solidFill>
                  <a:srgbClr val="000000"/>
                </a:solidFill>
                <a:sym typeface="Arial"/>
              </a:rPr>
              <a:t>Pourquoi</a:t>
            </a:r>
            <a:r>
              <a:rPr lang="fr-BE" sz="2800" b="0" i="0" u="none" strike="noStrike" cap="none" dirty="0">
                <a:solidFill>
                  <a:srgbClr val="000000"/>
                </a:solidFill>
                <a:sym typeface="Arial"/>
              </a:rPr>
              <a:t> ? – Émotions, Sentiments</a:t>
            </a:r>
            <a:endParaRPr lang="fr-BE" dirty="0"/>
          </a:p>
          <a:p>
            <a:pPr marL="0" marR="0" lvl="0" indent="0" algn="ctr" rtl="0">
              <a:lnSpc>
                <a:spcPct val="100000"/>
              </a:lnSpc>
              <a:spcBef>
                <a:spcPts val="0"/>
              </a:spcBef>
              <a:spcAft>
                <a:spcPts val="0"/>
              </a:spcAft>
              <a:buNone/>
            </a:pPr>
            <a:r>
              <a:rPr lang="fr-BE" sz="2800" b="0" i="0" u="none" strike="noStrike" cap="none" dirty="0">
                <a:solidFill>
                  <a:srgbClr val="000000"/>
                </a:solidFill>
                <a:sym typeface="Arial"/>
              </a:rPr>
              <a:t>Attentes – Besoins </a:t>
            </a:r>
            <a:endParaRPr lang="fr-BE" dirty="0"/>
          </a:p>
          <a:p>
            <a:pPr marL="0" marR="0" lvl="0" indent="0" algn="ctr" rtl="0">
              <a:lnSpc>
                <a:spcPct val="100000"/>
              </a:lnSpc>
              <a:spcBef>
                <a:spcPts val="0"/>
              </a:spcBef>
              <a:spcAft>
                <a:spcPts val="0"/>
              </a:spcAft>
              <a:buNone/>
            </a:pPr>
            <a:r>
              <a:rPr lang="fr-BE" sz="2800" b="1" i="0" u="none" strike="noStrike" cap="none" dirty="0">
                <a:solidFill>
                  <a:srgbClr val="000000"/>
                </a:solidFill>
                <a:sym typeface="Arial"/>
              </a:rPr>
              <a:t>Et si</a:t>
            </a:r>
            <a:r>
              <a:rPr lang="fr-BE" sz="2800" b="0" i="0" u="none" strike="noStrike" cap="none" dirty="0">
                <a:solidFill>
                  <a:srgbClr val="000000"/>
                </a:solidFill>
                <a:sym typeface="Arial"/>
              </a:rPr>
              <a:t>… – Demandes, Propositions</a:t>
            </a:r>
            <a:endParaRPr lang="fr-BE" dirty="0"/>
          </a:p>
          <a:p>
            <a:pPr marL="0" marR="0" lvl="0" indent="0" algn="ctr" rtl="0">
              <a:lnSpc>
                <a:spcPct val="100000"/>
              </a:lnSpc>
              <a:spcBef>
                <a:spcPts val="0"/>
              </a:spcBef>
              <a:spcAft>
                <a:spcPts val="0"/>
              </a:spcAft>
              <a:buNone/>
            </a:pPr>
            <a:r>
              <a:rPr lang="fr-BE" sz="2800" b="1" i="0" u="none" strike="noStrike" cap="none" dirty="0">
                <a:solidFill>
                  <a:srgbClr val="000000"/>
                </a:solidFill>
                <a:sym typeface="Arial"/>
              </a:rPr>
              <a:t>Comment</a:t>
            </a:r>
            <a:r>
              <a:rPr lang="fr-BE" sz="2800" b="0" i="0" u="none" strike="noStrike" cap="none" dirty="0">
                <a:solidFill>
                  <a:srgbClr val="000000"/>
                </a:solidFill>
                <a:sym typeface="Arial"/>
              </a:rPr>
              <a:t>? – </a:t>
            </a:r>
            <a:r>
              <a:rPr lang="fr-BE" sz="2800" b="0" i="0" u="none" strike="noStrike" cap="none" dirty="0">
                <a:solidFill>
                  <a:schemeClr val="tx1"/>
                </a:solidFill>
                <a:sym typeface="Arial"/>
              </a:rPr>
              <a:t>Accords concrets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19"/>
        <p:cNvGrpSpPr/>
        <p:nvPr/>
      </p:nvGrpSpPr>
      <p:grpSpPr>
        <a:xfrm>
          <a:off x="0" y="0"/>
          <a:ext cx="0" cy="0"/>
          <a:chOff x="0" y="0"/>
          <a:chExt cx="0" cy="0"/>
        </a:xfrm>
      </p:grpSpPr>
      <p:pic>
        <p:nvPicPr>
          <p:cNvPr id="320" name="Google Shape;320;p43"/>
          <p:cNvPicPr preferRelativeResize="0"/>
          <p:nvPr/>
        </p:nvPicPr>
        <p:blipFill rotWithShape="1">
          <a:blip r:embed="rId3">
            <a:alphaModFix/>
          </a:blip>
          <a:srcRect/>
          <a:stretch/>
        </p:blipFill>
        <p:spPr>
          <a:xfrm>
            <a:off x="454927" y="286603"/>
            <a:ext cx="750626" cy="750626"/>
          </a:xfrm>
          <a:prstGeom prst="rect">
            <a:avLst/>
          </a:prstGeom>
          <a:noFill/>
          <a:ln>
            <a:noFill/>
          </a:ln>
        </p:spPr>
      </p:pic>
      <p:pic>
        <p:nvPicPr>
          <p:cNvPr id="321" name="Google Shape;321;p43" descr="logo RESTORE Europe.jpg"/>
          <p:cNvPicPr preferRelativeResize="0"/>
          <p:nvPr/>
        </p:nvPicPr>
        <p:blipFill rotWithShape="1">
          <a:blip r:embed="rId4">
            <a:alphaModFix/>
          </a:blip>
          <a:srcRect/>
          <a:stretch/>
        </p:blipFill>
        <p:spPr>
          <a:xfrm>
            <a:off x="9812742" y="368491"/>
            <a:ext cx="2129050" cy="634621"/>
          </a:xfrm>
          <a:prstGeom prst="rect">
            <a:avLst/>
          </a:prstGeom>
          <a:noFill/>
          <a:ln>
            <a:noFill/>
          </a:ln>
        </p:spPr>
      </p:pic>
      <p:sp>
        <p:nvSpPr>
          <p:cNvPr id="323" name="Google Shape;323;p43"/>
          <p:cNvSpPr/>
          <p:nvPr/>
        </p:nvSpPr>
        <p:spPr>
          <a:xfrm>
            <a:off x="1671491" y="354841"/>
            <a:ext cx="7909237" cy="64629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algn="ctr"/>
            <a:r>
              <a:rPr lang="fr-BE" sz="3600" b="1" spc="300" dirty="0">
                <a:ln w="18415" cmpd="sng">
                  <a:solidFill>
                    <a:schemeClr val="bg1"/>
                  </a:solidFill>
                  <a:prstDash val="solid"/>
                </a:ln>
                <a:solidFill>
                  <a:schemeClr val="bg1"/>
                </a:solidFill>
                <a:effectLst>
                  <a:outerShdw blurRad="38100" dist="38100" dir="2700000" algn="tl">
                    <a:srgbClr val="000000">
                      <a:alpha val="43137"/>
                    </a:srgbClr>
                  </a:outerShdw>
                </a:effectLst>
                <a:latin typeface="Vrinda" pitchFamily="34" charset="0"/>
                <a:cs typeface="Vrinda" pitchFamily="34" charset="0"/>
              </a:rPr>
              <a:t>L’ÉCHARPE RELATIONNELLE</a:t>
            </a:r>
            <a:endParaRPr dirty="0"/>
          </a:p>
        </p:txBody>
      </p:sp>
      <p:pic>
        <p:nvPicPr>
          <p:cNvPr id="324" name="Google Shape;324;p43" descr="thumbnail_SouffleLogoN5TBHR.jpg"/>
          <p:cNvPicPr preferRelativeResize="0"/>
          <p:nvPr/>
        </p:nvPicPr>
        <p:blipFill rotWithShape="1">
          <a:blip r:embed="rId5">
            <a:alphaModFix/>
          </a:blip>
          <a:srcRect/>
          <a:stretch/>
        </p:blipFill>
        <p:spPr>
          <a:xfrm>
            <a:off x="890751" y="5847348"/>
            <a:ext cx="2204059" cy="689928"/>
          </a:xfrm>
          <a:prstGeom prst="rect">
            <a:avLst/>
          </a:prstGeom>
          <a:noFill/>
          <a:ln>
            <a:noFill/>
          </a:ln>
        </p:spPr>
      </p:pic>
      <p:sp>
        <p:nvSpPr>
          <p:cNvPr id="2" name="Rectangle 1"/>
          <p:cNvSpPr/>
          <p:nvPr/>
        </p:nvSpPr>
        <p:spPr>
          <a:xfrm>
            <a:off x="600500" y="1195719"/>
            <a:ext cx="10972801" cy="4431983"/>
          </a:xfrm>
          <a:prstGeom prst="rect">
            <a:avLst/>
          </a:prstGeom>
        </p:spPr>
        <p:txBody>
          <a:bodyPr wrap="square">
            <a:spAutoFit/>
          </a:bodyPr>
          <a:lstStyle/>
          <a:p>
            <a:r>
              <a:rPr lang="fr-BE" sz="2000" b="1" u="sng" dirty="0"/>
              <a:t>QUOI</a:t>
            </a:r>
            <a:endParaRPr lang="fr-BE" sz="2000" dirty="0"/>
          </a:p>
          <a:p>
            <a:r>
              <a:rPr lang="fr-BE" sz="2000" dirty="0"/>
              <a:t>L’écharpe relationnelle est un outil de la </a:t>
            </a:r>
            <a:r>
              <a:rPr lang="fr-BE" sz="2000" b="1" i="1" dirty="0"/>
              <a:t>Méthode ESPERE de Jacques </a:t>
            </a:r>
            <a:r>
              <a:rPr lang="fr-BE" sz="2000" b="1" i="1" cap="small" dirty="0"/>
              <a:t>SALOMÉ</a:t>
            </a:r>
            <a:r>
              <a:rPr lang="fr-BE" sz="2000" dirty="0"/>
              <a:t> qui montre que</a:t>
            </a:r>
            <a:r>
              <a:rPr lang="fr-BE" sz="2000" b="1" dirty="0"/>
              <a:t> </a:t>
            </a:r>
            <a:r>
              <a:rPr lang="fr-BE" sz="2200" u="sng" dirty="0"/>
              <a:t>nous sommes toujours 3 dans une relation : moi, l’autre et la relation</a:t>
            </a:r>
            <a:r>
              <a:rPr lang="fr-BE" sz="2000" dirty="0"/>
              <a:t>.</a:t>
            </a:r>
          </a:p>
          <a:p>
            <a:pPr algn="ctr">
              <a:spcAft>
                <a:spcPts val="600"/>
              </a:spcAft>
            </a:pPr>
            <a:r>
              <a:rPr lang="fr-BE" sz="1800" b="1" dirty="0">
                <a:solidFill>
                  <a:schemeClr val="accent1">
                    <a:lumMod val="75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Schéma de base de la relation</a:t>
            </a:r>
            <a:endParaRPr lang="fr-BE" sz="1800" b="1" dirty="0">
              <a:solidFill>
                <a:schemeClr val="accent1">
                  <a:lumMod val="75000"/>
                </a:schemeClr>
              </a:solidFill>
              <a:latin typeface="Calibri" panose="020F0502020204030204" pitchFamily="34" charset="0"/>
              <a:cs typeface="Calibri" panose="020F0502020204030204" pitchFamily="34" charset="0"/>
            </a:endParaRPr>
          </a:p>
          <a:p>
            <a:pPr>
              <a:spcAft>
                <a:spcPts val="600"/>
              </a:spcAft>
            </a:pPr>
            <a:r>
              <a:rPr lang="fr-BE" sz="2000" b="1" u="sng" dirty="0"/>
              <a:t>OBJECTIFS</a:t>
            </a:r>
            <a:endParaRPr lang="fr-BE" sz="2000" dirty="0"/>
          </a:p>
          <a:p>
            <a:pPr>
              <a:spcAft>
                <a:spcPts val="600"/>
              </a:spcAft>
            </a:pPr>
            <a:r>
              <a:rPr lang="fr-BE" sz="2000" dirty="0"/>
              <a:t>Permettre de prendre conscience de notre responsabilité dans la relation et nous aider ainsi à mieux la protéger et à nous positionner clairement</a:t>
            </a:r>
          </a:p>
          <a:p>
            <a:pPr>
              <a:spcBef>
                <a:spcPts val="600"/>
              </a:spcBef>
            </a:pPr>
            <a:r>
              <a:rPr lang="fr-BE" sz="2000" b="1" u="sng" dirty="0"/>
              <a:t>DESCRIPTION</a:t>
            </a:r>
            <a:endParaRPr lang="fr-BE" sz="2000" dirty="0"/>
          </a:p>
          <a:p>
            <a:pPr algn="just"/>
            <a:r>
              <a:rPr lang="fr-BE" sz="2000" dirty="0"/>
              <a:t>Il est important de faire des messages clairs et d’établir des règles de communication commune qui protège la relation. L’écharpe relationnelle permet de voir que chacun tient un bout, une extrémité de cette relation. </a:t>
            </a:r>
            <a:r>
              <a:rPr lang="fr-BE" sz="2000" b="1" u="sng" dirty="0"/>
              <a:t>Chacun est responsable de son bout</a:t>
            </a:r>
            <a:r>
              <a:rPr lang="fr-BE" sz="2000" dirty="0"/>
              <a:t> : je suis responsable de ce que je dis, ce que je fais, ce que je ressens… et l’autre est responsable de ses paroles, de ses actes, de ses ressentis… </a:t>
            </a:r>
          </a:p>
        </p:txBody>
      </p:sp>
      <p:pic>
        <p:nvPicPr>
          <p:cNvPr id="8" name="Image 9" descr="Résultat de recherche d'images pour &quot;écharpe relationnelle&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3510" y="5395255"/>
            <a:ext cx="7274258" cy="12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6D9A997C-5F0A-4E88-B246-1C3E017E63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5336" y="2218365"/>
            <a:ext cx="383860" cy="38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687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19"/>
        <p:cNvGrpSpPr/>
        <p:nvPr/>
      </p:nvGrpSpPr>
      <p:grpSpPr>
        <a:xfrm>
          <a:off x="0" y="0"/>
          <a:ext cx="0" cy="0"/>
          <a:chOff x="0" y="0"/>
          <a:chExt cx="0" cy="0"/>
        </a:xfrm>
      </p:grpSpPr>
      <p:pic>
        <p:nvPicPr>
          <p:cNvPr id="320" name="Google Shape;320;p43"/>
          <p:cNvPicPr preferRelativeResize="0"/>
          <p:nvPr/>
        </p:nvPicPr>
        <p:blipFill rotWithShape="1">
          <a:blip r:embed="rId3">
            <a:alphaModFix/>
          </a:blip>
          <a:srcRect/>
          <a:stretch/>
        </p:blipFill>
        <p:spPr>
          <a:xfrm>
            <a:off x="332216" y="491320"/>
            <a:ext cx="750626" cy="750626"/>
          </a:xfrm>
          <a:prstGeom prst="rect">
            <a:avLst/>
          </a:prstGeom>
          <a:noFill/>
          <a:ln>
            <a:noFill/>
          </a:ln>
        </p:spPr>
      </p:pic>
      <p:pic>
        <p:nvPicPr>
          <p:cNvPr id="321" name="Google Shape;321;p43" descr="logo RESTORE Europe.jpg"/>
          <p:cNvPicPr preferRelativeResize="0"/>
          <p:nvPr/>
        </p:nvPicPr>
        <p:blipFill rotWithShape="1">
          <a:blip r:embed="rId4">
            <a:alphaModFix/>
          </a:blip>
          <a:srcRect/>
          <a:stretch/>
        </p:blipFill>
        <p:spPr>
          <a:xfrm>
            <a:off x="9266830" y="5873565"/>
            <a:ext cx="2470245" cy="697832"/>
          </a:xfrm>
          <a:prstGeom prst="rect">
            <a:avLst/>
          </a:prstGeom>
          <a:noFill/>
          <a:ln>
            <a:noFill/>
          </a:ln>
        </p:spPr>
      </p:pic>
      <p:sp>
        <p:nvSpPr>
          <p:cNvPr id="323" name="Google Shape;323;p43"/>
          <p:cNvSpPr/>
          <p:nvPr/>
        </p:nvSpPr>
        <p:spPr>
          <a:xfrm>
            <a:off x="1364779" y="550949"/>
            <a:ext cx="10290409" cy="64629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algn="ctr"/>
            <a:r>
              <a:rPr lang="fr-BE" sz="3200" b="1" spc="300" dirty="0">
                <a:ln w="18415" cmpd="sng">
                  <a:solidFill>
                    <a:schemeClr val="bg1"/>
                  </a:solidFill>
                  <a:prstDash val="solid"/>
                </a:ln>
                <a:solidFill>
                  <a:schemeClr val="bg1"/>
                </a:solidFill>
                <a:effectLst>
                  <a:outerShdw blurRad="38100" dist="38100" dir="2700000" algn="tl">
                    <a:srgbClr val="000000">
                      <a:alpha val="43137"/>
                    </a:srgbClr>
                  </a:outerShdw>
                </a:effectLst>
                <a:latin typeface="Vrinda" pitchFamily="34" charset="0"/>
                <a:cs typeface="Vrinda" pitchFamily="34" charset="0"/>
              </a:rPr>
              <a:t>ETABLIR DES </a:t>
            </a:r>
            <a:r>
              <a:rPr lang="fr-BE" sz="3600" b="1" spc="300" dirty="0">
                <a:ln w="18415" cmpd="sng">
                  <a:solidFill>
                    <a:schemeClr val="bg1"/>
                  </a:solidFill>
                  <a:prstDash val="solid"/>
                </a:ln>
                <a:solidFill>
                  <a:schemeClr val="bg1"/>
                </a:solidFill>
                <a:effectLst>
                  <a:outerShdw blurRad="38100" dist="38100" dir="2700000" algn="tl">
                    <a:srgbClr val="000000">
                      <a:alpha val="43137"/>
                    </a:srgbClr>
                  </a:outerShdw>
                </a:effectLst>
                <a:latin typeface="Vrinda" pitchFamily="34" charset="0"/>
                <a:cs typeface="Vrinda" pitchFamily="34" charset="0"/>
              </a:rPr>
              <a:t>RÈGLES </a:t>
            </a:r>
            <a:r>
              <a:rPr lang="fr-BE" sz="3200" b="1" spc="300" dirty="0">
                <a:ln w="18415" cmpd="sng">
                  <a:solidFill>
                    <a:schemeClr val="bg1"/>
                  </a:solidFill>
                  <a:prstDash val="solid"/>
                </a:ln>
                <a:solidFill>
                  <a:schemeClr val="bg1"/>
                </a:solidFill>
                <a:effectLst>
                  <a:outerShdw blurRad="38100" dist="38100" dir="2700000" algn="tl">
                    <a:srgbClr val="000000">
                      <a:alpha val="43137"/>
                    </a:srgbClr>
                  </a:outerShdw>
                </a:effectLst>
                <a:latin typeface="Vrinda" pitchFamily="34" charset="0"/>
                <a:cs typeface="Vrinda" pitchFamily="34" charset="0"/>
              </a:rPr>
              <a:t>DE</a:t>
            </a:r>
            <a:r>
              <a:rPr lang="fr-BE" sz="3600" b="1" spc="300" dirty="0">
                <a:ln w="18415" cmpd="sng">
                  <a:solidFill>
                    <a:schemeClr val="bg1"/>
                  </a:solidFill>
                  <a:prstDash val="solid"/>
                </a:ln>
                <a:solidFill>
                  <a:schemeClr val="bg1"/>
                </a:solidFill>
                <a:effectLst>
                  <a:outerShdw blurRad="38100" dist="38100" dir="2700000" algn="tl">
                    <a:srgbClr val="000000">
                      <a:alpha val="43137"/>
                    </a:srgbClr>
                  </a:outerShdw>
                </a:effectLst>
                <a:latin typeface="Vrinda" pitchFamily="34" charset="0"/>
                <a:cs typeface="Vrinda" pitchFamily="34" charset="0"/>
              </a:rPr>
              <a:t> VIE COLLECTIVE</a:t>
            </a:r>
            <a:endParaRPr dirty="0"/>
          </a:p>
        </p:txBody>
      </p:sp>
      <p:pic>
        <p:nvPicPr>
          <p:cNvPr id="324" name="Google Shape;324;p43" descr="thumbnail_SouffleLogoN5TBHR.jpg"/>
          <p:cNvPicPr preferRelativeResize="0"/>
          <p:nvPr/>
        </p:nvPicPr>
        <p:blipFill rotWithShape="1">
          <a:blip r:embed="rId5">
            <a:alphaModFix/>
          </a:blip>
          <a:srcRect/>
          <a:stretch/>
        </p:blipFill>
        <p:spPr>
          <a:xfrm>
            <a:off x="411822" y="5901940"/>
            <a:ext cx="2204059" cy="689928"/>
          </a:xfrm>
          <a:prstGeom prst="rect">
            <a:avLst/>
          </a:prstGeom>
          <a:noFill/>
          <a:ln>
            <a:noFill/>
          </a:ln>
        </p:spPr>
      </p:pic>
      <p:sp>
        <p:nvSpPr>
          <p:cNvPr id="2" name="Rectangle 1"/>
          <p:cNvSpPr/>
          <p:nvPr/>
        </p:nvSpPr>
        <p:spPr>
          <a:xfrm>
            <a:off x="1187562" y="1523266"/>
            <a:ext cx="8552474" cy="307777"/>
          </a:xfrm>
          <a:prstGeom prst="rect">
            <a:avLst/>
          </a:prstGeom>
        </p:spPr>
        <p:txBody>
          <a:bodyPr wrap="square">
            <a:spAutoFit/>
          </a:bodyPr>
          <a:lstStyle/>
          <a:p>
            <a:r>
              <a:rPr lang="fr-BE" cap="small" dirty="0"/>
              <a:t>	</a:t>
            </a:r>
          </a:p>
        </p:txBody>
      </p:sp>
      <p:sp>
        <p:nvSpPr>
          <p:cNvPr id="3" name="Rectangle 2"/>
          <p:cNvSpPr/>
          <p:nvPr/>
        </p:nvSpPr>
        <p:spPr>
          <a:xfrm>
            <a:off x="627798" y="1616881"/>
            <a:ext cx="11000095" cy="4001095"/>
          </a:xfrm>
          <a:prstGeom prst="rect">
            <a:avLst/>
          </a:prstGeom>
        </p:spPr>
        <p:txBody>
          <a:bodyPr wrap="square">
            <a:spAutoFit/>
          </a:bodyPr>
          <a:lstStyle/>
          <a:p>
            <a:r>
              <a:rPr lang="fr-BE" sz="2000" b="1" dirty="0"/>
              <a:t>QUOI</a:t>
            </a:r>
            <a:endParaRPr lang="fr-BE" sz="2000" dirty="0"/>
          </a:p>
          <a:p>
            <a:pPr algn="just"/>
            <a:r>
              <a:rPr lang="fr-BE" sz="2000" b="1" dirty="0"/>
              <a:t>La vie du groupe est une responsabilité collective. </a:t>
            </a:r>
            <a:r>
              <a:rPr lang="fr-BE" sz="2000" dirty="0"/>
              <a:t>Etablir des règles est essentiel pour travailler ensemble avec plaisir et respect. C’est aussi apprendre à être à l’écoute de soi-même, à faire attention aux autres et à s’autoréguler. </a:t>
            </a:r>
          </a:p>
          <a:p>
            <a:pPr algn="just"/>
            <a:r>
              <a:rPr lang="fr-BE" sz="2000" i="1" dirty="0"/>
              <a:t> </a:t>
            </a:r>
            <a:endParaRPr lang="fr-BE" sz="2000" dirty="0"/>
          </a:p>
          <a:p>
            <a:pPr algn="just"/>
            <a:r>
              <a:rPr lang="fr-BE" sz="2000" b="1" dirty="0"/>
              <a:t>OBJECTIF</a:t>
            </a:r>
          </a:p>
          <a:p>
            <a:pPr algn="just"/>
            <a:r>
              <a:rPr lang="fr-BE" sz="2000" dirty="0"/>
              <a:t>Le but de </a:t>
            </a:r>
            <a:r>
              <a:rPr lang="fr-BE" sz="2000" b="1" dirty="0"/>
              <a:t>l’établissement de règles communes </a:t>
            </a:r>
            <a:r>
              <a:rPr lang="fr-BE" sz="2000" dirty="0"/>
              <a:t>est que chacun apprenne à respecter certaines limites pour protéger la relation et garantir un climat serein dans le groupe. </a:t>
            </a:r>
          </a:p>
          <a:p>
            <a:pPr algn="just"/>
            <a:r>
              <a:rPr lang="fr-BE" sz="2000" dirty="0"/>
              <a:t> </a:t>
            </a:r>
          </a:p>
          <a:p>
            <a:pPr algn="just"/>
            <a:r>
              <a:rPr lang="fr-BE" sz="2000" b="1" dirty="0"/>
              <a:t>DESCRIPTION</a:t>
            </a:r>
          </a:p>
          <a:p>
            <a:pPr algn="just"/>
            <a:r>
              <a:rPr lang="fr-BE" sz="2000" dirty="0"/>
              <a:t>Ce seront les mêmes règles pour tous, jeunes et adultes (y compris l’animateur ou responsable) pour toutes les séances/moments de rencontre. </a:t>
            </a:r>
            <a:endParaRPr lang="fr-BE" dirty="0"/>
          </a:p>
          <a:p>
            <a:pPr algn="just"/>
            <a:endParaRPr lang="fr-BE" dirty="0"/>
          </a:p>
        </p:txBody>
      </p:sp>
    </p:spTree>
    <p:extLst>
      <p:ext uri="{BB962C8B-B14F-4D97-AF65-F5344CB8AC3E}">
        <p14:creationId xmlns:p14="http://schemas.microsoft.com/office/powerpoint/2010/main" val="393154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97"/>
        <p:cNvGrpSpPr/>
        <p:nvPr/>
      </p:nvGrpSpPr>
      <p:grpSpPr>
        <a:xfrm>
          <a:off x="0" y="0"/>
          <a:ext cx="0" cy="0"/>
          <a:chOff x="0" y="0"/>
          <a:chExt cx="0" cy="0"/>
        </a:xfrm>
      </p:grpSpPr>
      <p:sp>
        <p:nvSpPr>
          <p:cNvPr id="98" name="Google Shape;98;p26"/>
          <p:cNvSpPr/>
          <p:nvPr/>
        </p:nvSpPr>
        <p:spPr>
          <a:xfrm>
            <a:off x="3330053" y="609402"/>
            <a:ext cx="8297839" cy="61247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600"/>
              </a:spcAft>
              <a:buNone/>
            </a:pPr>
            <a:r>
              <a:rPr lang="fr-FR" sz="1900" b="0" i="0" u="none" strike="noStrike" cap="none" dirty="0">
                <a:solidFill>
                  <a:srgbClr val="000000"/>
                </a:solidFill>
                <a:latin typeface="Arial"/>
                <a:ea typeface="Arial"/>
                <a:cs typeface="Arial"/>
                <a:sym typeface="Arial"/>
              </a:rPr>
              <a:t>Les </a:t>
            </a:r>
            <a:r>
              <a:rPr lang="fr-FR" sz="1900" b="1" i="0" u="sng" strike="noStrike" cap="none" dirty="0">
                <a:solidFill>
                  <a:srgbClr val="000000"/>
                </a:solidFill>
                <a:latin typeface="Arial"/>
                <a:ea typeface="Arial"/>
                <a:cs typeface="Arial"/>
                <a:sym typeface="Arial"/>
              </a:rPr>
              <a:t>P</a:t>
            </a:r>
            <a:r>
              <a:rPr lang="fr-FR" sz="1900" b="0" i="0" u="sng" strike="noStrike" cap="none" dirty="0">
                <a:solidFill>
                  <a:srgbClr val="000000"/>
                </a:solidFill>
                <a:latin typeface="Arial"/>
                <a:ea typeface="Arial"/>
                <a:cs typeface="Arial"/>
                <a:sym typeface="Arial"/>
              </a:rPr>
              <a:t>ratiques </a:t>
            </a:r>
            <a:r>
              <a:rPr lang="fr-BE" sz="1900" b="1" i="0" u="sng" strike="noStrike" cap="none" dirty="0">
                <a:solidFill>
                  <a:srgbClr val="000000"/>
                </a:solidFill>
                <a:sym typeface="Arial"/>
              </a:rPr>
              <a:t>R</a:t>
            </a:r>
            <a:r>
              <a:rPr lang="fr-BE" sz="1900" b="0" i="0" u="sng" strike="noStrike" cap="none" dirty="0">
                <a:solidFill>
                  <a:srgbClr val="000000"/>
                </a:solidFill>
                <a:sym typeface="Arial"/>
              </a:rPr>
              <a:t>estauratives / </a:t>
            </a:r>
            <a:r>
              <a:rPr lang="fr-BE" sz="1900" b="1" i="0" u="sng" strike="noStrike" cap="none" dirty="0">
                <a:solidFill>
                  <a:srgbClr val="000000"/>
                </a:solidFill>
              </a:rPr>
              <a:t>PR</a:t>
            </a:r>
            <a:r>
              <a:rPr lang="fr-BE" sz="1900" b="0" i="0" u="sng" strike="noStrike" cap="none" dirty="0">
                <a:solidFill>
                  <a:srgbClr val="000000"/>
                </a:solidFill>
                <a:sym typeface="Arial"/>
              </a:rPr>
              <a:t> </a:t>
            </a:r>
            <a:r>
              <a:rPr lang="fr-FR" sz="1900" b="0" i="0" u="none" strike="noStrike" cap="none" dirty="0">
                <a:solidFill>
                  <a:srgbClr val="000000"/>
                </a:solidFill>
                <a:latin typeface="Arial"/>
                <a:ea typeface="Arial"/>
                <a:cs typeface="Arial"/>
                <a:sym typeface="Arial"/>
              </a:rPr>
              <a:t>visent :</a:t>
            </a:r>
          </a:p>
          <a:p>
            <a:pPr marL="0" marR="0" lvl="0" indent="0" algn="just" rtl="0">
              <a:lnSpc>
                <a:spcPct val="100000"/>
              </a:lnSpc>
              <a:spcBef>
                <a:spcPts val="0"/>
              </a:spcBef>
              <a:spcAft>
                <a:spcPts val="600"/>
              </a:spcAft>
              <a:buFont typeface="Wingdings" pitchFamily="2" charset="2"/>
              <a:buChar char="§"/>
            </a:pPr>
            <a:r>
              <a:rPr lang="fr-FR" sz="1900" dirty="0"/>
              <a:t> </a:t>
            </a:r>
            <a:r>
              <a:rPr lang="fr-FR" sz="1900" b="0" i="0" u="none" strike="noStrike" cap="none" dirty="0">
                <a:solidFill>
                  <a:srgbClr val="000000"/>
                </a:solidFill>
                <a:latin typeface="Arial"/>
                <a:ea typeface="Arial"/>
                <a:cs typeface="Arial"/>
                <a:sym typeface="Arial"/>
              </a:rPr>
              <a:t>à apporter des améliorations au sein d’une communauté dans une </a:t>
            </a:r>
            <a:r>
              <a:rPr lang="fr-FR" sz="1900" b="1" i="0" u="none" strike="noStrike" cap="none" dirty="0">
                <a:solidFill>
                  <a:srgbClr val="000000"/>
                </a:solidFill>
                <a:latin typeface="Arial"/>
                <a:ea typeface="Arial"/>
                <a:cs typeface="Arial"/>
                <a:sym typeface="Arial"/>
              </a:rPr>
              <a:t>perspective constructive</a:t>
            </a:r>
            <a:r>
              <a:rPr lang="fr-FR" sz="1900" b="0" i="0" u="none" strike="noStrike" cap="none" dirty="0">
                <a:solidFill>
                  <a:srgbClr val="000000"/>
                </a:solidFill>
                <a:latin typeface="Arial"/>
                <a:ea typeface="Arial"/>
                <a:cs typeface="Arial"/>
                <a:sym typeface="Arial"/>
              </a:rPr>
              <a:t>,</a:t>
            </a:r>
          </a:p>
          <a:p>
            <a:pPr marL="0" marR="0" lvl="0" indent="0" algn="just" rtl="0">
              <a:lnSpc>
                <a:spcPct val="100000"/>
              </a:lnSpc>
              <a:spcBef>
                <a:spcPts val="0"/>
              </a:spcBef>
              <a:spcAft>
                <a:spcPts val="600"/>
              </a:spcAft>
              <a:buFont typeface="Wingdings" pitchFamily="2" charset="2"/>
              <a:buChar char="§"/>
            </a:pPr>
            <a:r>
              <a:rPr lang="fr-FR" sz="1900" b="0" i="0" u="none" strike="noStrike" cap="none" dirty="0">
                <a:solidFill>
                  <a:srgbClr val="000000"/>
                </a:solidFill>
                <a:latin typeface="Arial"/>
                <a:ea typeface="Arial"/>
                <a:cs typeface="Arial"/>
                <a:sym typeface="Arial"/>
              </a:rPr>
              <a:t> à prévenir l’aggravation de certaines situations et à recréer une atmosphère à </a:t>
            </a:r>
            <a:r>
              <a:rPr lang="fr-FR" sz="1900" b="1" i="0" u="none" strike="noStrike" cap="none" dirty="0">
                <a:solidFill>
                  <a:srgbClr val="000000"/>
                </a:solidFill>
                <a:latin typeface="Arial"/>
                <a:ea typeface="Arial"/>
                <a:cs typeface="Arial"/>
                <a:sym typeface="Arial"/>
              </a:rPr>
              <a:t>mieux</a:t>
            </a:r>
            <a:r>
              <a:rPr lang="fr-FR" sz="1900" b="0" i="0" u="none" strike="noStrike" cap="none" dirty="0">
                <a:solidFill>
                  <a:srgbClr val="000000"/>
                </a:solidFill>
                <a:latin typeface="Arial"/>
                <a:ea typeface="Arial"/>
                <a:cs typeface="Arial"/>
                <a:sym typeface="Arial"/>
              </a:rPr>
              <a:t> </a:t>
            </a:r>
            <a:r>
              <a:rPr lang="fr-FR" sz="1900" b="1" i="0" u="none" strike="noStrike" cap="none" dirty="0">
                <a:solidFill>
                  <a:srgbClr val="000000"/>
                </a:solidFill>
                <a:latin typeface="Arial"/>
                <a:ea typeface="Arial"/>
                <a:cs typeface="Arial"/>
                <a:sym typeface="Arial"/>
              </a:rPr>
              <a:t>vivre ensemble</a:t>
            </a:r>
          </a:p>
          <a:p>
            <a:pPr marL="0" marR="0" lvl="0" indent="0" algn="just" rtl="0">
              <a:lnSpc>
                <a:spcPct val="100000"/>
              </a:lnSpc>
              <a:spcBef>
                <a:spcPts val="0"/>
              </a:spcBef>
              <a:spcAft>
                <a:spcPts val="600"/>
              </a:spcAft>
              <a:buFont typeface="Wingdings" pitchFamily="2" charset="2"/>
              <a:buChar char="§"/>
            </a:pPr>
            <a:r>
              <a:rPr lang="fr-FR" sz="1900" b="1" dirty="0"/>
              <a:t> </a:t>
            </a:r>
            <a:r>
              <a:rPr lang="fr-FR" sz="1900" b="0" i="0" u="none" strike="noStrike" cap="none" dirty="0">
                <a:solidFill>
                  <a:srgbClr val="000000"/>
                </a:solidFill>
                <a:latin typeface="Arial"/>
                <a:ea typeface="Arial"/>
                <a:cs typeface="Arial"/>
                <a:sym typeface="Arial"/>
              </a:rPr>
              <a:t>à </a:t>
            </a:r>
            <a:r>
              <a:rPr lang="fr-FR" sz="1900" b="1" i="0" u="none" strike="noStrike" cap="none" dirty="0">
                <a:solidFill>
                  <a:srgbClr val="000000"/>
                </a:solidFill>
                <a:latin typeface="Arial"/>
                <a:ea typeface="Arial"/>
                <a:cs typeface="Arial"/>
                <a:sym typeface="Arial"/>
              </a:rPr>
              <a:t>restaurer</a:t>
            </a:r>
            <a:r>
              <a:rPr lang="fr-FR" sz="1900" b="0" i="0" u="none" strike="noStrike" cap="none" dirty="0">
                <a:solidFill>
                  <a:srgbClr val="000000"/>
                </a:solidFill>
                <a:latin typeface="Arial"/>
                <a:ea typeface="Arial"/>
                <a:cs typeface="Arial"/>
                <a:sym typeface="Arial"/>
              </a:rPr>
              <a:t> autant que possible le </a:t>
            </a:r>
            <a:r>
              <a:rPr lang="fr-FR" sz="1900" b="1" i="0" u="none" strike="noStrike" cap="none" dirty="0">
                <a:solidFill>
                  <a:srgbClr val="000000"/>
                </a:solidFill>
                <a:latin typeface="Arial"/>
                <a:ea typeface="Arial"/>
                <a:cs typeface="Arial"/>
                <a:sym typeface="Arial"/>
              </a:rPr>
              <a:t>lien social </a:t>
            </a:r>
            <a:r>
              <a:rPr lang="fr-FR" sz="1900" b="0" i="0" u="none" strike="noStrike" cap="none" dirty="0">
                <a:solidFill>
                  <a:srgbClr val="000000"/>
                </a:solidFill>
                <a:latin typeface="Arial"/>
                <a:ea typeface="Arial"/>
                <a:cs typeface="Arial"/>
                <a:sym typeface="Arial"/>
              </a:rPr>
              <a:t>tout en s’occupant du préjudice moral et matériel.</a:t>
            </a:r>
          </a:p>
          <a:p>
            <a:pPr marL="0" marR="0" lvl="0" indent="0" algn="just" rtl="0">
              <a:lnSpc>
                <a:spcPct val="100000"/>
              </a:lnSpc>
              <a:spcBef>
                <a:spcPts val="0"/>
              </a:spcBef>
              <a:spcAft>
                <a:spcPts val="600"/>
              </a:spcAft>
              <a:buFont typeface="Wingdings" pitchFamily="2" charset="2"/>
              <a:buChar char="§"/>
            </a:pPr>
            <a:r>
              <a:rPr lang="fr-FR" sz="1900" dirty="0"/>
              <a:t> à </a:t>
            </a:r>
            <a:r>
              <a:rPr lang="fr-FR" sz="1900" b="0" i="0" u="none" strike="noStrike" cap="none" dirty="0">
                <a:solidFill>
                  <a:srgbClr val="000000"/>
                </a:solidFill>
                <a:latin typeface="Arial"/>
                <a:ea typeface="Arial"/>
                <a:cs typeface="Arial"/>
                <a:sym typeface="Arial"/>
              </a:rPr>
              <a:t>développer avec les personnes concernées, la capacité de résoudre elles-mêmes certains problèmes ou difficultés</a:t>
            </a:r>
            <a:r>
              <a:rPr lang="nl-BE" sz="1900" dirty="0"/>
              <a:t>, invitées à </a:t>
            </a:r>
            <a:r>
              <a:rPr lang="fr-BE" sz="1900" dirty="0"/>
              <a:t>prendre</a:t>
            </a:r>
            <a:r>
              <a:rPr lang="nl-BE" sz="1900" dirty="0"/>
              <a:t> </a:t>
            </a:r>
            <a:r>
              <a:rPr lang="nl-BE" sz="1900" b="0" i="0" u="none" strike="noStrike" cap="none" dirty="0">
                <a:solidFill>
                  <a:srgbClr val="000000"/>
                </a:solidFill>
                <a:latin typeface="Arial"/>
                <a:ea typeface="Arial"/>
                <a:cs typeface="Arial"/>
                <a:sym typeface="Arial"/>
              </a:rPr>
              <a:t> </a:t>
            </a:r>
            <a:r>
              <a:rPr lang="nl-BE" sz="1900" dirty="0"/>
              <a:t>leur</a:t>
            </a:r>
            <a:r>
              <a:rPr lang="nl-BE" dirty="0"/>
              <a:t> </a:t>
            </a:r>
            <a:r>
              <a:rPr lang="fr-FR" sz="1900" b="1" i="0" u="none" strike="noStrike" cap="none" dirty="0">
                <a:solidFill>
                  <a:srgbClr val="000000"/>
                </a:solidFill>
                <a:latin typeface="Arial"/>
                <a:ea typeface="Arial"/>
                <a:cs typeface="Arial"/>
                <a:sym typeface="Arial"/>
              </a:rPr>
              <a:t>responsabilité</a:t>
            </a:r>
            <a:r>
              <a:rPr lang="fr-FR" sz="1900" b="0" i="0" u="none" strike="noStrike" cap="none" dirty="0">
                <a:solidFill>
                  <a:srgbClr val="000000"/>
                </a:solidFill>
                <a:latin typeface="Arial"/>
                <a:ea typeface="Arial"/>
                <a:cs typeface="Arial"/>
                <a:sym typeface="Arial"/>
              </a:rPr>
              <a:t> et leur </a:t>
            </a:r>
            <a:r>
              <a:rPr lang="fr-FR" sz="1900" b="1" i="0" u="none" strike="noStrike" cap="none" dirty="0">
                <a:solidFill>
                  <a:srgbClr val="000000"/>
                </a:solidFill>
                <a:latin typeface="Arial"/>
                <a:ea typeface="Arial"/>
                <a:cs typeface="Arial"/>
                <a:sym typeface="Arial"/>
              </a:rPr>
              <a:t>l’autonomie.</a:t>
            </a:r>
          </a:p>
          <a:p>
            <a:pPr marL="0" marR="0" lvl="0" indent="0" algn="just" rtl="0">
              <a:lnSpc>
                <a:spcPct val="100000"/>
              </a:lnSpc>
              <a:spcBef>
                <a:spcPts val="0"/>
              </a:spcBef>
              <a:spcAft>
                <a:spcPts val="600"/>
              </a:spcAft>
            </a:pPr>
            <a:r>
              <a:rPr lang="fr-FR" sz="1900" b="1" dirty="0"/>
              <a:t>Les Pratiques Restauratives</a:t>
            </a:r>
            <a:r>
              <a:rPr lang="fr-FR" sz="1900" b="0" i="0" u="none" strike="noStrike" cap="none" dirty="0">
                <a:solidFill>
                  <a:srgbClr val="000000"/>
                </a:solidFill>
                <a:latin typeface="Arial"/>
                <a:ea typeface="Arial"/>
                <a:cs typeface="Arial"/>
                <a:sym typeface="Arial"/>
              </a:rPr>
              <a:t> enseignent comment apprendre de ses erreurs et comment rechercher des réparations et des solutions afin que chacun reconnaisse l’impact de son comportement sur autrui et tienne compte de ses ressources, de ses limites et de celles de l’environnement.</a:t>
            </a:r>
          </a:p>
          <a:p>
            <a:pPr algn="just">
              <a:spcBef>
                <a:spcPts val="600"/>
              </a:spcBef>
              <a:spcAft>
                <a:spcPts val="600"/>
              </a:spcAft>
            </a:pPr>
            <a:r>
              <a:rPr lang="fr-BE" sz="1900" dirty="0"/>
              <a:t>Dans une acception </a:t>
            </a:r>
            <a:r>
              <a:rPr lang="fr-BE" sz="1900" b="1" dirty="0"/>
              <a:t>préventive</a:t>
            </a:r>
            <a:r>
              <a:rPr lang="fr-BE" sz="1900" dirty="0"/>
              <a:t>, elles permettent de développer une véritable culture au quotidien qui peut avoir des répercussions sur le plan du développement personnel, interpersonnel et collectif. </a:t>
            </a:r>
          </a:p>
          <a:p>
            <a:pPr marL="0" marR="0" lvl="0" indent="0" algn="just" rtl="0">
              <a:lnSpc>
                <a:spcPct val="100000"/>
              </a:lnSpc>
              <a:spcBef>
                <a:spcPts val="600"/>
              </a:spcBef>
              <a:spcAft>
                <a:spcPts val="600"/>
              </a:spcAft>
              <a:buNone/>
            </a:pPr>
            <a:endParaRPr lang="fr-FR" sz="1900" dirty="0"/>
          </a:p>
        </p:txBody>
      </p:sp>
      <p:pic>
        <p:nvPicPr>
          <p:cNvPr id="99" name="Google Shape;99;p26"/>
          <p:cNvPicPr preferRelativeResize="0"/>
          <p:nvPr/>
        </p:nvPicPr>
        <p:blipFill rotWithShape="1">
          <a:blip r:embed="rId3">
            <a:alphaModFix/>
          </a:blip>
          <a:srcRect/>
          <a:stretch/>
        </p:blipFill>
        <p:spPr>
          <a:xfrm>
            <a:off x="1000243" y="3008243"/>
            <a:ext cx="934575" cy="921125"/>
          </a:xfrm>
          <a:prstGeom prst="rect">
            <a:avLst/>
          </a:prstGeom>
          <a:noFill/>
          <a:ln>
            <a:noFill/>
          </a:ln>
        </p:spPr>
      </p:pic>
      <p:sp>
        <p:nvSpPr>
          <p:cNvPr id="100" name="Google Shape;100;p26"/>
          <p:cNvSpPr txBox="1"/>
          <p:nvPr/>
        </p:nvSpPr>
        <p:spPr>
          <a:xfrm>
            <a:off x="1" y="4515960"/>
            <a:ext cx="3167270"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4400" b="1" i="0" u="none" strike="noStrike" cap="none" dirty="0">
                <a:solidFill>
                  <a:schemeClr val="lt1"/>
                </a:solidFill>
                <a:latin typeface="Calibri"/>
                <a:ea typeface="Calibri"/>
                <a:cs typeface="Calibri"/>
                <a:sym typeface="Calibri"/>
              </a:rPr>
              <a:t>Why</a:t>
            </a:r>
            <a:r>
              <a:rPr lang="en-US" sz="3200" b="1" i="0" u="none" strike="noStrike" cap="none" dirty="0">
                <a:solidFill>
                  <a:schemeClr val="lt1"/>
                </a:solidFill>
                <a:latin typeface="Calibri"/>
                <a:ea typeface="Calibri"/>
                <a:cs typeface="Calibri"/>
                <a:sym typeface="Calibri"/>
              </a:rPr>
              <a:t> How What </a:t>
            </a:r>
          </a:p>
        </p:txBody>
      </p:sp>
      <p:sp>
        <p:nvSpPr>
          <p:cNvPr id="101" name="Google Shape;101;p26"/>
          <p:cNvSpPr/>
          <p:nvPr/>
        </p:nvSpPr>
        <p:spPr>
          <a:xfrm>
            <a:off x="0" y="1081734"/>
            <a:ext cx="3183551"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4000" b="1" i="0" u="none" strike="noStrike" cap="none" dirty="0">
                <a:solidFill>
                  <a:schemeClr val="lt1"/>
                </a:solidFill>
                <a:sym typeface="Arial"/>
              </a:rPr>
              <a:t>De quoi s’agit-il </a:t>
            </a:r>
            <a:r>
              <a:rPr lang="fr-BE" sz="4400" b="1" i="0" u="none" strike="noStrike" cap="none" dirty="0">
                <a:solidFill>
                  <a:schemeClr val="lt1"/>
                </a:solidFill>
                <a:sym typeface="Arial"/>
              </a:rPr>
              <a:t>?</a:t>
            </a:r>
            <a:endParaRPr lang="fr-BE" dirty="0"/>
          </a:p>
        </p:txBody>
      </p:sp>
      <p:pic>
        <p:nvPicPr>
          <p:cNvPr id="102" name="Google Shape;102;p26" descr="logo RESTORE Europe.jpg"/>
          <p:cNvPicPr preferRelativeResize="0"/>
          <p:nvPr/>
        </p:nvPicPr>
        <p:blipFill rotWithShape="1">
          <a:blip r:embed="rId4">
            <a:alphaModFix/>
          </a:blip>
          <a:srcRect/>
          <a:stretch/>
        </p:blipFill>
        <p:spPr>
          <a:xfrm>
            <a:off x="0" y="0"/>
            <a:ext cx="2447925" cy="657225"/>
          </a:xfrm>
          <a:prstGeom prst="rect">
            <a:avLst/>
          </a:prstGeom>
          <a:noFill/>
          <a:ln>
            <a:noFill/>
          </a:ln>
        </p:spPr>
      </p:pic>
      <p:pic>
        <p:nvPicPr>
          <p:cNvPr id="103" name="Google Shape;103;p26" descr="thumbnail_SouffleLogoN5TBHR.jpg"/>
          <p:cNvPicPr preferRelativeResize="0"/>
          <p:nvPr/>
        </p:nvPicPr>
        <p:blipFill rotWithShape="1">
          <a:blip r:embed="rId5">
            <a:alphaModFix/>
          </a:blip>
          <a:srcRect/>
          <a:stretch/>
        </p:blipFill>
        <p:spPr>
          <a:xfrm>
            <a:off x="566382" y="5705241"/>
            <a:ext cx="2326943" cy="6806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52"/>
        <p:cNvGrpSpPr/>
        <p:nvPr/>
      </p:nvGrpSpPr>
      <p:grpSpPr>
        <a:xfrm>
          <a:off x="0" y="0"/>
          <a:ext cx="0" cy="0"/>
          <a:chOff x="0" y="0"/>
          <a:chExt cx="0" cy="0"/>
        </a:xfrm>
      </p:grpSpPr>
      <p:pic>
        <p:nvPicPr>
          <p:cNvPr id="353" name="Google Shape;353;p7">
            <a:hlinkClick r:id="rId3" action="ppaction://hlinksldjump"/>
          </p:cNvPr>
          <p:cNvPicPr preferRelativeResize="0"/>
          <p:nvPr/>
        </p:nvPicPr>
        <p:blipFill rotWithShape="1">
          <a:blip r:embed="rId4">
            <a:alphaModFix/>
          </a:blip>
          <a:srcRect/>
          <a:stretch/>
        </p:blipFill>
        <p:spPr>
          <a:xfrm>
            <a:off x="1603473" y="1123298"/>
            <a:ext cx="3578128" cy="2920510"/>
          </a:xfrm>
          <a:prstGeom prst="rect">
            <a:avLst/>
          </a:prstGeom>
          <a:noFill/>
          <a:ln>
            <a:noFill/>
          </a:ln>
        </p:spPr>
      </p:pic>
      <p:pic>
        <p:nvPicPr>
          <p:cNvPr id="354" name="Google Shape;354;p7" descr="logo RESTORE Europe.jpg"/>
          <p:cNvPicPr preferRelativeResize="0"/>
          <p:nvPr/>
        </p:nvPicPr>
        <p:blipFill rotWithShape="1">
          <a:blip r:embed="rId5">
            <a:alphaModFix/>
          </a:blip>
          <a:srcRect/>
          <a:stretch/>
        </p:blipFill>
        <p:spPr>
          <a:xfrm>
            <a:off x="9307775" y="5854891"/>
            <a:ext cx="2583976" cy="702860"/>
          </a:xfrm>
          <a:prstGeom prst="rect">
            <a:avLst/>
          </a:prstGeom>
          <a:noFill/>
          <a:ln>
            <a:noFill/>
          </a:ln>
        </p:spPr>
      </p:pic>
      <p:sp>
        <p:nvSpPr>
          <p:cNvPr id="355" name="Google Shape;355;p7"/>
          <p:cNvSpPr txBox="1"/>
          <p:nvPr/>
        </p:nvSpPr>
        <p:spPr>
          <a:xfrm>
            <a:off x="4566244" y="4093793"/>
            <a:ext cx="5396622" cy="58473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nl-BE" sz="3200" b="0" i="0" u="sng" strike="noStrike" cap="none" dirty="0">
                <a:solidFill>
                  <a:schemeClr val="lt1"/>
                </a:solidFill>
                <a:latin typeface="Calibri"/>
                <a:ea typeface="Calibri"/>
                <a:cs typeface="Calibri"/>
                <a:sym typeface="Calibri"/>
              </a:rPr>
              <a:t>14 </a:t>
            </a:r>
            <a:r>
              <a:rPr lang="fr-BE" sz="3200" b="0" i="0" u="sng" strike="noStrike" cap="none" dirty="0">
                <a:solidFill>
                  <a:schemeClr val="lt1"/>
                </a:solidFill>
                <a:latin typeface="Calibri"/>
                <a:ea typeface="Calibri"/>
                <a:cs typeface="Calibri"/>
                <a:sym typeface="Calibri"/>
              </a:rPr>
              <a:t>Outils</a:t>
            </a:r>
            <a:r>
              <a:rPr lang="nl-BE" sz="3200" b="0" i="0" u="sng" strike="noStrike" cap="none" dirty="0">
                <a:solidFill>
                  <a:schemeClr val="lt1"/>
                </a:solidFill>
                <a:latin typeface="Calibri"/>
                <a:ea typeface="Calibri"/>
                <a:cs typeface="Calibri"/>
                <a:sym typeface="Calibri"/>
              </a:rPr>
              <a:t> </a:t>
            </a:r>
            <a:r>
              <a:rPr lang="fr-BE" sz="3200" b="0" i="0" u="sng" strike="noStrike" cap="none" dirty="0">
                <a:solidFill>
                  <a:schemeClr val="lt1"/>
                </a:solidFill>
                <a:latin typeface="Calibri"/>
                <a:ea typeface="Calibri"/>
                <a:cs typeface="Calibri"/>
                <a:sym typeface="Calibri"/>
              </a:rPr>
              <a:t>d’implémentation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237"/>
        <p:cNvGrpSpPr/>
        <p:nvPr/>
      </p:nvGrpSpPr>
      <p:grpSpPr>
        <a:xfrm>
          <a:off x="0" y="0"/>
          <a:ext cx="0" cy="0"/>
          <a:chOff x="0" y="0"/>
          <a:chExt cx="0" cy="0"/>
        </a:xfrm>
      </p:grpSpPr>
      <p:pic>
        <p:nvPicPr>
          <p:cNvPr id="238" name="Google Shape;238;p35"/>
          <p:cNvPicPr preferRelativeResize="0"/>
          <p:nvPr/>
        </p:nvPicPr>
        <p:blipFill rotWithShape="1">
          <a:blip r:embed="rId3">
            <a:alphaModFix/>
          </a:blip>
          <a:srcRect/>
          <a:stretch/>
        </p:blipFill>
        <p:spPr>
          <a:xfrm>
            <a:off x="1433015" y="2565779"/>
            <a:ext cx="1121748" cy="996287"/>
          </a:xfrm>
          <a:prstGeom prst="rect">
            <a:avLst/>
          </a:prstGeom>
          <a:noFill/>
          <a:ln>
            <a:noFill/>
          </a:ln>
        </p:spPr>
      </p:pic>
      <p:sp>
        <p:nvSpPr>
          <p:cNvPr id="239" name="Google Shape;239;p35"/>
          <p:cNvSpPr txBox="1"/>
          <p:nvPr/>
        </p:nvSpPr>
        <p:spPr>
          <a:xfrm>
            <a:off x="450377" y="4458017"/>
            <a:ext cx="3261815"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nl-BE" sz="2800" b="1" i="0" u="none" strike="noStrike" cap="none" dirty="0">
                <a:solidFill>
                  <a:schemeClr val="lt1"/>
                </a:solidFill>
                <a:latin typeface="Calibri"/>
                <a:ea typeface="Calibri"/>
                <a:cs typeface="Calibri"/>
                <a:sym typeface="Calibri"/>
              </a:rPr>
              <a:t>Why</a:t>
            </a:r>
            <a:r>
              <a:rPr lang="nl-BE" sz="3600" b="1" i="0" u="none" strike="noStrike" cap="none" dirty="0">
                <a:solidFill>
                  <a:schemeClr val="lt1"/>
                </a:solidFill>
                <a:latin typeface="Calibri"/>
                <a:ea typeface="Calibri"/>
                <a:cs typeface="Calibri"/>
                <a:sym typeface="Calibri"/>
              </a:rPr>
              <a:t> </a:t>
            </a:r>
            <a:r>
              <a:rPr lang="nl-BE" sz="4000" b="1" i="0" u="none" strike="noStrike" cap="none" dirty="0">
                <a:solidFill>
                  <a:schemeClr val="lt1"/>
                </a:solidFill>
                <a:latin typeface="Calibri"/>
                <a:ea typeface="Calibri"/>
                <a:cs typeface="Calibri"/>
                <a:sym typeface="Calibri"/>
              </a:rPr>
              <a:t>How</a:t>
            </a:r>
            <a:r>
              <a:rPr lang="nl-BE" sz="3600" b="1" i="0" u="none" strike="noStrike" cap="none" dirty="0">
                <a:solidFill>
                  <a:schemeClr val="lt1"/>
                </a:solidFill>
                <a:latin typeface="Calibri"/>
                <a:ea typeface="Calibri"/>
                <a:cs typeface="Calibri"/>
                <a:sym typeface="Calibri"/>
              </a:rPr>
              <a:t> </a:t>
            </a:r>
            <a:r>
              <a:rPr lang="nl-BE" sz="2800" b="1" i="0" u="none" strike="noStrike" cap="none" dirty="0">
                <a:solidFill>
                  <a:schemeClr val="lt1"/>
                </a:solidFill>
                <a:latin typeface="Calibri"/>
                <a:ea typeface="Calibri"/>
                <a:cs typeface="Calibri"/>
                <a:sym typeface="Calibri"/>
              </a:rPr>
              <a:t>What</a:t>
            </a:r>
            <a:r>
              <a:rPr lang="nl-BE" sz="3600" b="1" i="0" u="none" strike="noStrike" cap="none" dirty="0">
                <a:solidFill>
                  <a:schemeClr val="lt1"/>
                </a:solidFill>
                <a:latin typeface="Calibri"/>
                <a:ea typeface="Calibri"/>
                <a:cs typeface="Calibri"/>
                <a:sym typeface="Calibri"/>
              </a:rPr>
              <a:t> </a:t>
            </a:r>
            <a:endParaRPr sz="3600" b="1" i="0" u="none" strike="noStrike" cap="none" dirty="0">
              <a:solidFill>
                <a:schemeClr val="lt1"/>
              </a:solidFill>
              <a:latin typeface="Calibri"/>
              <a:ea typeface="Calibri"/>
              <a:cs typeface="Calibri"/>
              <a:sym typeface="Calibri"/>
            </a:endParaRPr>
          </a:p>
        </p:txBody>
      </p:sp>
      <p:pic>
        <p:nvPicPr>
          <p:cNvPr id="240" name="Google Shape;240;p35" descr="logo RESTORE Europe.jpg"/>
          <p:cNvPicPr preferRelativeResize="0"/>
          <p:nvPr/>
        </p:nvPicPr>
        <p:blipFill rotWithShape="1">
          <a:blip r:embed="rId4">
            <a:alphaModFix/>
          </a:blip>
          <a:srcRect/>
          <a:stretch/>
        </p:blipFill>
        <p:spPr>
          <a:xfrm>
            <a:off x="777923" y="5486400"/>
            <a:ext cx="2447925" cy="657225"/>
          </a:xfrm>
          <a:prstGeom prst="rect">
            <a:avLst/>
          </a:prstGeom>
          <a:noFill/>
          <a:ln>
            <a:noFill/>
          </a:ln>
        </p:spPr>
      </p:pic>
      <p:sp>
        <p:nvSpPr>
          <p:cNvPr id="241" name="Google Shape;241;p35"/>
          <p:cNvSpPr/>
          <p:nvPr/>
        </p:nvSpPr>
        <p:spPr>
          <a:xfrm>
            <a:off x="195618" y="6386450"/>
            <a:ext cx="71059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400" b="1" i="0" u="sng" strike="noStrike" cap="none" dirty="0">
                <a:solidFill>
                  <a:schemeClr val="accent1">
                    <a:lumMod val="75000"/>
                  </a:schemeClr>
                </a:solidFill>
                <a:latin typeface="Arial"/>
                <a:ea typeface="Arial"/>
                <a:cs typeface="Arial"/>
                <a:sym typeface="Arial"/>
                <a:hlinkClick r:id="rId5" action="ppaction://hlinkfile">
                  <a:extLst>
                    <a:ext uri="{A12FA001-AC4F-418D-AE19-62706E023703}">
                      <ahyp:hlinkClr xmlns:ahyp="http://schemas.microsoft.com/office/drawing/2018/hyperlinkcolor" val="tx"/>
                    </a:ext>
                  </a:extLst>
                </a:hlinkClick>
              </a:rPr>
              <a:t>Implementation</a:t>
            </a:r>
            <a:r>
              <a:rPr lang="nl-BE" sz="1400" b="1" i="0" u="sng" strike="noStrike" cap="none" dirty="0">
                <a:solidFill>
                  <a:schemeClr val="accent1">
                    <a:lumMod val="75000"/>
                  </a:schemeClr>
                </a:solidFill>
                <a:latin typeface="Arial"/>
                <a:ea typeface="Arial"/>
                <a:cs typeface="Arial"/>
                <a:sym typeface="Arial"/>
              </a:rPr>
              <a:t> </a:t>
            </a:r>
            <a:r>
              <a:rPr lang="nl-BE" b="1" u="sng" dirty="0">
                <a:solidFill>
                  <a:schemeClr val="accent1">
                    <a:lumMod val="75000"/>
                  </a:schemeClr>
                </a:solidFill>
              </a:rPr>
              <a:t>m</a:t>
            </a:r>
            <a:r>
              <a:rPr lang="nl-BE" sz="1400" b="1" i="0" u="sng" strike="noStrike" cap="none" dirty="0">
                <a:solidFill>
                  <a:schemeClr val="accent1">
                    <a:lumMod val="75000"/>
                  </a:schemeClr>
                </a:solidFill>
                <a:latin typeface="Arial"/>
                <a:ea typeface="Arial"/>
                <a:cs typeface="Arial"/>
                <a:sym typeface="Arial"/>
              </a:rPr>
              <a:t>atrix  </a:t>
            </a:r>
            <a:endParaRPr sz="1400" b="1" i="0" u="sng" strike="noStrike" cap="none" dirty="0">
              <a:solidFill>
                <a:schemeClr val="accent1">
                  <a:lumMod val="75000"/>
                </a:schemeClr>
              </a:solidFill>
              <a:latin typeface="Arial"/>
              <a:ea typeface="Arial"/>
              <a:cs typeface="Arial"/>
              <a:sym typeface="Arial"/>
            </a:endParaRPr>
          </a:p>
        </p:txBody>
      </p:sp>
      <p:graphicFrame>
        <p:nvGraphicFramePr>
          <p:cNvPr id="242" name="Google Shape;242;p35"/>
          <p:cNvGraphicFramePr/>
          <p:nvPr>
            <p:extLst>
              <p:ext uri="{D42A27DB-BD31-4B8C-83A1-F6EECF244321}">
                <p14:modId xmlns:p14="http://schemas.microsoft.com/office/powerpoint/2010/main" val="2982466542"/>
              </p:ext>
            </p:extLst>
          </p:nvPr>
        </p:nvGraphicFramePr>
        <p:xfrm>
          <a:off x="3855720" y="81090"/>
          <a:ext cx="8181595" cy="6592667"/>
        </p:xfrm>
        <a:graphic>
          <a:graphicData uri="http://schemas.openxmlformats.org/drawingml/2006/table">
            <a:tbl>
              <a:tblPr>
                <a:noFill/>
                <a:tableStyleId>{E78330F8-EE73-423B-9DDB-3B2613FEF86A}</a:tableStyleId>
              </a:tblPr>
              <a:tblGrid>
                <a:gridCol w="1523863">
                  <a:extLst>
                    <a:ext uri="{9D8B030D-6E8A-4147-A177-3AD203B41FA5}">
                      <a16:colId xmlns:a16="http://schemas.microsoft.com/office/drawing/2014/main" val="20000"/>
                    </a:ext>
                  </a:extLst>
                </a:gridCol>
                <a:gridCol w="1140688">
                  <a:extLst>
                    <a:ext uri="{9D8B030D-6E8A-4147-A177-3AD203B41FA5}">
                      <a16:colId xmlns:a16="http://schemas.microsoft.com/office/drawing/2014/main" val="20001"/>
                    </a:ext>
                  </a:extLst>
                </a:gridCol>
                <a:gridCol w="1019920">
                  <a:extLst>
                    <a:ext uri="{9D8B030D-6E8A-4147-A177-3AD203B41FA5}">
                      <a16:colId xmlns:a16="http://schemas.microsoft.com/office/drawing/2014/main" val="20002"/>
                    </a:ext>
                  </a:extLst>
                </a:gridCol>
                <a:gridCol w="872303">
                  <a:extLst>
                    <a:ext uri="{9D8B030D-6E8A-4147-A177-3AD203B41FA5}">
                      <a16:colId xmlns:a16="http://schemas.microsoft.com/office/drawing/2014/main" val="20003"/>
                    </a:ext>
                  </a:extLst>
                </a:gridCol>
                <a:gridCol w="1336617">
                  <a:extLst>
                    <a:ext uri="{9D8B030D-6E8A-4147-A177-3AD203B41FA5}">
                      <a16:colId xmlns:a16="http://schemas.microsoft.com/office/drawing/2014/main" val="20004"/>
                    </a:ext>
                  </a:extLst>
                </a:gridCol>
                <a:gridCol w="1105800">
                  <a:extLst>
                    <a:ext uri="{9D8B030D-6E8A-4147-A177-3AD203B41FA5}">
                      <a16:colId xmlns:a16="http://schemas.microsoft.com/office/drawing/2014/main" val="20005"/>
                    </a:ext>
                  </a:extLst>
                </a:gridCol>
                <a:gridCol w="1182404">
                  <a:extLst>
                    <a:ext uri="{9D8B030D-6E8A-4147-A177-3AD203B41FA5}">
                      <a16:colId xmlns:a16="http://schemas.microsoft.com/office/drawing/2014/main" val="20006"/>
                    </a:ext>
                  </a:extLst>
                </a:gridCol>
              </a:tblGrid>
              <a:tr h="515683">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None/>
                      </a:pPr>
                      <a:r>
                        <a:rPr lang="en-US" sz="1400" b="1" i="0" u="none" strike="noStrike" cap="none" noProof="0" dirty="0">
                          <a:solidFill>
                            <a:srgbClr val="000000"/>
                          </a:solidFill>
                          <a:latin typeface="Calibri"/>
                          <a:ea typeface="Calibri"/>
                          <a:cs typeface="Calibri"/>
                          <a:sym typeface="Calibri"/>
                        </a:rPr>
                        <a:t>All staff</a:t>
                      </a:r>
                      <a:endParaRPr lang="en-US" sz="1400" u="none" strike="noStrike" cap="none" noProof="0"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None/>
                      </a:pPr>
                      <a:r>
                        <a:rPr lang="en-US" sz="1400" b="1" i="0" u="none" strike="noStrike" cap="none" noProof="0" dirty="0">
                          <a:solidFill>
                            <a:srgbClr val="000000"/>
                          </a:solidFill>
                          <a:latin typeface="Calibri"/>
                          <a:ea typeface="Calibri"/>
                          <a:cs typeface="Calibri"/>
                          <a:sym typeface="Calibri"/>
                        </a:rPr>
                        <a:t>Students</a:t>
                      </a:r>
                      <a:endParaRPr lang="en-US" sz="1400" u="none" strike="noStrike" cap="none" noProof="0"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None/>
                      </a:pPr>
                      <a:r>
                        <a:rPr lang="en-US" sz="1400" b="1" i="0" u="none" strike="noStrike" cap="none" noProof="0" dirty="0">
                          <a:solidFill>
                            <a:srgbClr val="000000"/>
                          </a:solidFill>
                          <a:latin typeface="Calibri"/>
                          <a:ea typeface="Calibri"/>
                          <a:cs typeface="Calibri"/>
                          <a:sym typeface="Calibri"/>
                        </a:rPr>
                        <a:t>Parents</a:t>
                      </a:r>
                      <a:endParaRPr lang="en-US" sz="1400" u="none" strike="noStrike" cap="none" noProof="0"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None/>
                      </a:pPr>
                      <a:r>
                        <a:rPr lang="en-US" sz="1400" b="1" i="0" u="none" strike="noStrike" cap="none" noProof="0" dirty="0">
                          <a:solidFill>
                            <a:srgbClr val="000000"/>
                          </a:solidFill>
                          <a:latin typeface="Calibri"/>
                          <a:ea typeface="Calibri"/>
                          <a:cs typeface="Calibri"/>
                          <a:sym typeface="Calibri"/>
                        </a:rPr>
                        <a:t>Leadership team</a:t>
                      </a:r>
                      <a:endParaRPr lang="en-US" sz="1400" u="none" strike="noStrike" cap="none" noProof="0"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None/>
                      </a:pPr>
                      <a:r>
                        <a:rPr lang="en-US" sz="1400" b="1" i="0" u="none" strike="noStrike" cap="none" noProof="0" dirty="0">
                          <a:solidFill>
                            <a:srgbClr val="000000"/>
                          </a:solidFill>
                          <a:latin typeface="Calibri"/>
                          <a:ea typeface="Calibri"/>
                          <a:cs typeface="Calibri"/>
                          <a:sym typeface="Calibri"/>
                        </a:rPr>
                        <a:t>Early adopters</a:t>
                      </a:r>
                      <a:endParaRPr lang="en-US" sz="1400" u="none" strike="noStrike" cap="none" noProof="0"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CECE"/>
                    </a:solidFill>
                  </a:tcPr>
                </a:tc>
                <a:tc>
                  <a:txBody>
                    <a:bodyPr/>
                    <a:lstStyle/>
                    <a:p>
                      <a:pPr marL="0" marR="0" lvl="0" indent="0" algn="ctr" rtl="0">
                        <a:lnSpc>
                          <a:spcPct val="100000"/>
                        </a:lnSpc>
                        <a:spcBef>
                          <a:spcPts val="0"/>
                        </a:spcBef>
                        <a:spcAft>
                          <a:spcPts val="0"/>
                        </a:spcAft>
                        <a:buNone/>
                      </a:pPr>
                      <a:r>
                        <a:rPr lang="en-US" sz="1400" b="1" i="0" u="none" strike="noStrike" cap="none" noProof="0" dirty="0">
                          <a:solidFill>
                            <a:srgbClr val="000000"/>
                          </a:solidFill>
                          <a:latin typeface="Calibri"/>
                          <a:ea typeface="Calibri"/>
                          <a:cs typeface="Calibri"/>
                          <a:sym typeface="Calibri"/>
                        </a:rPr>
                        <a:t>Restorative facilitators</a:t>
                      </a:r>
                      <a:endParaRPr lang="en-US" sz="1400" u="none" strike="noStrike" cap="none" noProof="0"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0CECE"/>
                    </a:solidFill>
                  </a:tcPr>
                </a:tc>
                <a:extLst>
                  <a:ext uri="{0D108BD9-81ED-4DB2-BD59-A6C34878D82A}">
                    <a16:rowId xmlns:a16="http://schemas.microsoft.com/office/drawing/2014/main" val="10000"/>
                  </a:ext>
                </a:extLst>
              </a:tr>
              <a:tr h="451393">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Social discipline</a:t>
                      </a:r>
                      <a:endParaRPr lang="en-US" sz="1200" u="none" strike="noStrike" cap="none" dirty="0"/>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window</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1"/>
                  </a:ext>
                </a:extLst>
              </a:tr>
              <a:tr h="451393">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Typology</a:t>
                      </a:r>
                      <a:endParaRPr lang="en-US" sz="1200" u="none" strike="noStrike" cap="none" dirty="0"/>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(simple version)</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2"/>
                  </a:ext>
                </a:extLst>
              </a:tr>
              <a:tr h="419376">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Conflict escalation</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3"/>
                  </a:ext>
                </a:extLst>
              </a:tr>
              <a:tr h="419376">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Prevention pyramid</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451393">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Restorative continuum</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nl-BE" sz="600" b="0" i="0" u="none" strike="noStrike" cap="none">
                          <a:solidFill>
                            <a:srgbClr val="000000"/>
                          </a:solidFill>
                          <a:latin typeface="Calibri"/>
                          <a:ea typeface="Calibri"/>
                          <a:cs typeface="Calibri"/>
                          <a:sym typeface="Calibri"/>
                        </a:rPr>
                        <a:t>Optional</a:t>
                      </a: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32994">
                <a:tc>
                  <a:txBody>
                    <a:bodyPr/>
                    <a:lstStyle/>
                    <a:p>
                      <a:pPr marL="0" marR="0" lvl="0" indent="0" algn="l" rtl="0">
                        <a:lnSpc>
                          <a:spcPct val="100000"/>
                        </a:lnSpc>
                        <a:spcBef>
                          <a:spcPts val="0"/>
                        </a:spcBef>
                        <a:spcAft>
                          <a:spcPts val="0"/>
                        </a:spcAft>
                        <a:buNone/>
                      </a:pPr>
                      <a:r>
                        <a:rPr lang="en-US" sz="1200" b="1" i="0" u="none" strike="noStrike" cap="none" noProof="0" dirty="0">
                          <a:solidFill>
                            <a:srgbClr val="000000"/>
                          </a:solidFill>
                          <a:latin typeface="Calibri"/>
                          <a:ea typeface="Calibri"/>
                          <a:cs typeface="Calibri"/>
                          <a:sym typeface="Calibri"/>
                        </a:rPr>
                        <a:t>Affective statements </a:t>
                      </a:r>
                      <a:endParaRPr lang="en-US" sz="1200" u="none" strike="noStrike" cap="none" noProof="0" dirty="0">
                        <a:solidFill>
                          <a:srgbClr val="FF0000"/>
                        </a:solidFill>
                      </a:endParaRPr>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6"/>
                  </a:ext>
                </a:extLst>
              </a:tr>
              <a:tr h="419376">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Restorative questions</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7"/>
                  </a:ext>
                </a:extLst>
              </a:tr>
              <a:tr h="419376">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Compass of </a:t>
                      </a:r>
                      <a:r>
                        <a:rPr lang="en-US" sz="1200" b="1" i="0" u="none" strike="noStrike" cap="none" noProof="0" dirty="0">
                          <a:solidFill>
                            <a:srgbClr val="000000"/>
                          </a:solidFill>
                          <a:latin typeface="Calibri"/>
                          <a:ea typeface="Calibri"/>
                          <a:cs typeface="Calibri"/>
                          <a:sym typeface="Calibri"/>
                        </a:rPr>
                        <a:t>shame</a:t>
                      </a:r>
                      <a:endParaRPr lang="en-US" sz="1200" u="none" strike="noStrike" cap="none" noProof="0"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r>
                        <a:rPr lang="nl-BE" sz="600" b="0" i="0" u="none" strike="noStrike" cap="none">
                          <a:solidFill>
                            <a:srgbClr val="000000"/>
                          </a:solidFill>
                          <a:latin typeface="Calibri"/>
                          <a:ea typeface="Calibri"/>
                          <a:cs typeface="Calibri"/>
                          <a:sym typeface="Calibri"/>
                        </a:rPr>
                        <a:t>(PLG)</a:t>
                      </a: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19376">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Fair process</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09"/>
                  </a:ext>
                </a:extLst>
              </a:tr>
              <a:tr h="419376">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Restorative circles</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r>
                        <a:rPr lang="nl-BE" sz="600" b="0" i="0" u="none" strike="noStrike" cap="none">
                          <a:solidFill>
                            <a:srgbClr val="000000"/>
                          </a:solidFill>
                          <a:latin typeface="Calibri"/>
                          <a:ea typeface="Calibri"/>
                          <a:cs typeface="Calibri"/>
                          <a:sym typeface="Calibri"/>
                        </a:rPr>
                        <a:t>as appropriate</a:t>
                      </a: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r>
                        <a:rPr lang="nl-BE" sz="600" b="0" i="0" u="none" strike="noStrike" cap="none">
                          <a:solidFill>
                            <a:srgbClr val="000000"/>
                          </a:solidFill>
                          <a:latin typeface="Calibri"/>
                          <a:ea typeface="Calibri"/>
                          <a:cs typeface="Calibri"/>
                          <a:sym typeface="Calibri"/>
                        </a:rPr>
                        <a:t>as appropriate</a:t>
                      </a: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0"/>
                  </a:ext>
                </a:extLst>
              </a:tr>
              <a:tr h="419376">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Proactive circles</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1"/>
                  </a:ext>
                </a:extLst>
              </a:tr>
              <a:tr h="451393">
                <a:tc>
                  <a:txBody>
                    <a:bodyPr/>
                    <a:lstStyle/>
                    <a:p>
                      <a:pPr marL="0" marR="0" lvl="0" indent="0" algn="l" rtl="0">
                        <a:lnSpc>
                          <a:spcPct val="100000"/>
                        </a:lnSpc>
                        <a:spcBef>
                          <a:spcPts val="0"/>
                        </a:spcBef>
                        <a:spcAft>
                          <a:spcPts val="0"/>
                        </a:spcAft>
                        <a:buNone/>
                      </a:pPr>
                      <a:r>
                        <a:rPr lang="fr-BE" sz="1200" b="1" i="0" u="none" strike="noStrike" cap="none" noProof="0" dirty="0">
                          <a:solidFill>
                            <a:srgbClr val="000000"/>
                          </a:solidFill>
                          <a:latin typeface="Calibri"/>
                          <a:ea typeface="Calibri"/>
                          <a:cs typeface="Calibri"/>
                          <a:sym typeface="Calibri"/>
                        </a:rPr>
                        <a:t>G. Bateson et les niveaux logiques</a:t>
                      </a:r>
                      <a:endParaRPr lang="fr-BE" sz="1200" u="none" strike="noStrike" cap="none" noProof="0" dirty="0">
                        <a:solidFill>
                          <a:srgbClr val="00B050"/>
                        </a:solidFill>
                      </a:endParaRPr>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r>
                        <a:rPr lang="nl-BE" sz="600" b="0" i="0" u="none" strike="noStrike" cap="none">
                          <a:solidFill>
                            <a:srgbClr val="000000"/>
                          </a:solidFill>
                          <a:latin typeface="Calibri"/>
                          <a:ea typeface="Calibri"/>
                          <a:cs typeface="Calibri"/>
                          <a:sym typeface="Calibri"/>
                        </a:rPr>
                        <a:t>(PLG)</a:t>
                      </a: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nl-BE" sz="600" b="0" i="0" u="none" strike="noStrike" cap="none" dirty="0">
                          <a:solidFill>
                            <a:srgbClr val="000000"/>
                          </a:solidFill>
                          <a:latin typeface="Calibri"/>
                          <a:ea typeface="Calibri"/>
                          <a:cs typeface="Calibri"/>
                          <a:sym typeface="Calibri"/>
                        </a:rPr>
                        <a:t>more </a:t>
                      </a:r>
                      <a:r>
                        <a:rPr lang="nl-BE" sz="600" b="0" i="0" u="none" strike="noStrike" cap="none" dirty="0" err="1">
                          <a:solidFill>
                            <a:srgbClr val="000000"/>
                          </a:solidFill>
                          <a:latin typeface="Calibri"/>
                          <a:ea typeface="Calibri"/>
                          <a:cs typeface="Calibri"/>
                          <a:sym typeface="Calibri"/>
                        </a:rPr>
                        <a:t>using</a:t>
                      </a:r>
                      <a:r>
                        <a:rPr lang="nl-BE" sz="600" b="0" i="0" u="none" strike="noStrike" cap="none" dirty="0">
                          <a:solidFill>
                            <a:srgbClr val="000000"/>
                          </a:solidFill>
                          <a:latin typeface="Calibri"/>
                          <a:ea typeface="Calibri"/>
                          <a:cs typeface="Calibri"/>
                          <a:sym typeface="Calibri"/>
                        </a:rPr>
                        <a:t> the model </a:t>
                      </a:r>
                      <a:r>
                        <a:rPr lang="nl-BE" sz="600" b="0" i="0" u="none" strike="noStrike" cap="none" dirty="0" err="1">
                          <a:solidFill>
                            <a:srgbClr val="000000"/>
                          </a:solidFill>
                          <a:latin typeface="Calibri"/>
                          <a:ea typeface="Calibri"/>
                          <a:cs typeface="Calibri"/>
                          <a:sym typeface="Calibri"/>
                        </a:rPr>
                        <a:t>than</a:t>
                      </a:r>
                      <a:r>
                        <a:rPr lang="nl-BE" sz="600" b="0" i="0" u="none" strike="noStrike" cap="none" dirty="0">
                          <a:solidFill>
                            <a:srgbClr val="000000"/>
                          </a:solidFill>
                          <a:latin typeface="Calibri"/>
                          <a:ea typeface="Calibri"/>
                          <a:cs typeface="Calibri"/>
                          <a:sym typeface="Calibri"/>
                        </a:rPr>
                        <a:t> </a:t>
                      </a:r>
                      <a:r>
                        <a:rPr lang="nl-BE" sz="600" b="0" i="0" u="none" strike="noStrike" cap="none" dirty="0" err="1">
                          <a:solidFill>
                            <a:srgbClr val="000000"/>
                          </a:solidFill>
                          <a:latin typeface="Calibri"/>
                          <a:ea typeface="Calibri"/>
                          <a:cs typeface="Calibri"/>
                          <a:sym typeface="Calibri"/>
                        </a:rPr>
                        <a:t>explaining</a:t>
                      </a:r>
                      <a:r>
                        <a:rPr lang="nl-BE" sz="600" b="0" i="0" u="none" strike="noStrike" cap="none" dirty="0">
                          <a:solidFill>
                            <a:srgbClr val="000000"/>
                          </a:solidFill>
                          <a:latin typeface="Calibri"/>
                          <a:ea typeface="Calibri"/>
                          <a:cs typeface="Calibri"/>
                          <a:sym typeface="Calibri"/>
                        </a:rPr>
                        <a:t> </a:t>
                      </a:r>
                      <a:r>
                        <a:rPr lang="nl-BE" sz="600" b="0" i="0" u="none" strike="noStrike" cap="none" dirty="0" err="1">
                          <a:solidFill>
                            <a:srgbClr val="000000"/>
                          </a:solidFill>
                          <a:latin typeface="Calibri"/>
                          <a:ea typeface="Calibri"/>
                          <a:cs typeface="Calibri"/>
                          <a:sym typeface="Calibri"/>
                        </a:rPr>
                        <a:t>it</a:t>
                      </a: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451393">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Golden circle </a:t>
                      </a:r>
                    </a:p>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(why - how - what)</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3"/>
                  </a:ext>
                </a:extLst>
              </a:tr>
              <a:tr h="451393">
                <a:tc>
                  <a:txBody>
                    <a:bodyPr/>
                    <a:lstStyle/>
                    <a:p>
                      <a:pPr marL="0" marR="0" lvl="0" indent="0" algn="l" rtl="0">
                        <a:lnSpc>
                          <a:spcPct val="100000"/>
                        </a:lnSpc>
                        <a:spcBef>
                          <a:spcPts val="0"/>
                        </a:spcBef>
                        <a:spcAft>
                          <a:spcPts val="0"/>
                        </a:spcAft>
                        <a:buNone/>
                      </a:pPr>
                      <a:r>
                        <a:rPr lang="en-US" sz="1200" b="1" i="0" u="none" strike="noStrike" cap="none" dirty="0">
                          <a:solidFill>
                            <a:srgbClr val="000000"/>
                          </a:solidFill>
                          <a:latin typeface="Calibri"/>
                          <a:ea typeface="Calibri"/>
                          <a:cs typeface="Calibri"/>
                          <a:sym typeface="Calibri"/>
                        </a:rPr>
                        <a:t>Attitudes (being restorative) </a:t>
                      </a:r>
                      <a:endParaRPr lang="en-US" sz="12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EAAAA"/>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a:br>
                      <a:endParaRPr sz="1000" u="none" strike="noStrike" cap="none"/>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br>
                        <a:rPr lang="nl-BE" sz="1000" u="none" strike="noStrike" cap="none" dirty="0"/>
                      </a:br>
                      <a:endParaRPr sz="1000" u="none" strike="noStrike" cap="none" dirty="0"/>
                    </a:p>
                  </a:txBody>
                  <a:tcPr marL="46675" marR="46675" marT="31125" marB="311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050"/>
                    </a:solidFill>
                  </a:tcPr>
                </a:tc>
                <a:extLst>
                  <a:ext uri="{0D108BD9-81ED-4DB2-BD59-A6C34878D82A}">
                    <a16:rowId xmlns:a16="http://schemas.microsoft.com/office/drawing/2014/main" val="10014"/>
                  </a:ext>
                </a:extLst>
              </a:tr>
            </a:tbl>
          </a:graphicData>
        </a:graphic>
      </p:graphicFrame>
      <p:sp>
        <p:nvSpPr>
          <p:cNvPr id="243" name="Google Shape;243;p35"/>
          <p:cNvSpPr/>
          <p:nvPr/>
        </p:nvSpPr>
        <p:spPr>
          <a:xfrm>
            <a:off x="0" y="308696"/>
            <a:ext cx="3807725" cy="1200288"/>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000"/>
              <a:buFont typeface="Arial"/>
              <a:buNone/>
            </a:pPr>
            <a:r>
              <a:rPr lang="fr-BE" sz="4000" b="1" i="0" u="none" strike="noStrike" cap="none" dirty="0">
                <a:solidFill>
                  <a:schemeClr val="lt1"/>
                </a:solidFill>
                <a:sym typeface="Arial"/>
              </a:rPr>
              <a:t>Matrice </a:t>
            </a:r>
            <a:r>
              <a:rPr lang="fr-BE" sz="3200" b="1" i="0" u="none" strike="noStrike" cap="none" dirty="0">
                <a:solidFill>
                  <a:schemeClr val="lt1"/>
                </a:solidFill>
                <a:sym typeface="Arial"/>
              </a:rPr>
              <a:t>d’implémentation</a:t>
            </a:r>
            <a:endParaRPr sz="2400" b="0" i="0" u="none" strike="noStrike" cap="none" dirty="0">
              <a:solidFill>
                <a:srgbClr val="C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59"/>
        <p:cNvGrpSpPr/>
        <p:nvPr/>
      </p:nvGrpSpPr>
      <p:grpSpPr>
        <a:xfrm>
          <a:off x="0" y="0"/>
          <a:ext cx="0" cy="0"/>
          <a:chOff x="0" y="0"/>
          <a:chExt cx="0" cy="0"/>
        </a:xfrm>
      </p:grpSpPr>
      <p:pic>
        <p:nvPicPr>
          <p:cNvPr id="360" name="Google Shape;360;p46"/>
          <p:cNvPicPr preferRelativeResize="0"/>
          <p:nvPr/>
        </p:nvPicPr>
        <p:blipFill rotWithShape="1">
          <a:blip r:embed="rId3">
            <a:alphaModFix/>
          </a:blip>
          <a:srcRect/>
          <a:stretch/>
        </p:blipFill>
        <p:spPr>
          <a:xfrm>
            <a:off x="1119117" y="504967"/>
            <a:ext cx="1121748" cy="996287"/>
          </a:xfrm>
          <a:prstGeom prst="rect">
            <a:avLst/>
          </a:prstGeom>
          <a:noFill/>
          <a:ln>
            <a:noFill/>
          </a:ln>
        </p:spPr>
      </p:pic>
      <p:sp>
        <p:nvSpPr>
          <p:cNvPr id="361" name="Google Shape;361;p46"/>
          <p:cNvSpPr/>
          <p:nvPr/>
        </p:nvSpPr>
        <p:spPr>
          <a:xfrm>
            <a:off x="2634018" y="341195"/>
            <a:ext cx="9280477" cy="85829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a:solidFill>
                  <a:schemeClr val="lt1"/>
                </a:solidFill>
                <a:latin typeface="Arial"/>
                <a:ea typeface="Arial"/>
                <a:cs typeface="Arial"/>
                <a:sym typeface="Arial"/>
              </a:rPr>
              <a:t>1. Social Discipline Windows</a:t>
            </a:r>
            <a:endParaRPr/>
          </a:p>
        </p:txBody>
      </p:sp>
      <p:pic>
        <p:nvPicPr>
          <p:cNvPr id="362" name="Google Shape;362;p46" descr="logo RESTORE Europe.jpg"/>
          <p:cNvPicPr preferRelativeResize="0"/>
          <p:nvPr/>
        </p:nvPicPr>
        <p:blipFill rotWithShape="1">
          <a:blip r:embed="rId4">
            <a:alphaModFix/>
          </a:blip>
          <a:srcRect/>
          <a:stretch/>
        </p:blipFill>
        <p:spPr>
          <a:xfrm>
            <a:off x="9512490" y="5968764"/>
            <a:ext cx="2447925" cy="657225"/>
          </a:xfrm>
          <a:prstGeom prst="rect">
            <a:avLst/>
          </a:prstGeom>
          <a:noFill/>
          <a:ln>
            <a:noFill/>
          </a:ln>
        </p:spPr>
      </p:pic>
      <p:sp>
        <p:nvSpPr>
          <p:cNvPr id="363" name="Google Shape;363;p46"/>
          <p:cNvSpPr/>
          <p:nvPr/>
        </p:nvSpPr>
        <p:spPr>
          <a:xfrm>
            <a:off x="5950425" y="1310184"/>
            <a:ext cx="5923128" cy="4970591"/>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400"/>
              <a:buFont typeface="Arial"/>
              <a:buNone/>
            </a:pPr>
            <a:r>
              <a:rPr lang="fr-BE" sz="2400" b="0" i="0" u="none" strike="noStrike" cap="none" dirty="0">
                <a:solidFill>
                  <a:schemeClr val="dk1"/>
                </a:solidFill>
                <a:sym typeface="Arial"/>
              </a:rPr>
              <a:t>« </a:t>
            </a:r>
            <a:r>
              <a:rPr lang="fr-BE" sz="2400" b="1" i="1" u="none" strike="noStrike" cap="none" dirty="0">
                <a:solidFill>
                  <a:schemeClr val="dk1"/>
                </a:solidFill>
                <a:sym typeface="Arial"/>
              </a:rPr>
              <a:t>Les êtres humains sont plus heureux, plus coopératifs et productifs, plus susceptibles d'apporter des changements positifs dans leur comportement lorsque ceux qui sont en position d'autorité font des choses </a:t>
            </a:r>
            <a:r>
              <a:rPr lang="fr-BE" sz="2400" b="1" i="1" u="sng" strike="noStrike" cap="none" dirty="0">
                <a:solidFill>
                  <a:schemeClr val="dk1"/>
                </a:solidFill>
                <a:sym typeface="Arial"/>
              </a:rPr>
              <a:t>AVEC</a:t>
            </a:r>
            <a:r>
              <a:rPr lang="fr-BE" sz="2400" b="1" i="1" u="none" strike="noStrike" cap="none" dirty="0">
                <a:solidFill>
                  <a:schemeClr val="dk1"/>
                </a:solidFill>
                <a:sym typeface="Arial"/>
              </a:rPr>
              <a:t> eux plutôt que sans eux ou pour eux</a:t>
            </a:r>
            <a:r>
              <a:rPr lang="fr-BE" sz="2400" b="0" i="0" u="none" strike="noStrike" cap="none" dirty="0">
                <a:solidFill>
                  <a:schemeClr val="dk1"/>
                </a:solidFill>
                <a:sym typeface="Arial"/>
              </a:rPr>
              <a:t> ». (Ted Wachtel, 2012). </a:t>
            </a:r>
            <a:endParaRPr lang="fr-BE" dirty="0"/>
          </a:p>
          <a:p>
            <a:pPr marL="0" marR="0" lvl="0" indent="0" algn="just" rtl="0">
              <a:lnSpc>
                <a:spcPct val="100000"/>
              </a:lnSpc>
              <a:spcBef>
                <a:spcPts val="600"/>
              </a:spcBef>
              <a:spcAft>
                <a:spcPts val="0"/>
              </a:spcAft>
              <a:buNone/>
            </a:pPr>
            <a:r>
              <a:rPr lang="fr-BE" sz="2400" b="0" i="0" u="none" strike="noStrike" cap="none" dirty="0">
                <a:solidFill>
                  <a:schemeClr val="dk1"/>
                </a:solidFill>
                <a:sym typeface="Arial"/>
              </a:rPr>
              <a:t>Une approche restaurative nécessite un équilibre entre le niveau de contrôle/ cadre / limites / règles et le niveau de soutien/encouragement/ accompagnement.</a:t>
            </a:r>
            <a:endParaRPr lang="fr-BE" dirty="0"/>
          </a:p>
        </p:txBody>
      </p:sp>
      <p:pic>
        <p:nvPicPr>
          <p:cNvPr id="364" name="Google Shape;364;p46" descr="fenêtre socialDisc"/>
          <p:cNvPicPr preferRelativeResize="0"/>
          <p:nvPr/>
        </p:nvPicPr>
        <p:blipFill rotWithShape="1">
          <a:blip r:embed="rId5">
            <a:alphaModFix/>
          </a:blip>
          <a:srcRect/>
          <a:stretch/>
        </p:blipFill>
        <p:spPr>
          <a:xfrm>
            <a:off x="723330" y="1828904"/>
            <a:ext cx="4926844" cy="4176110"/>
          </a:xfrm>
          <a:prstGeom prst="rect">
            <a:avLst/>
          </a:prstGeom>
          <a:noFill/>
          <a:ln>
            <a:noFill/>
          </a:ln>
        </p:spPr>
      </p:pic>
      <p:sp>
        <p:nvSpPr>
          <p:cNvPr id="365" name="Google Shape;365;p46"/>
          <p:cNvSpPr/>
          <p:nvPr/>
        </p:nvSpPr>
        <p:spPr>
          <a:xfrm>
            <a:off x="368491" y="6280775"/>
            <a:ext cx="2447926" cy="36929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6" action="ppaction://hlinkfile">
                  <a:extLst>
                    <a:ext uri="{A12FA001-AC4F-418D-AE19-62706E023703}">
                      <ahyp:hlinkClr xmlns:ahyp="http://schemas.microsoft.com/office/drawing/2018/hyperlinkcolor" val="tx"/>
                    </a:ext>
                  </a:extLst>
                </a:hlinkClick>
              </a:rPr>
              <a:t>SDW Le Souffle</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69"/>
        <p:cNvGrpSpPr/>
        <p:nvPr/>
      </p:nvGrpSpPr>
      <p:grpSpPr>
        <a:xfrm>
          <a:off x="0" y="0"/>
          <a:ext cx="0" cy="0"/>
          <a:chOff x="0" y="0"/>
          <a:chExt cx="0" cy="0"/>
        </a:xfrm>
      </p:grpSpPr>
      <p:pic>
        <p:nvPicPr>
          <p:cNvPr id="370" name="Google Shape;370;p47"/>
          <p:cNvPicPr preferRelativeResize="0"/>
          <p:nvPr/>
        </p:nvPicPr>
        <p:blipFill rotWithShape="1">
          <a:blip r:embed="rId3">
            <a:alphaModFix/>
          </a:blip>
          <a:srcRect/>
          <a:stretch/>
        </p:blipFill>
        <p:spPr>
          <a:xfrm>
            <a:off x="464024" y="5411337"/>
            <a:ext cx="1121748" cy="996287"/>
          </a:xfrm>
          <a:prstGeom prst="rect">
            <a:avLst/>
          </a:prstGeom>
          <a:noFill/>
          <a:ln>
            <a:noFill/>
          </a:ln>
        </p:spPr>
      </p:pic>
      <p:sp>
        <p:nvSpPr>
          <p:cNvPr id="371" name="Google Shape;371;p47"/>
          <p:cNvSpPr/>
          <p:nvPr/>
        </p:nvSpPr>
        <p:spPr>
          <a:xfrm>
            <a:off x="209266" y="191070"/>
            <a:ext cx="11705230" cy="769441"/>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400" b="1" i="0" u="none" strike="noStrike" cap="none" dirty="0">
                <a:solidFill>
                  <a:schemeClr val="lt1"/>
                </a:solidFill>
                <a:latin typeface="Arial"/>
                <a:ea typeface="Arial"/>
                <a:cs typeface="Arial"/>
                <a:sym typeface="Arial"/>
              </a:rPr>
              <a:t>2. Typologie des </a:t>
            </a:r>
            <a:r>
              <a:rPr lang="fr-BE" sz="4400" b="1" i="0" u="none" strike="noStrike" cap="none" dirty="0">
                <a:solidFill>
                  <a:schemeClr val="lt1"/>
                </a:solidFill>
                <a:latin typeface="Arial"/>
                <a:ea typeface="Arial"/>
                <a:cs typeface="Arial"/>
                <a:sym typeface="Arial"/>
              </a:rPr>
              <a:t>Pratiques</a:t>
            </a:r>
            <a:r>
              <a:rPr lang="nl-BE" sz="4400" b="1" i="0" u="none" strike="noStrike" cap="none" dirty="0">
                <a:solidFill>
                  <a:schemeClr val="lt1"/>
                </a:solidFill>
                <a:latin typeface="Arial"/>
                <a:ea typeface="Arial"/>
                <a:cs typeface="Arial"/>
                <a:sym typeface="Arial"/>
              </a:rPr>
              <a:t> Restauratives</a:t>
            </a:r>
            <a:endParaRPr sz="4400" b="1" i="0" u="none" strike="noStrike" cap="none" dirty="0">
              <a:solidFill>
                <a:schemeClr val="lt1"/>
              </a:solidFill>
              <a:latin typeface="Arial"/>
              <a:ea typeface="Arial"/>
              <a:cs typeface="Arial"/>
              <a:sym typeface="Arial"/>
            </a:endParaRPr>
          </a:p>
        </p:txBody>
      </p:sp>
      <p:pic>
        <p:nvPicPr>
          <p:cNvPr id="372" name="Google Shape;372;p47" descr="logo RESTORE Europe.jpg"/>
          <p:cNvPicPr preferRelativeResize="0"/>
          <p:nvPr/>
        </p:nvPicPr>
        <p:blipFill rotWithShape="1">
          <a:blip r:embed="rId4">
            <a:alphaModFix/>
          </a:blip>
          <a:srcRect/>
          <a:stretch/>
        </p:blipFill>
        <p:spPr>
          <a:xfrm>
            <a:off x="1351128" y="2966255"/>
            <a:ext cx="2447925" cy="657225"/>
          </a:xfrm>
          <a:prstGeom prst="rect">
            <a:avLst/>
          </a:prstGeom>
          <a:noFill/>
          <a:ln>
            <a:noFill/>
          </a:ln>
        </p:spPr>
      </p:pic>
      <p:sp>
        <p:nvSpPr>
          <p:cNvPr id="373" name="Google Shape;373;p47"/>
          <p:cNvSpPr/>
          <p:nvPr/>
        </p:nvSpPr>
        <p:spPr>
          <a:xfrm>
            <a:off x="6521570" y="1017188"/>
            <a:ext cx="5488460" cy="5278328"/>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800"/>
              <a:buFont typeface="Arial"/>
              <a:buNone/>
            </a:pPr>
            <a:r>
              <a:rPr lang="fr-BE" sz="2800" b="0" i="0" u="none" strike="noStrike" cap="none" dirty="0">
                <a:solidFill>
                  <a:schemeClr val="dk1"/>
                </a:solidFill>
                <a:latin typeface="Cambria"/>
                <a:ea typeface="Cambria"/>
                <a:cs typeface="Cambria"/>
                <a:sym typeface="Cambria"/>
              </a:rPr>
              <a:t>Les </a:t>
            </a:r>
            <a:r>
              <a:rPr lang="fr-BE" sz="2800" b="1" i="0" u="sng" strike="noStrike" cap="none" dirty="0">
                <a:solidFill>
                  <a:schemeClr val="dk1"/>
                </a:solidFill>
                <a:latin typeface="Calibri"/>
                <a:ea typeface="Calibri"/>
                <a:cs typeface="Calibri"/>
                <a:sym typeface="Calibri"/>
              </a:rPr>
              <a:t>3 principaux acteurs </a:t>
            </a:r>
            <a:r>
              <a:rPr lang="fr-BE" sz="2800" b="0" i="0" u="none" strike="noStrike" cap="none" dirty="0">
                <a:solidFill>
                  <a:schemeClr val="dk1"/>
                </a:solidFill>
                <a:latin typeface="Calibri"/>
                <a:ea typeface="Calibri"/>
                <a:cs typeface="Calibri"/>
                <a:sym typeface="Calibri"/>
              </a:rPr>
              <a:t>des Pratiques Restauratives </a:t>
            </a:r>
            <a:r>
              <a:rPr lang="fr-BE" sz="2800" b="0" i="0" u="none" strike="noStrike" cap="none" dirty="0">
                <a:solidFill>
                  <a:schemeClr val="dk1"/>
                </a:solidFill>
                <a:latin typeface="Cambria"/>
                <a:ea typeface="Cambria"/>
                <a:cs typeface="Cambria"/>
                <a:sym typeface="Cambria"/>
              </a:rPr>
              <a:t>sont : </a:t>
            </a:r>
            <a:endParaRPr lang="fr-BE" dirty="0"/>
          </a:p>
          <a:p>
            <a:pPr marL="0" marR="0" lvl="0" indent="-177800" algn="just" rtl="0">
              <a:lnSpc>
                <a:spcPct val="100000"/>
              </a:lnSpc>
              <a:spcBef>
                <a:spcPts val="0"/>
              </a:spcBef>
              <a:spcAft>
                <a:spcPts val="0"/>
              </a:spcAft>
              <a:buClr>
                <a:schemeClr val="dk1"/>
              </a:buClr>
              <a:buSzPts val="2800"/>
              <a:buFont typeface="Arial"/>
              <a:buChar char="-"/>
            </a:pPr>
            <a:r>
              <a:rPr lang="fr-BE" sz="2800" b="0" i="0" u="none" strike="noStrike" cap="none" dirty="0">
                <a:solidFill>
                  <a:schemeClr val="dk1"/>
                </a:solidFill>
                <a:latin typeface="Calibri"/>
                <a:ea typeface="Calibri"/>
                <a:cs typeface="Calibri"/>
                <a:sym typeface="Calibri"/>
              </a:rPr>
              <a:t> les</a:t>
            </a:r>
            <a:r>
              <a:rPr lang="fr-BE" sz="2800" b="1" i="0" u="sng" strike="noStrike" cap="none" dirty="0">
                <a:solidFill>
                  <a:schemeClr val="dk1"/>
                </a:solidFill>
                <a:latin typeface="Calibri"/>
                <a:ea typeface="Calibri"/>
                <a:cs typeface="Calibri"/>
                <a:sym typeface="Calibri"/>
              </a:rPr>
              <a:t> Victimes</a:t>
            </a:r>
            <a:r>
              <a:rPr lang="fr-BE" sz="2800" b="0" i="0" u="sng" strike="noStrike" cap="none" dirty="0">
                <a:solidFill>
                  <a:schemeClr val="dk1"/>
                </a:solidFill>
                <a:latin typeface="Calibri"/>
                <a:ea typeface="Calibri"/>
                <a:cs typeface="Calibri"/>
                <a:sym typeface="Calibri"/>
              </a:rPr>
              <a:t>, </a:t>
            </a:r>
            <a:endParaRPr lang="fr-BE" dirty="0"/>
          </a:p>
          <a:p>
            <a:pPr marL="0" marR="0" lvl="0" indent="-177800" algn="just" rtl="0">
              <a:lnSpc>
                <a:spcPct val="100000"/>
              </a:lnSpc>
              <a:spcBef>
                <a:spcPts val="0"/>
              </a:spcBef>
              <a:spcAft>
                <a:spcPts val="0"/>
              </a:spcAft>
              <a:buClr>
                <a:schemeClr val="dk1"/>
              </a:buClr>
              <a:buSzPts val="2800"/>
              <a:buFont typeface="Arial"/>
              <a:buChar char="-"/>
            </a:pPr>
            <a:r>
              <a:rPr lang="fr-BE" sz="2800" b="0" i="0" u="none" strike="noStrike" cap="none" dirty="0">
                <a:solidFill>
                  <a:schemeClr val="dk1"/>
                </a:solidFill>
                <a:latin typeface="Calibri"/>
                <a:ea typeface="Calibri"/>
                <a:cs typeface="Calibri"/>
                <a:sym typeface="Calibri"/>
              </a:rPr>
              <a:t> les</a:t>
            </a:r>
            <a:r>
              <a:rPr lang="fr-BE" sz="2800" b="1" i="0" u="sng" strike="noStrike" cap="none" dirty="0">
                <a:solidFill>
                  <a:schemeClr val="dk1"/>
                </a:solidFill>
                <a:latin typeface="Calibri"/>
                <a:ea typeface="Calibri"/>
                <a:cs typeface="Calibri"/>
                <a:sym typeface="Calibri"/>
              </a:rPr>
              <a:t> Auteurs</a:t>
            </a:r>
            <a:endParaRPr lang="fr-BE" dirty="0"/>
          </a:p>
          <a:p>
            <a:pPr marL="0" marR="0" lvl="0" indent="-177800" algn="just" rtl="0">
              <a:lnSpc>
                <a:spcPct val="100000"/>
              </a:lnSpc>
              <a:spcBef>
                <a:spcPts val="0"/>
              </a:spcBef>
              <a:spcAft>
                <a:spcPts val="0"/>
              </a:spcAft>
              <a:buClr>
                <a:schemeClr val="dk1"/>
              </a:buClr>
              <a:buSzPts val="2800"/>
              <a:buFont typeface="Arial"/>
              <a:buChar char="-"/>
            </a:pPr>
            <a:r>
              <a:rPr lang="fr-BE" sz="2800" b="0" i="0" u="none" strike="noStrike" cap="none" dirty="0">
                <a:solidFill>
                  <a:schemeClr val="dk1"/>
                </a:solidFill>
                <a:latin typeface="Calibri"/>
                <a:ea typeface="Calibri"/>
                <a:cs typeface="Calibri"/>
                <a:sym typeface="Calibri"/>
              </a:rPr>
              <a:t> leurs </a:t>
            </a:r>
            <a:r>
              <a:rPr lang="fr-BE" sz="2800" b="1" i="0" u="sng" strike="noStrike" cap="none" dirty="0">
                <a:solidFill>
                  <a:schemeClr val="dk1"/>
                </a:solidFill>
                <a:latin typeface="Calibri"/>
                <a:ea typeface="Calibri"/>
                <a:cs typeface="Calibri"/>
                <a:sym typeface="Calibri"/>
              </a:rPr>
              <a:t>Communautés</a:t>
            </a:r>
            <a:endParaRPr lang="fr-BE" sz="2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fr-BE" sz="2800" dirty="0">
                <a:solidFill>
                  <a:schemeClr val="dk1"/>
                </a:solidFill>
                <a:latin typeface="Cambria"/>
                <a:ea typeface="Cambria"/>
                <a:cs typeface="Cambria"/>
                <a:sym typeface="Cambria"/>
              </a:rPr>
              <a:t>L</a:t>
            </a:r>
            <a:r>
              <a:rPr lang="fr-BE" sz="2800" b="0" i="0" u="none" strike="noStrike" cap="none" dirty="0">
                <a:solidFill>
                  <a:schemeClr val="dk1"/>
                </a:solidFill>
                <a:latin typeface="Cambria"/>
                <a:ea typeface="Cambria"/>
                <a:cs typeface="Cambria"/>
                <a:sym typeface="Cambria"/>
              </a:rPr>
              <a:t>es besoins sont respectivement  </a:t>
            </a:r>
          </a:p>
          <a:p>
            <a:pPr marL="0" marR="0" lvl="0" indent="0" algn="l" rtl="0">
              <a:lnSpc>
                <a:spcPct val="100000"/>
              </a:lnSpc>
              <a:spcBef>
                <a:spcPts val="0"/>
              </a:spcBef>
              <a:spcAft>
                <a:spcPts val="0"/>
              </a:spcAft>
              <a:buNone/>
            </a:pPr>
            <a:r>
              <a:rPr lang="fr-BE" sz="2800" b="0" i="0" u="none" strike="noStrike" cap="none" dirty="0">
                <a:solidFill>
                  <a:schemeClr val="dk1"/>
                </a:solidFill>
                <a:latin typeface="Cambria"/>
                <a:ea typeface="Cambria"/>
                <a:cs typeface="Cambria"/>
                <a:sym typeface="Cambria"/>
              </a:rPr>
              <a:t>- aboutir à une </a:t>
            </a:r>
            <a:r>
              <a:rPr lang="fr-BE" sz="2800" b="1" i="1" u="none" strike="noStrike" cap="none" dirty="0">
                <a:solidFill>
                  <a:schemeClr val="dk1"/>
                </a:solidFill>
                <a:latin typeface="Cambria"/>
                <a:ea typeface="Cambria"/>
                <a:cs typeface="Cambria"/>
                <a:sym typeface="Cambria"/>
              </a:rPr>
              <a:t>Réparation</a:t>
            </a:r>
            <a:r>
              <a:rPr lang="fr-BE" sz="2800" b="0" i="0" u="none" strike="noStrike" cap="none" dirty="0">
                <a:solidFill>
                  <a:schemeClr val="dk1"/>
                </a:solidFill>
                <a:latin typeface="Cambria"/>
                <a:ea typeface="Cambria"/>
                <a:cs typeface="Cambria"/>
                <a:sym typeface="Cambria"/>
              </a:rPr>
              <a:t>, </a:t>
            </a:r>
          </a:p>
          <a:p>
            <a:pPr marL="0" marR="0" lvl="0" indent="0" algn="l" rtl="0">
              <a:lnSpc>
                <a:spcPct val="100000"/>
              </a:lnSpc>
              <a:spcBef>
                <a:spcPts val="0"/>
              </a:spcBef>
              <a:spcAft>
                <a:spcPts val="0"/>
              </a:spcAft>
              <a:buNone/>
            </a:pPr>
            <a:r>
              <a:rPr lang="fr-BE" sz="2800" b="0" i="0" u="none" strike="noStrike" cap="none" dirty="0">
                <a:solidFill>
                  <a:schemeClr val="dk1"/>
                </a:solidFill>
                <a:latin typeface="Cambria"/>
                <a:ea typeface="Cambria"/>
                <a:cs typeface="Cambria"/>
                <a:sym typeface="Cambria"/>
              </a:rPr>
              <a:t>- prendre des </a:t>
            </a:r>
            <a:r>
              <a:rPr lang="fr-BE" sz="2800" b="1" i="1" u="none" strike="noStrike" cap="none" dirty="0">
                <a:solidFill>
                  <a:schemeClr val="dk1"/>
                </a:solidFill>
                <a:latin typeface="Cambria"/>
                <a:ea typeface="Cambria"/>
                <a:cs typeface="Cambria"/>
                <a:sym typeface="Cambria"/>
              </a:rPr>
              <a:t>Responsabilités</a:t>
            </a:r>
            <a:r>
              <a:rPr lang="fr-BE" sz="2800" b="0" i="0" u="none" strike="noStrike" cap="none" dirty="0">
                <a:solidFill>
                  <a:schemeClr val="dk1"/>
                </a:solidFill>
                <a:latin typeface="Cambria"/>
                <a:ea typeface="Cambria"/>
                <a:cs typeface="Cambria"/>
                <a:sym typeface="Cambria"/>
              </a:rPr>
              <a:t> </a:t>
            </a:r>
            <a:r>
              <a:rPr lang="fr-BE" sz="2800" dirty="0">
                <a:solidFill>
                  <a:schemeClr val="dk1"/>
                </a:solidFill>
                <a:latin typeface="Cambria"/>
                <a:ea typeface="Cambria"/>
                <a:cs typeface="Cambria"/>
                <a:sym typeface="Cambria"/>
              </a:rPr>
              <a:t> </a:t>
            </a:r>
          </a:p>
          <a:p>
            <a:pPr marL="0" marR="0" lvl="0" indent="0" algn="l" rtl="0">
              <a:lnSpc>
                <a:spcPct val="100000"/>
              </a:lnSpc>
              <a:spcBef>
                <a:spcPts val="0"/>
              </a:spcBef>
              <a:spcAft>
                <a:spcPts val="0"/>
              </a:spcAft>
              <a:buNone/>
            </a:pPr>
            <a:r>
              <a:rPr lang="fr-BE" sz="2800" dirty="0">
                <a:solidFill>
                  <a:schemeClr val="dk1"/>
                </a:solidFill>
                <a:latin typeface="Cambria"/>
                <a:ea typeface="Cambria"/>
                <a:cs typeface="Cambria"/>
                <a:sym typeface="Cambria"/>
              </a:rPr>
              <a:t>-</a:t>
            </a:r>
            <a:r>
              <a:rPr lang="fr-BE" sz="2800" b="0" i="0" u="none" strike="noStrike" cap="none" dirty="0">
                <a:solidFill>
                  <a:schemeClr val="dk1"/>
                </a:solidFill>
                <a:latin typeface="Cambria"/>
                <a:ea typeface="Cambria"/>
                <a:cs typeface="Cambria"/>
                <a:sym typeface="Cambria"/>
              </a:rPr>
              <a:t> parvenir à l’</a:t>
            </a:r>
            <a:r>
              <a:rPr lang="fr-BE" sz="2800" b="1" i="1" u="none" strike="noStrike" cap="none" dirty="0">
                <a:solidFill>
                  <a:schemeClr val="dk1"/>
                </a:solidFill>
                <a:latin typeface="Cambria"/>
                <a:ea typeface="Cambria"/>
                <a:cs typeface="Cambria"/>
                <a:sym typeface="Cambria"/>
              </a:rPr>
              <a:t>Insertion /Inclusion</a:t>
            </a:r>
            <a:r>
              <a:rPr lang="fr-BE" sz="2800" b="0" i="0" u="none" strike="noStrike" cap="none" dirty="0">
                <a:solidFill>
                  <a:schemeClr val="dk1"/>
                </a:solidFill>
                <a:latin typeface="Cambria"/>
                <a:ea typeface="Cambria"/>
                <a:cs typeface="Cambria"/>
                <a:sym typeface="Cambria"/>
              </a:rPr>
              <a:t>. </a:t>
            </a:r>
            <a:endParaRPr lang="fr-BE" sz="2800" b="0" i="0" u="none" strike="noStrike" cap="none" dirty="0">
              <a:solidFill>
                <a:schemeClr val="dk1"/>
              </a:solidFill>
              <a:sym typeface="Arial"/>
            </a:endParaRPr>
          </a:p>
          <a:p>
            <a:pPr marL="0" marR="0" lvl="0" indent="0" rtl="0">
              <a:lnSpc>
                <a:spcPct val="100000"/>
              </a:lnSpc>
              <a:spcBef>
                <a:spcPts val="600"/>
              </a:spcBef>
              <a:spcAft>
                <a:spcPts val="0"/>
              </a:spcAft>
              <a:buClr>
                <a:schemeClr val="dk1"/>
              </a:buClr>
              <a:buSzPts val="2400"/>
              <a:buFont typeface="Arial"/>
              <a:buNone/>
            </a:pPr>
            <a:r>
              <a:rPr lang="fr-BE" sz="2000" b="0" i="0" u="none" strike="noStrike" cap="none" dirty="0">
                <a:solidFill>
                  <a:schemeClr val="dk1"/>
                </a:solidFill>
                <a:latin typeface="Cambria"/>
                <a:ea typeface="Cambria"/>
                <a:cs typeface="Cambria"/>
                <a:sym typeface="Cambria"/>
              </a:rPr>
              <a:t>(Schéma : en 3 couleurs : noir</a:t>
            </a:r>
            <a:r>
              <a:rPr lang="fr-BE" sz="2000" dirty="0">
                <a:solidFill>
                  <a:schemeClr val="dk1"/>
                </a:solidFill>
                <a:latin typeface="Cambria"/>
                <a:ea typeface="Cambria"/>
                <a:cs typeface="Cambria"/>
                <a:sym typeface="Cambria"/>
              </a:rPr>
              <a:t> =</a:t>
            </a:r>
            <a:r>
              <a:rPr lang="fr-BE" sz="2000" b="0" i="0" u="none" strike="noStrike" cap="none" dirty="0">
                <a:solidFill>
                  <a:schemeClr val="dk1"/>
                </a:solidFill>
                <a:latin typeface="Cambria"/>
                <a:ea typeface="Cambria"/>
                <a:cs typeface="Cambria"/>
                <a:sym typeface="Cambria"/>
              </a:rPr>
              <a:t> pleinement restauratif, bleu = essentiellement restauratif, gris : partiellement restauratif</a:t>
            </a:r>
            <a:r>
              <a:rPr lang="fr-BE" sz="2000" dirty="0">
                <a:solidFill>
                  <a:schemeClr val="dk1"/>
                </a:solidFill>
                <a:latin typeface="Cambria"/>
                <a:ea typeface="Cambria"/>
                <a:cs typeface="Cambria"/>
                <a:sym typeface="Cambria"/>
              </a:rPr>
              <a:t>, </a:t>
            </a:r>
            <a:r>
              <a:rPr lang="fr-BE" sz="2000" b="0" i="0" u="none" strike="noStrike" cap="none" dirty="0">
                <a:solidFill>
                  <a:schemeClr val="dk1"/>
                </a:solidFill>
                <a:latin typeface="Cambria"/>
                <a:ea typeface="Cambria"/>
                <a:cs typeface="Cambria"/>
                <a:sym typeface="Cambria"/>
              </a:rPr>
              <a:t>pour les 3 types d’acteurs en 3 cercles qui se chevauchent)</a:t>
            </a:r>
            <a:endParaRPr lang="fr-BE" sz="2000" b="0" i="0" u="none" strike="noStrike" cap="none" dirty="0">
              <a:solidFill>
                <a:schemeClr val="dk1"/>
              </a:solidFill>
              <a:sym typeface="Arial"/>
            </a:endParaRPr>
          </a:p>
        </p:txBody>
      </p:sp>
      <p:pic>
        <p:nvPicPr>
          <p:cNvPr id="374" name="Google Shape;374;p47" descr="Typology1_KT_New-Colors.png"/>
          <p:cNvPicPr preferRelativeResize="0"/>
          <p:nvPr/>
        </p:nvPicPr>
        <p:blipFill rotWithShape="1">
          <a:blip r:embed="rId5">
            <a:alphaModFix/>
          </a:blip>
          <a:srcRect/>
          <a:stretch/>
        </p:blipFill>
        <p:spPr>
          <a:xfrm>
            <a:off x="0" y="1057144"/>
            <a:ext cx="7137778" cy="5738885"/>
          </a:xfrm>
          <a:prstGeom prst="rect">
            <a:avLst/>
          </a:prstGeom>
          <a:noFill/>
          <a:ln>
            <a:noFill/>
          </a:ln>
        </p:spPr>
      </p:pic>
      <p:pic>
        <p:nvPicPr>
          <p:cNvPr id="375" name="Google Shape;375;p47" descr="LOGO RESTORE EUROPE (2).jpg"/>
          <p:cNvPicPr preferRelativeResize="0"/>
          <p:nvPr/>
        </p:nvPicPr>
        <p:blipFill rotWithShape="1">
          <a:blip r:embed="rId6">
            <a:alphaModFix/>
          </a:blip>
          <a:srcRect/>
          <a:stretch/>
        </p:blipFill>
        <p:spPr>
          <a:xfrm>
            <a:off x="10317707" y="6373504"/>
            <a:ext cx="1874293" cy="484496"/>
          </a:xfrm>
          <a:prstGeom prst="rect">
            <a:avLst/>
          </a:prstGeom>
          <a:noFill/>
          <a:ln>
            <a:noFill/>
          </a:ln>
        </p:spPr>
      </p:pic>
      <p:sp>
        <p:nvSpPr>
          <p:cNvPr id="376" name="Google Shape;376;p47"/>
          <p:cNvSpPr txBox="1"/>
          <p:nvPr/>
        </p:nvSpPr>
        <p:spPr>
          <a:xfrm>
            <a:off x="7001065" y="6407624"/>
            <a:ext cx="226473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7" action="ppaction://hlinkfile">
                  <a:extLst>
                    <a:ext uri="{A12FA001-AC4F-418D-AE19-62706E023703}">
                      <ahyp:hlinkClr xmlns:ahyp="http://schemas.microsoft.com/office/drawing/2018/hyperlinkcolor" val="tx"/>
                    </a:ext>
                  </a:extLst>
                </a:hlinkClick>
              </a:rPr>
              <a:t>Typologie des PR</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80"/>
        <p:cNvGrpSpPr/>
        <p:nvPr/>
      </p:nvGrpSpPr>
      <p:grpSpPr>
        <a:xfrm>
          <a:off x="0" y="0"/>
          <a:ext cx="0" cy="0"/>
          <a:chOff x="0" y="0"/>
          <a:chExt cx="0" cy="0"/>
        </a:xfrm>
      </p:grpSpPr>
      <p:pic>
        <p:nvPicPr>
          <p:cNvPr id="381" name="Google Shape;381;p48"/>
          <p:cNvPicPr preferRelativeResize="0"/>
          <p:nvPr/>
        </p:nvPicPr>
        <p:blipFill rotWithShape="1">
          <a:blip r:embed="rId3">
            <a:alphaModFix/>
          </a:blip>
          <a:srcRect/>
          <a:stretch/>
        </p:blipFill>
        <p:spPr>
          <a:xfrm>
            <a:off x="709684" y="450376"/>
            <a:ext cx="1121748" cy="996287"/>
          </a:xfrm>
          <a:prstGeom prst="rect">
            <a:avLst/>
          </a:prstGeom>
          <a:noFill/>
          <a:ln>
            <a:noFill/>
          </a:ln>
        </p:spPr>
      </p:pic>
      <p:sp>
        <p:nvSpPr>
          <p:cNvPr id="382" name="Google Shape;382;p48"/>
          <p:cNvSpPr/>
          <p:nvPr/>
        </p:nvSpPr>
        <p:spPr>
          <a:xfrm>
            <a:off x="2634018" y="341195"/>
            <a:ext cx="9280477" cy="85829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3. Escalade du Conflit</a:t>
            </a:r>
            <a:endParaRPr dirty="0"/>
          </a:p>
        </p:txBody>
      </p:sp>
      <p:pic>
        <p:nvPicPr>
          <p:cNvPr id="383" name="Google Shape;383;p48" descr="logo RESTORE Europe.jpg"/>
          <p:cNvPicPr preferRelativeResize="0"/>
          <p:nvPr/>
        </p:nvPicPr>
        <p:blipFill rotWithShape="1">
          <a:blip r:embed="rId4">
            <a:alphaModFix/>
          </a:blip>
          <a:srcRect/>
          <a:stretch/>
        </p:blipFill>
        <p:spPr>
          <a:xfrm>
            <a:off x="436728" y="5971482"/>
            <a:ext cx="2183641" cy="586269"/>
          </a:xfrm>
          <a:prstGeom prst="rect">
            <a:avLst/>
          </a:prstGeom>
          <a:noFill/>
          <a:ln>
            <a:noFill/>
          </a:ln>
        </p:spPr>
      </p:pic>
      <p:pic>
        <p:nvPicPr>
          <p:cNvPr id="384" name="Google Shape;384;p48" descr="Capture.png"/>
          <p:cNvPicPr preferRelativeResize="0"/>
          <p:nvPr/>
        </p:nvPicPr>
        <p:blipFill rotWithShape="1">
          <a:blip r:embed="rId5">
            <a:alphaModFix/>
          </a:blip>
          <a:srcRect/>
          <a:stretch/>
        </p:blipFill>
        <p:spPr>
          <a:xfrm>
            <a:off x="3480179" y="1460312"/>
            <a:ext cx="8474221" cy="5114501"/>
          </a:xfrm>
          <a:prstGeom prst="rect">
            <a:avLst/>
          </a:prstGeom>
          <a:noFill/>
          <a:ln>
            <a:noFill/>
          </a:ln>
        </p:spPr>
      </p:pic>
      <p:sp>
        <p:nvSpPr>
          <p:cNvPr id="385" name="Google Shape;385;p48"/>
          <p:cNvSpPr/>
          <p:nvPr/>
        </p:nvSpPr>
        <p:spPr>
          <a:xfrm>
            <a:off x="218365" y="1661827"/>
            <a:ext cx="3261814" cy="5032122"/>
          </a:xfrm>
          <a:prstGeom prst="rect">
            <a:avLst/>
          </a:prstGeom>
          <a:noFill/>
          <a:ln>
            <a:noFill/>
          </a:ln>
        </p:spPr>
        <p:txBody>
          <a:bodyPr spcFirstLastPara="1" wrap="square" lIns="91425" tIns="76175" rIns="91425" bIns="0" anchor="ctr" anchorCtr="0">
            <a:spAutoFit/>
          </a:bodyPr>
          <a:lstStyle/>
          <a:p>
            <a:pPr marL="0" marR="0" lvl="0" indent="0" algn="ctr" rtl="0">
              <a:lnSpc>
                <a:spcPct val="100000"/>
              </a:lnSpc>
              <a:spcBef>
                <a:spcPts val="0"/>
              </a:spcBef>
              <a:spcAft>
                <a:spcPts val="0"/>
              </a:spcAft>
              <a:buClr>
                <a:schemeClr val="dk1"/>
              </a:buClr>
              <a:buSzPts val="2000"/>
              <a:buFont typeface="Arial"/>
              <a:buNone/>
            </a:pPr>
            <a:r>
              <a:rPr lang="nl-BE" sz="2000" b="1" i="0" u="sng" strike="noStrike" cap="none" dirty="0">
                <a:solidFill>
                  <a:schemeClr val="dk1"/>
                </a:solidFill>
                <a:latin typeface="Cambria"/>
                <a:ea typeface="Cambria"/>
                <a:cs typeface="Cambria"/>
                <a:sym typeface="Cambria"/>
              </a:rPr>
              <a:t>MODÈLE DE GLASL</a:t>
            </a:r>
            <a:r>
              <a:rPr lang="nl-BE" sz="1800" b="0" i="0" u="none" strike="noStrike" cap="none" dirty="0">
                <a:solidFill>
                  <a:schemeClr val="dk1"/>
                </a:solidFill>
                <a:latin typeface="Cambria"/>
                <a:ea typeface="Cambria"/>
                <a:cs typeface="Cambria"/>
                <a:sym typeface="Cambria"/>
              </a:rPr>
              <a:t> </a:t>
            </a:r>
            <a:r>
              <a:rPr lang="nl-BE" sz="1800" b="1" i="0" u="none" strike="noStrike" cap="none" dirty="0">
                <a:solidFill>
                  <a:schemeClr val="dk1"/>
                </a:solidFill>
                <a:latin typeface="Cambria"/>
                <a:ea typeface="Cambria"/>
                <a:cs typeface="Cambria"/>
                <a:sym typeface="Cambria"/>
              </a:rPr>
              <a:t> </a:t>
            </a:r>
            <a:endParaRPr dirty="0"/>
          </a:p>
          <a:p>
            <a:pPr marL="0" marR="0" lvl="0" indent="0" algn="l" rtl="0">
              <a:lnSpc>
                <a:spcPct val="100000"/>
              </a:lnSpc>
              <a:spcBef>
                <a:spcPts val="0"/>
              </a:spcBef>
              <a:spcAft>
                <a:spcPts val="0"/>
              </a:spcAft>
              <a:buClr>
                <a:schemeClr val="dk1"/>
              </a:buClr>
              <a:buSzPts val="1800"/>
              <a:buFont typeface="Arial"/>
              <a:buNone/>
            </a:pPr>
            <a:r>
              <a:rPr lang="fr-BE" sz="1800" b="0" i="0" u="none" strike="noStrike" cap="none" dirty="0">
                <a:solidFill>
                  <a:schemeClr val="dk1"/>
                </a:solidFill>
                <a:latin typeface="Cambria"/>
                <a:ea typeface="Cambria"/>
                <a:cs typeface="Cambria"/>
                <a:sym typeface="Cambria"/>
              </a:rPr>
              <a:t>Les</a:t>
            </a:r>
            <a:r>
              <a:rPr lang="fr-BE" sz="1800" b="1" i="0" u="none" strike="noStrike" cap="none" dirty="0">
                <a:solidFill>
                  <a:schemeClr val="dk1"/>
                </a:solidFill>
                <a:latin typeface="Cambria"/>
                <a:ea typeface="Cambria"/>
                <a:cs typeface="Cambria"/>
                <a:sym typeface="Cambria"/>
              </a:rPr>
              <a:t> </a:t>
            </a:r>
            <a:r>
              <a:rPr lang="fr-BE" sz="1800" b="0" i="0" u="none" strike="noStrike" cap="none" dirty="0">
                <a:solidFill>
                  <a:schemeClr val="dk1"/>
                </a:solidFill>
                <a:latin typeface="Cambria"/>
                <a:ea typeface="Cambria"/>
                <a:cs typeface="Cambria"/>
                <a:sym typeface="Cambria"/>
              </a:rPr>
              <a:t>étapes d’un conflit schématisées en </a:t>
            </a:r>
            <a:r>
              <a:rPr lang="fr-BE" sz="1800" b="1" i="0" u="sng" strike="noStrike" cap="none" dirty="0">
                <a:solidFill>
                  <a:schemeClr val="dk1"/>
                </a:solidFill>
                <a:latin typeface="Cambria"/>
                <a:ea typeface="Cambria"/>
                <a:cs typeface="Cambria"/>
                <a:sym typeface="Cambria"/>
              </a:rPr>
              <a:t>9 marches</a:t>
            </a:r>
            <a:r>
              <a:rPr lang="fr-BE" sz="1800" b="1" i="0" u="none" strike="noStrike" cap="none" dirty="0">
                <a:solidFill>
                  <a:schemeClr val="dk1"/>
                </a:solidFill>
                <a:latin typeface="Cambria"/>
                <a:ea typeface="Cambria"/>
                <a:cs typeface="Cambria"/>
                <a:sym typeface="Cambria"/>
              </a:rPr>
              <a:t> </a:t>
            </a:r>
            <a:r>
              <a:rPr lang="fr-BE" sz="1800" b="0" i="0" u="none" strike="noStrike" cap="none" dirty="0">
                <a:solidFill>
                  <a:schemeClr val="dk1"/>
                </a:solidFill>
                <a:latin typeface="Cambria"/>
                <a:ea typeface="Cambria"/>
                <a:cs typeface="Cambria"/>
                <a:sym typeface="Cambria"/>
              </a:rPr>
              <a:t>et regroupées en </a:t>
            </a:r>
            <a:r>
              <a:rPr lang="fr-BE" sz="1800" b="1" i="0" u="sng" strike="noStrike" cap="none" dirty="0">
                <a:solidFill>
                  <a:schemeClr val="dk1"/>
                </a:solidFill>
                <a:latin typeface="Cambria"/>
                <a:ea typeface="Cambria"/>
                <a:cs typeface="Cambria"/>
                <a:sym typeface="Cambria"/>
              </a:rPr>
              <a:t>3 paliers</a:t>
            </a:r>
            <a:r>
              <a:rPr lang="fr-BE" sz="1800" b="1" i="0" u="none" strike="noStrike" cap="none" dirty="0">
                <a:solidFill>
                  <a:schemeClr val="dk1"/>
                </a:solidFill>
                <a:latin typeface="Cambria"/>
                <a:ea typeface="Cambria"/>
                <a:cs typeface="Cambria"/>
                <a:sym typeface="Cambria"/>
              </a:rPr>
              <a:t> :</a:t>
            </a:r>
            <a:r>
              <a:rPr lang="fr-BE" sz="1800" b="1" i="0" u="none" strike="noStrike" cap="none" dirty="0">
                <a:solidFill>
                  <a:srgbClr val="365F91"/>
                </a:solidFill>
                <a:latin typeface="Cambria"/>
                <a:ea typeface="Cambria"/>
                <a:cs typeface="Cambria"/>
                <a:sym typeface="Cambria"/>
              </a:rPr>
              <a:t> </a:t>
            </a:r>
            <a:endParaRPr lang="fr-BE" dirty="0"/>
          </a:p>
          <a:p>
            <a:pPr marL="0" marR="0" lvl="0" indent="-114300" algn="l" rtl="0">
              <a:lnSpc>
                <a:spcPct val="100000"/>
              </a:lnSpc>
              <a:spcBef>
                <a:spcPts val="0"/>
              </a:spcBef>
              <a:spcAft>
                <a:spcPts val="0"/>
              </a:spcAft>
              <a:buClr>
                <a:srgbClr val="000000"/>
              </a:buClr>
              <a:buSzPts val="1800"/>
              <a:buFont typeface="Arial"/>
              <a:buChar char="•"/>
            </a:pPr>
            <a:r>
              <a:rPr lang="fr-BE" sz="1800" b="0" i="0" u="none" strike="noStrike" cap="none" dirty="0">
                <a:solidFill>
                  <a:schemeClr val="dk1"/>
                </a:solidFill>
                <a:latin typeface="Cambria"/>
                <a:ea typeface="Cambria"/>
                <a:cs typeface="Cambria"/>
                <a:sym typeface="Cambria"/>
              </a:rPr>
              <a:t>PALIER 1 en bas : l’opposition est rationnelle et relativement contrôlée </a:t>
            </a:r>
            <a:endParaRPr lang="fr-BE" dirty="0"/>
          </a:p>
          <a:p>
            <a:pPr marL="0" marR="0" lvl="0" indent="-114300" algn="l" rtl="0">
              <a:lnSpc>
                <a:spcPct val="100000"/>
              </a:lnSpc>
              <a:spcBef>
                <a:spcPts val="0"/>
              </a:spcBef>
              <a:spcAft>
                <a:spcPts val="0"/>
              </a:spcAft>
              <a:buClr>
                <a:srgbClr val="000000"/>
              </a:buClr>
              <a:buSzPts val="1800"/>
              <a:buFont typeface="Arial"/>
              <a:buChar char="•"/>
            </a:pPr>
            <a:r>
              <a:rPr lang="fr-BE" sz="1800" b="0" i="0" u="none" strike="noStrike" cap="none" dirty="0">
                <a:solidFill>
                  <a:schemeClr val="dk1"/>
                </a:solidFill>
                <a:latin typeface="Cambria"/>
                <a:ea typeface="Cambria"/>
                <a:cs typeface="Cambria"/>
                <a:sym typeface="Cambria"/>
              </a:rPr>
              <a:t>PALIER 2 : La tension se focalise sur la relation</a:t>
            </a:r>
            <a:endParaRPr lang="fr-BE" dirty="0"/>
          </a:p>
          <a:p>
            <a:pPr marL="0" marR="0" lvl="0" indent="-114300" algn="l" rtl="0">
              <a:lnSpc>
                <a:spcPct val="100000"/>
              </a:lnSpc>
              <a:spcBef>
                <a:spcPts val="0"/>
              </a:spcBef>
              <a:spcAft>
                <a:spcPts val="0"/>
              </a:spcAft>
              <a:buClr>
                <a:srgbClr val="000000"/>
              </a:buClr>
              <a:buSzPts val="1800"/>
              <a:buFont typeface="Arial"/>
              <a:buChar char="•"/>
            </a:pPr>
            <a:r>
              <a:rPr lang="fr-BE" sz="1800" b="0" i="0" u="none" strike="noStrike" cap="none" dirty="0">
                <a:solidFill>
                  <a:schemeClr val="dk1"/>
                </a:solidFill>
                <a:latin typeface="Cambria"/>
                <a:ea typeface="Cambria"/>
                <a:cs typeface="Cambria"/>
                <a:sym typeface="Cambria"/>
              </a:rPr>
              <a:t>PALIER 3 : La confrontation est destructrice</a:t>
            </a:r>
            <a:endParaRPr lang="fr-BE" dirty="0"/>
          </a:p>
          <a:p>
            <a:pPr marL="0" marR="0" lvl="0" indent="0" algn="l" rtl="0">
              <a:lnSpc>
                <a:spcPct val="100000"/>
              </a:lnSpc>
              <a:spcBef>
                <a:spcPts val="0"/>
              </a:spcBef>
              <a:spcAft>
                <a:spcPts val="0"/>
              </a:spcAft>
              <a:buNone/>
            </a:pPr>
            <a:r>
              <a:rPr lang="fr-BE" sz="1800" b="0" i="0" u="none" strike="noStrike" cap="none" dirty="0">
                <a:solidFill>
                  <a:srgbClr val="000000"/>
                </a:solidFill>
                <a:sym typeface="Arial"/>
              </a:rPr>
              <a:t>⇨ </a:t>
            </a:r>
            <a:r>
              <a:rPr lang="fr-BE" sz="1800" b="0" i="0" u="sng" strike="noStrike" cap="none" dirty="0">
                <a:solidFill>
                  <a:srgbClr val="000000"/>
                </a:solidFill>
                <a:sym typeface="Arial"/>
              </a:rPr>
              <a:t>essayons de régler les différents et d'intervenir le plus tôt possible</a:t>
            </a:r>
            <a:endParaRPr lang="fr-BE" sz="1800" b="0" i="0" u="none" strike="noStrike" cap="none" dirty="0">
              <a:solidFill>
                <a:srgbClr val="000000"/>
              </a:solidFil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None/>
            </a:pPr>
            <a:endParaRPr sz="1800" b="0" i="0" u="none" strike="noStrike" cap="none" dirty="0">
              <a:solidFill>
                <a:schemeClr val="dk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365F91"/>
              </a:solidFill>
              <a:latin typeface="Cambria"/>
              <a:ea typeface="Cambria"/>
              <a:cs typeface="Cambria"/>
              <a:sym typeface="Cambria"/>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386" name="Google Shape;386;p48"/>
          <p:cNvSpPr/>
          <p:nvPr/>
        </p:nvSpPr>
        <p:spPr>
          <a:xfrm>
            <a:off x="4526508" y="6265432"/>
            <a:ext cx="2336747"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6" action="ppaction://hlinkfile">
                  <a:extLst>
                    <a:ext uri="{A12FA001-AC4F-418D-AE19-62706E023703}">
                      <ahyp:hlinkClr xmlns:ahyp="http://schemas.microsoft.com/office/drawing/2018/hyperlinkcolor" val="tx"/>
                    </a:ext>
                  </a:extLst>
                </a:hlinkClick>
              </a:rPr>
              <a:t> Escalade du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6" action="ppaction://hlinkfile">
                  <a:extLst>
                    <a:ext uri="{A12FA001-AC4F-418D-AE19-62706E023703}">
                      <ahyp:hlinkClr xmlns:ahyp="http://schemas.microsoft.com/office/drawing/2018/hyperlinkcolor" val="tx"/>
                    </a:ext>
                  </a:extLst>
                </a:hlinkClick>
              </a:rPr>
              <a:t>conflit</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390"/>
        <p:cNvGrpSpPr/>
        <p:nvPr/>
      </p:nvGrpSpPr>
      <p:grpSpPr>
        <a:xfrm>
          <a:off x="0" y="0"/>
          <a:ext cx="0" cy="0"/>
          <a:chOff x="0" y="0"/>
          <a:chExt cx="0" cy="0"/>
        </a:xfrm>
      </p:grpSpPr>
      <p:pic>
        <p:nvPicPr>
          <p:cNvPr id="391" name="Google Shape;391;p49"/>
          <p:cNvPicPr preferRelativeResize="0"/>
          <p:nvPr/>
        </p:nvPicPr>
        <p:blipFill rotWithShape="1">
          <a:blip r:embed="rId3">
            <a:alphaModFix/>
          </a:blip>
          <a:srcRect/>
          <a:stretch/>
        </p:blipFill>
        <p:spPr>
          <a:xfrm>
            <a:off x="709684" y="450376"/>
            <a:ext cx="1121748" cy="996287"/>
          </a:xfrm>
          <a:prstGeom prst="rect">
            <a:avLst/>
          </a:prstGeom>
          <a:noFill/>
          <a:ln>
            <a:noFill/>
          </a:ln>
        </p:spPr>
      </p:pic>
      <p:sp>
        <p:nvSpPr>
          <p:cNvPr id="392" name="Google Shape;392;p49"/>
          <p:cNvSpPr/>
          <p:nvPr/>
        </p:nvSpPr>
        <p:spPr>
          <a:xfrm>
            <a:off x="2634018" y="341195"/>
            <a:ext cx="9280477" cy="85829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a:solidFill>
                  <a:schemeClr val="lt1"/>
                </a:solidFill>
                <a:latin typeface="Arial"/>
                <a:ea typeface="Arial"/>
                <a:cs typeface="Arial"/>
                <a:sym typeface="Arial"/>
              </a:rPr>
              <a:t>4. Pyramide de la Prévention</a:t>
            </a:r>
            <a:endParaRPr/>
          </a:p>
        </p:txBody>
      </p:sp>
      <p:pic>
        <p:nvPicPr>
          <p:cNvPr id="393" name="Google Shape;393;p49" descr="logo RESTORE Europe.jpg"/>
          <p:cNvPicPr preferRelativeResize="0"/>
          <p:nvPr/>
        </p:nvPicPr>
        <p:blipFill rotWithShape="1">
          <a:blip r:embed="rId4">
            <a:alphaModFix/>
          </a:blip>
          <a:srcRect/>
          <a:stretch/>
        </p:blipFill>
        <p:spPr>
          <a:xfrm>
            <a:off x="10008359" y="6271731"/>
            <a:ext cx="2183641" cy="586269"/>
          </a:xfrm>
          <a:prstGeom prst="rect">
            <a:avLst/>
          </a:prstGeom>
          <a:noFill/>
          <a:ln>
            <a:noFill/>
          </a:ln>
        </p:spPr>
      </p:pic>
      <p:sp>
        <p:nvSpPr>
          <p:cNvPr id="394" name="Google Shape;394;p49"/>
          <p:cNvSpPr/>
          <p:nvPr/>
        </p:nvSpPr>
        <p:spPr>
          <a:xfrm>
            <a:off x="5854888" y="1548715"/>
            <a:ext cx="5936777" cy="4416568"/>
          </a:xfrm>
          <a:prstGeom prst="rect">
            <a:avLst/>
          </a:prstGeom>
          <a:noFill/>
          <a:ln>
            <a:noFill/>
          </a:ln>
        </p:spPr>
        <p:txBody>
          <a:bodyPr spcFirstLastPara="1" wrap="square" lIns="91425" tIns="76175" rIns="91425" bIns="0" anchor="ctr" anchorCtr="0">
            <a:spAutoFit/>
          </a:bodyPr>
          <a:lstStyle/>
          <a:p>
            <a:pPr marL="0" marR="0" lvl="0" indent="0" algn="just" rtl="0">
              <a:lnSpc>
                <a:spcPct val="100000"/>
              </a:lnSpc>
              <a:spcAft>
                <a:spcPts val="0"/>
              </a:spcAft>
              <a:buNone/>
            </a:pPr>
            <a:r>
              <a:rPr lang="fr-BE" sz="1800" b="0" i="0" u="none" strike="noStrike" cap="none" dirty="0">
                <a:solidFill>
                  <a:srgbClr val="000000"/>
                </a:solidFill>
                <a:sym typeface="Arial"/>
              </a:rPr>
              <a:t>Afin d’élaborer une </a:t>
            </a:r>
            <a:r>
              <a:rPr lang="fr-BE" sz="1800" b="1" i="1" u="sng" strike="noStrike" cap="none" dirty="0">
                <a:solidFill>
                  <a:srgbClr val="000000"/>
                </a:solidFill>
                <a:sym typeface="Arial"/>
              </a:rPr>
              <a:t>politique de prévention générale</a:t>
            </a:r>
            <a:r>
              <a:rPr lang="fr-BE" sz="1800" b="0" i="0" u="none" strike="noStrike" cap="none" dirty="0">
                <a:solidFill>
                  <a:srgbClr val="000000"/>
                </a:solidFill>
                <a:sym typeface="Arial"/>
              </a:rPr>
              <a:t>,</a:t>
            </a:r>
          </a:p>
          <a:p>
            <a:pPr marL="0" marR="0" lvl="0" indent="0" algn="just" rtl="0">
              <a:lnSpc>
                <a:spcPct val="100000"/>
              </a:lnSpc>
              <a:spcAft>
                <a:spcPts val="0"/>
              </a:spcAft>
              <a:buNone/>
            </a:pPr>
            <a:r>
              <a:rPr lang="fr-BE" sz="1800" b="1" i="0" u="none" strike="noStrike" cap="small" dirty="0">
                <a:solidFill>
                  <a:srgbClr val="000000"/>
                </a:solidFill>
                <a:sym typeface="Arial"/>
              </a:rPr>
              <a:t>Johan</a:t>
            </a:r>
            <a:r>
              <a:rPr lang="fr-BE" sz="1800" b="1" i="0" u="none" strike="noStrike" cap="none" dirty="0">
                <a:solidFill>
                  <a:srgbClr val="000000"/>
                </a:solidFill>
                <a:sym typeface="Arial"/>
              </a:rPr>
              <a:t> </a:t>
            </a:r>
            <a:r>
              <a:rPr lang="fr-BE" sz="1800" b="1" i="0" u="none" strike="noStrike" cap="small" dirty="0">
                <a:solidFill>
                  <a:srgbClr val="000000"/>
                </a:solidFill>
                <a:sym typeface="Arial"/>
              </a:rPr>
              <a:t>Deklerck</a:t>
            </a:r>
            <a:r>
              <a:rPr lang="fr-BE" sz="1800" b="0" i="0" u="none" strike="noStrike" cap="none" dirty="0">
                <a:solidFill>
                  <a:srgbClr val="000000"/>
                </a:solidFill>
                <a:sym typeface="Arial"/>
              </a:rPr>
              <a:t> (KUL) développe une </a:t>
            </a:r>
            <a:r>
              <a:rPr lang="fr-BE" sz="1800" b="1" i="1" u="sng" strike="noStrike" cap="none" dirty="0">
                <a:solidFill>
                  <a:srgbClr val="000000"/>
                </a:solidFill>
                <a:sym typeface="Arial"/>
              </a:rPr>
              <a:t>approche éducative </a:t>
            </a:r>
            <a:r>
              <a:rPr lang="fr-BE" sz="1800" b="0" i="0" u="none" strike="noStrike" cap="none" dirty="0">
                <a:solidFill>
                  <a:srgbClr val="000000"/>
                </a:solidFill>
                <a:sym typeface="Arial"/>
              </a:rPr>
              <a:t>plutôt que punitive à </a:t>
            </a:r>
            <a:r>
              <a:rPr lang="fr-BE" sz="1800" b="1" i="1" u="sng" strike="noStrike" cap="none" dirty="0">
                <a:solidFill>
                  <a:srgbClr val="000000"/>
                </a:solidFill>
                <a:sym typeface="Arial"/>
              </a:rPr>
              <a:t>5 niveaux d’action </a:t>
            </a:r>
            <a:r>
              <a:rPr lang="fr-BE" sz="1800" b="0" i="0" u="none" strike="noStrike" cap="none" dirty="0">
                <a:solidFill>
                  <a:srgbClr val="000000"/>
                </a:solidFill>
                <a:sym typeface="Arial"/>
              </a:rPr>
              <a:t>dans le but de </a:t>
            </a:r>
            <a:r>
              <a:rPr lang="fr-BE" sz="1800" b="1" i="1" u="sng" strike="noStrike" cap="none" dirty="0">
                <a:solidFill>
                  <a:srgbClr val="000000"/>
                </a:solidFill>
                <a:sym typeface="Arial"/>
              </a:rPr>
              <a:t>favoriser un vivre-ensemble harmonieux en société</a:t>
            </a:r>
            <a:r>
              <a:rPr lang="fr-BE" sz="1800" b="0" i="0" u="none" strike="noStrike" cap="none" dirty="0">
                <a:solidFill>
                  <a:srgbClr val="000000"/>
                </a:solidFill>
                <a:sym typeface="Arial"/>
              </a:rPr>
              <a:t>. </a:t>
            </a:r>
            <a:endParaRPr lang="fr-BE" dirty="0"/>
          </a:p>
          <a:p>
            <a:pPr marL="0" marR="0" lvl="0" indent="0" algn="just" rtl="0">
              <a:lnSpc>
                <a:spcPct val="100000"/>
              </a:lnSpc>
              <a:spcAft>
                <a:spcPts val="0"/>
              </a:spcAft>
              <a:buNone/>
            </a:pPr>
            <a:r>
              <a:rPr lang="fr-BE" sz="1800" b="0" i="0" u="none" strike="noStrike" cap="none" dirty="0">
                <a:solidFill>
                  <a:srgbClr val="000000"/>
                </a:solidFill>
                <a:sym typeface="Arial"/>
              </a:rPr>
              <a:t>Les mesures de prévention tiennent compte du contexte social et des différents niveaux où ces mesures peuvent intervenir. Plus on gravit la pyramide, plus l’orientation </a:t>
            </a:r>
            <a:r>
              <a:rPr lang="fr-BE" sz="1800" dirty="0"/>
              <a:t>« </a:t>
            </a:r>
            <a:r>
              <a:rPr lang="fr-BE" sz="1800" b="0" i="0" u="none" strike="noStrike" cap="none" dirty="0">
                <a:solidFill>
                  <a:srgbClr val="000000"/>
                </a:solidFill>
                <a:sym typeface="Arial"/>
              </a:rPr>
              <a:t>problème » devient importante.</a:t>
            </a:r>
          </a:p>
          <a:p>
            <a:pPr marL="0" marR="0" lvl="0" indent="0" algn="just" rtl="0">
              <a:lnSpc>
                <a:spcPct val="100000"/>
              </a:lnSpc>
              <a:spcAft>
                <a:spcPts val="0"/>
              </a:spcAft>
              <a:buNone/>
            </a:pPr>
            <a:endParaRPr lang="fr-BE" sz="400" dirty="0"/>
          </a:p>
          <a:p>
            <a:pPr marL="0" marR="0" lvl="0" indent="0" algn="just" rtl="0">
              <a:lnSpc>
                <a:spcPct val="100000"/>
              </a:lnSpc>
              <a:spcAft>
                <a:spcPts val="0"/>
              </a:spcAft>
              <a:buNone/>
            </a:pPr>
            <a:r>
              <a:rPr lang="fr-BE" sz="1800" b="1" i="0" u="sng" strike="noStrike" cap="none" dirty="0">
                <a:solidFill>
                  <a:srgbClr val="000000"/>
                </a:solidFill>
                <a:sym typeface="Arial"/>
              </a:rPr>
              <a:t>Niveau 0</a:t>
            </a:r>
            <a:r>
              <a:rPr lang="fr-BE" sz="1800" b="0" i="0" u="none" strike="noStrike" cap="none" dirty="0">
                <a:solidFill>
                  <a:srgbClr val="000000"/>
                </a:solidFill>
                <a:sym typeface="Arial"/>
              </a:rPr>
              <a:t> = </a:t>
            </a:r>
            <a:r>
              <a:rPr lang="fr-BE" sz="1800" b="1" i="1" u="none" strike="noStrike" cap="none" dirty="0">
                <a:solidFill>
                  <a:srgbClr val="000000"/>
                </a:solidFill>
                <a:sym typeface="Arial"/>
              </a:rPr>
              <a:t>contexte sociétal</a:t>
            </a:r>
            <a:r>
              <a:rPr lang="fr-BE" sz="1800" b="1" i="0" u="none" strike="noStrike" cap="none" dirty="0">
                <a:solidFill>
                  <a:srgbClr val="000000"/>
                </a:solidFill>
                <a:sym typeface="Arial"/>
              </a:rPr>
              <a:t> </a:t>
            </a:r>
            <a:r>
              <a:rPr lang="fr-BE" sz="1800" b="0" i="0" u="none" strike="noStrike" cap="none" dirty="0">
                <a:solidFill>
                  <a:srgbClr val="000000"/>
                </a:solidFill>
                <a:sym typeface="Arial"/>
              </a:rPr>
              <a:t>(politique, écologique, sociologique, économique) – représente la société, ses réalités et ses contraintes</a:t>
            </a:r>
          </a:p>
          <a:p>
            <a:pPr marL="0" marR="0" lvl="0" indent="0" algn="just" rtl="0">
              <a:lnSpc>
                <a:spcPct val="100000"/>
              </a:lnSpc>
              <a:spcAft>
                <a:spcPts val="0"/>
              </a:spcAft>
              <a:buNone/>
            </a:pPr>
            <a:endParaRPr lang="fr-BE" sz="400" b="0" i="0" u="none" strike="noStrike" cap="none" dirty="0">
              <a:solidFill>
                <a:srgbClr val="000000"/>
              </a:solidFill>
              <a:sym typeface="Arial"/>
            </a:endParaRPr>
          </a:p>
          <a:p>
            <a:pPr marL="0" marR="0" lvl="0" indent="0" algn="just" rtl="0">
              <a:lnSpc>
                <a:spcPct val="100000"/>
              </a:lnSpc>
              <a:spcAft>
                <a:spcPts val="0"/>
              </a:spcAft>
              <a:buNone/>
            </a:pPr>
            <a:r>
              <a:rPr lang="fr-BE" sz="1800" b="1" i="0" u="sng" strike="noStrike" cap="none" dirty="0">
                <a:solidFill>
                  <a:srgbClr val="000000"/>
                </a:solidFill>
                <a:sym typeface="Arial"/>
              </a:rPr>
              <a:t>Niveaux 1 à 3</a:t>
            </a:r>
            <a:r>
              <a:rPr lang="fr-BE" sz="1800" b="0" i="0" u="none" strike="noStrike" cap="none" dirty="0">
                <a:solidFill>
                  <a:srgbClr val="000000"/>
                </a:solidFill>
                <a:sym typeface="Arial"/>
              </a:rPr>
              <a:t> = aperçu général de </a:t>
            </a:r>
            <a:r>
              <a:rPr lang="fr-BE" sz="1800" b="1" i="1" u="none" strike="noStrike" cap="none" dirty="0">
                <a:solidFill>
                  <a:srgbClr val="000000"/>
                </a:solidFill>
                <a:sym typeface="Arial"/>
              </a:rPr>
              <a:t>l’ensemble des mesures de prévention</a:t>
            </a:r>
            <a:r>
              <a:rPr lang="fr-BE" sz="1800" b="0" i="0" u="none" strike="noStrike" cap="none" dirty="0">
                <a:solidFill>
                  <a:srgbClr val="000000"/>
                </a:solidFill>
                <a:sym typeface="Arial"/>
              </a:rPr>
              <a:t> possibles. </a:t>
            </a:r>
          </a:p>
          <a:p>
            <a:pPr marL="0" marR="0" lvl="0" indent="0" algn="just" rtl="0">
              <a:lnSpc>
                <a:spcPct val="100000"/>
              </a:lnSpc>
              <a:spcAft>
                <a:spcPts val="0"/>
              </a:spcAft>
              <a:buNone/>
            </a:pPr>
            <a:endParaRPr lang="fr-BE" sz="400" b="0" i="0" u="none" strike="noStrike" cap="none" dirty="0">
              <a:solidFill>
                <a:srgbClr val="000000"/>
              </a:solidFill>
              <a:sym typeface="Arial"/>
            </a:endParaRPr>
          </a:p>
          <a:p>
            <a:pPr marL="0" marR="0" lvl="0" indent="0" algn="just" rtl="0">
              <a:lnSpc>
                <a:spcPct val="100000"/>
              </a:lnSpc>
              <a:spcAft>
                <a:spcPts val="0"/>
              </a:spcAft>
              <a:buNone/>
            </a:pPr>
            <a:r>
              <a:rPr lang="fr-BE" sz="1800" b="1" i="0" u="sng" strike="noStrike" cap="none" dirty="0">
                <a:solidFill>
                  <a:srgbClr val="000000"/>
                </a:solidFill>
                <a:sym typeface="Arial"/>
              </a:rPr>
              <a:t>Niveau 4 et 5 </a:t>
            </a:r>
            <a:r>
              <a:rPr lang="fr-BE" sz="1800" b="0" i="0" u="none" strike="noStrike" cap="none" dirty="0">
                <a:solidFill>
                  <a:srgbClr val="000000"/>
                </a:solidFill>
                <a:sym typeface="Arial"/>
              </a:rPr>
              <a:t>= </a:t>
            </a:r>
            <a:r>
              <a:rPr lang="fr-BE" sz="1800" b="1" i="1" u="none" strike="noStrike" cap="none" dirty="0">
                <a:solidFill>
                  <a:srgbClr val="000000"/>
                </a:solidFill>
                <a:sym typeface="Arial"/>
              </a:rPr>
              <a:t>mesures curatives</a:t>
            </a:r>
            <a:r>
              <a:rPr lang="nl-BE" sz="1800" b="0" i="0" u="none" strike="noStrike" cap="none" dirty="0">
                <a:solidFill>
                  <a:srgbClr val="000000"/>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sp>
        <p:nvSpPr>
          <p:cNvPr id="395" name="Google Shape;395;p49"/>
          <p:cNvSpPr/>
          <p:nvPr/>
        </p:nvSpPr>
        <p:spPr>
          <a:xfrm>
            <a:off x="709684" y="5978196"/>
            <a:ext cx="4492937" cy="8925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6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5" action="ppaction://hlinkfile">
                  <a:extLst>
                    <a:ext uri="{A12FA001-AC4F-418D-AE19-62706E023703}">
                      <ahyp:hlinkClr xmlns:ahyp="http://schemas.microsoft.com/office/drawing/2018/hyperlinkcolor" val="tx"/>
                    </a:ext>
                  </a:extLst>
                </a:hlinkClick>
              </a:rPr>
              <a:t> </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5" action="ppaction://hlinkfile">
                  <a:extLst>
                    <a:ext uri="{A12FA001-AC4F-418D-AE19-62706E023703}">
                      <ahyp:hlinkClr xmlns:ahyp="http://schemas.microsoft.com/office/drawing/2018/hyperlinkcolor" val="tx"/>
                    </a:ext>
                  </a:extLst>
                </a:hlinkClick>
              </a:rPr>
              <a:t>Pyramide de la prévention - PPR</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6" action="ppaction://hlinkfile">
                  <a:extLst>
                    <a:ext uri="{A12FA001-AC4F-418D-AE19-62706E023703}">
                      <ahyp:hlinkClr xmlns:ahyp="http://schemas.microsoft.com/office/drawing/2018/hyperlinkcolor" val="tx"/>
                    </a:ext>
                  </a:extLst>
                </a:hlinkClick>
              </a:rPr>
              <a:t>Pyramide de la prévention FR voor ligand</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endParaRPr sz="1600" b="1" i="0" u="none" strike="noStrike" cap="none" dirty="0">
              <a:solidFill>
                <a:srgbClr val="000000"/>
              </a:solidFill>
              <a:latin typeface="Arial"/>
              <a:ea typeface="Arial"/>
              <a:cs typeface="Arial"/>
              <a:sym typeface="Arial"/>
            </a:endParaRPr>
          </a:p>
        </p:txBody>
      </p:sp>
      <p:pic>
        <p:nvPicPr>
          <p:cNvPr id="396" name="Google Shape;396;p49" descr="Deklerck - Pyramide de prévention"/>
          <p:cNvPicPr preferRelativeResize="0"/>
          <p:nvPr/>
        </p:nvPicPr>
        <p:blipFill rotWithShape="1">
          <a:blip r:embed="rId7">
            <a:alphaModFix/>
          </a:blip>
          <a:srcRect/>
          <a:stretch/>
        </p:blipFill>
        <p:spPr>
          <a:xfrm>
            <a:off x="409433" y="1856096"/>
            <a:ext cx="5213445" cy="408068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00"/>
        <p:cNvGrpSpPr/>
        <p:nvPr/>
      </p:nvGrpSpPr>
      <p:grpSpPr>
        <a:xfrm>
          <a:off x="0" y="0"/>
          <a:ext cx="0" cy="0"/>
          <a:chOff x="0" y="0"/>
          <a:chExt cx="0" cy="0"/>
        </a:xfrm>
      </p:grpSpPr>
      <p:pic>
        <p:nvPicPr>
          <p:cNvPr id="401" name="Google Shape;401;p50"/>
          <p:cNvPicPr preferRelativeResize="0"/>
          <p:nvPr/>
        </p:nvPicPr>
        <p:blipFill rotWithShape="1">
          <a:blip r:embed="rId3">
            <a:alphaModFix/>
          </a:blip>
          <a:srcRect/>
          <a:stretch/>
        </p:blipFill>
        <p:spPr>
          <a:xfrm>
            <a:off x="559557" y="272955"/>
            <a:ext cx="930679" cy="818865"/>
          </a:xfrm>
          <a:prstGeom prst="rect">
            <a:avLst/>
          </a:prstGeom>
          <a:noFill/>
          <a:ln>
            <a:noFill/>
          </a:ln>
        </p:spPr>
      </p:pic>
      <p:sp>
        <p:nvSpPr>
          <p:cNvPr id="402" name="Google Shape;402;p50"/>
          <p:cNvSpPr/>
          <p:nvPr/>
        </p:nvSpPr>
        <p:spPr>
          <a:xfrm>
            <a:off x="2265529" y="341195"/>
            <a:ext cx="9280477"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5. Continuum Restauratif</a:t>
            </a:r>
            <a:endParaRPr sz="4800" b="1" i="0" u="none" strike="noStrike" cap="none" dirty="0">
              <a:solidFill>
                <a:schemeClr val="lt1"/>
              </a:solidFill>
              <a:latin typeface="Arial"/>
              <a:ea typeface="Arial"/>
              <a:cs typeface="Arial"/>
              <a:sym typeface="Arial"/>
            </a:endParaRPr>
          </a:p>
        </p:txBody>
      </p:sp>
      <p:pic>
        <p:nvPicPr>
          <p:cNvPr id="403" name="Google Shape;403;p50" descr="logo RESTORE Europe.jpg"/>
          <p:cNvPicPr preferRelativeResize="0"/>
          <p:nvPr/>
        </p:nvPicPr>
        <p:blipFill rotWithShape="1">
          <a:blip r:embed="rId4">
            <a:alphaModFix/>
          </a:blip>
          <a:srcRect/>
          <a:stretch/>
        </p:blipFill>
        <p:spPr>
          <a:xfrm>
            <a:off x="10008359" y="6271731"/>
            <a:ext cx="2183641" cy="586269"/>
          </a:xfrm>
          <a:prstGeom prst="rect">
            <a:avLst/>
          </a:prstGeom>
          <a:noFill/>
          <a:ln>
            <a:noFill/>
          </a:ln>
        </p:spPr>
      </p:pic>
      <p:sp>
        <p:nvSpPr>
          <p:cNvPr id="404" name="Google Shape;404;p50"/>
          <p:cNvSpPr/>
          <p:nvPr/>
        </p:nvSpPr>
        <p:spPr>
          <a:xfrm>
            <a:off x="409431" y="1282891"/>
            <a:ext cx="11633043" cy="2015911"/>
          </a:xfrm>
          <a:prstGeom prst="rect">
            <a:avLst/>
          </a:prstGeom>
          <a:noFill/>
          <a:ln>
            <a:noFill/>
          </a:ln>
        </p:spPr>
        <p:txBody>
          <a:bodyPr spcFirstLastPara="1" wrap="square" lIns="91425" tIns="76175" rIns="91425" bIns="0" anchor="ctr" anchorCtr="0">
            <a:spAutoFit/>
          </a:bodyPr>
          <a:lstStyle/>
          <a:p>
            <a:pPr marL="0" marR="0" lvl="0" indent="0" algn="just" rtl="0">
              <a:lnSpc>
                <a:spcPct val="100000"/>
              </a:lnSpc>
              <a:spcBef>
                <a:spcPts val="0"/>
              </a:spcBef>
              <a:spcAft>
                <a:spcPts val="0"/>
              </a:spcAft>
              <a:buNone/>
            </a:pPr>
            <a:r>
              <a:rPr lang="nl-BE" sz="1800" b="0" i="1" u="none" strike="noStrike" cap="none" dirty="0">
                <a:solidFill>
                  <a:srgbClr val="000000"/>
                </a:solidFill>
                <a:latin typeface="Arial"/>
                <a:ea typeface="Arial"/>
                <a:cs typeface="Arial"/>
                <a:sym typeface="Arial"/>
              </a:rPr>
              <a:t>« </a:t>
            </a:r>
            <a:r>
              <a:rPr lang="fr-BE" sz="1800" b="0" i="1" u="none" strike="noStrike" cap="none" dirty="0">
                <a:solidFill>
                  <a:srgbClr val="000000"/>
                </a:solidFill>
                <a:sym typeface="Arial"/>
              </a:rPr>
              <a:t>Bien qu'un processus de réparation formel puisse avoir une incidence considérable, les pratiques informelles ont un impact cumulatif parce qu'elles font partie de la vie quotidienne » (</a:t>
            </a:r>
            <a:r>
              <a:rPr lang="fr-BE" sz="1800" b="0" i="1" u="none" strike="noStrike" cap="small" dirty="0" err="1">
                <a:solidFill>
                  <a:srgbClr val="000000"/>
                </a:solidFill>
                <a:sym typeface="Arial"/>
              </a:rPr>
              <a:t>McCold</a:t>
            </a:r>
            <a:r>
              <a:rPr lang="fr-BE" sz="1800" b="0" i="1" u="none" strike="noStrike" cap="none" dirty="0" err="1">
                <a:solidFill>
                  <a:srgbClr val="000000"/>
                </a:solidFill>
                <a:sym typeface="Arial"/>
              </a:rPr>
              <a:t>&amp;</a:t>
            </a:r>
            <a:r>
              <a:rPr lang="fr-BE" sz="1800" b="0" i="1" u="none" strike="noStrike" cap="small" dirty="0" err="1">
                <a:solidFill>
                  <a:srgbClr val="000000"/>
                </a:solidFill>
                <a:sym typeface="Arial"/>
              </a:rPr>
              <a:t>Wachtel</a:t>
            </a:r>
            <a:r>
              <a:rPr lang="fr-BE" sz="1800" b="0" i="1" u="none" strike="noStrike" cap="none" dirty="0">
                <a:solidFill>
                  <a:srgbClr val="000000"/>
                </a:solidFill>
                <a:sym typeface="Arial"/>
              </a:rPr>
              <a:t>)</a:t>
            </a:r>
            <a:endParaRPr lang="fr-BE" dirty="0"/>
          </a:p>
          <a:p>
            <a:pPr marL="0" marR="0" lvl="0" indent="0" algn="just" rtl="0">
              <a:lnSpc>
                <a:spcPct val="100000"/>
              </a:lnSpc>
              <a:spcBef>
                <a:spcPts val="0"/>
              </a:spcBef>
              <a:spcAft>
                <a:spcPts val="0"/>
              </a:spcAft>
              <a:buNone/>
            </a:pPr>
            <a:r>
              <a:rPr lang="fr-BE" sz="1800" b="0" i="0" u="sng" strike="noStrike" cap="none" dirty="0">
                <a:solidFill>
                  <a:srgbClr val="000000"/>
                </a:solidFill>
                <a:sym typeface="Arial"/>
              </a:rPr>
              <a:t>De l’informel au formel </a:t>
            </a:r>
            <a:r>
              <a:rPr lang="fr-BE" sz="1800" b="0" i="0" u="none" strike="noStrike" cap="none" dirty="0">
                <a:solidFill>
                  <a:srgbClr val="000000"/>
                </a:solidFill>
                <a:sym typeface="Arial"/>
              </a:rPr>
              <a:t>:</a:t>
            </a:r>
            <a:endParaRPr lang="fr-BE" dirty="0"/>
          </a:p>
          <a:p>
            <a:pPr marL="0" marR="0" lvl="0" indent="0" algn="just" rtl="0">
              <a:lnSpc>
                <a:spcPct val="100000"/>
              </a:lnSpc>
              <a:spcBef>
                <a:spcPts val="0"/>
              </a:spcBef>
              <a:spcAft>
                <a:spcPts val="0"/>
              </a:spcAft>
              <a:buNone/>
            </a:pPr>
            <a:r>
              <a:rPr lang="fr-BE" sz="1800" b="1" i="0" u="none" strike="noStrike" cap="none" dirty="0">
                <a:solidFill>
                  <a:srgbClr val="000000"/>
                </a:solidFill>
                <a:sym typeface="Arial"/>
              </a:rPr>
              <a:t>- </a:t>
            </a:r>
            <a:r>
              <a:rPr lang="fr-BE" sz="1800" b="1" i="0" u="sng" strike="noStrike" cap="none" dirty="0">
                <a:solidFill>
                  <a:srgbClr val="000000"/>
                </a:solidFill>
                <a:sym typeface="Arial"/>
              </a:rPr>
              <a:t>approches proactives</a:t>
            </a:r>
            <a:r>
              <a:rPr lang="fr-BE" sz="1800" b="1" u="sng" dirty="0"/>
              <a:t> dites </a:t>
            </a:r>
            <a:r>
              <a:rPr lang="fr-BE" sz="1800" b="1" i="0" u="sng" strike="noStrike" cap="none" dirty="0">
                <a:solidFill>
                  <a:srgbClr val="000000"/>
                </a:solidFill>
                <a:sym typeface="Arial"/>
              </a:rPr>
              <a:t>préventives</a:t>
            </a:r>
            <a:r>
              <a:rPr lang="fr-BE" sz="1800" b="0" i="0" u="none" strike="noStrike" cap="none" dirty="0">
                <a:solidFill>
                  <a:srgbClr val="000000"/>
                </a:solidFill>
                <a:sym typeface="Arial"/>
              </a:rPr>
              <a:t> : </a:t>
            </a:r>
            <a:r>
              <a:rPr lang="fr-BE" sz="1800" b="1" i="0" u="none" strike="noStrike" cap="none" dirty="0">
                <a:solidFill>
                  <a:srgbClr val="000000"/>
                </a:solidFill>
                <a:sym typeface="Arial"/>
              </a:rPr>
              <a:t>prévenir les préjudices et les conflits, rétablir les relations </a:t>
            </a:r>
            <a:r>
              <a:rPr lang="fr-BE" sz="1800" b="0" i="0" u="none" strike="noStrike" cap="none" dirty="0">
                <a:solidFill>
                  <a:srgbClr val="000000"/>
                </a:solidFill>
                <a:sym typeface="Arial"/>
              </a:rPr>
              <a:t>en créant un sentiment d'appartenance, de sécurité et de responsabilité sociale dans la communauté  </a:t>
            </a:r>
            <a:endParaRPr lang="fr-BE" dirty="0"/>
          </a:p>
          <a:p>
            <a:pPr marL="0" marR="0" lvl="0" indent="-114300" algn="just" rtl="0">
              <a:lnSpc>
                <a:spcPct val="100000"/>
              </a:lnSpc>
              <a:spcBef>
                <a:spcPts val="0"/>
              </a:spcBef>
              <a:spcAft>
                <a:spcPts val="0"/>
              </a:spcAft>
              <a:buClr>
                <a:srgbClr val="000000"/>
              </a:buClr>
              <a:buSzPts val="1800"/>
              <a:buFont typeface="Arial"/>
              <a:buChar char="-"/>
            </a:pPr>
            <a:r>
              <a:rPr lang="fr-BE" sz="1800" b="0" i="0" u="none" strike="noStrike" cap="none" dirty="0">
                <a:solidFill>
                  <a:srgbClr val="000000"/>
                </a:solidFill>
                <a:sym typeface="Arial"/>
              </a:rPr>
              <a:t>  </a:t>
            </a:r>
            <a:r>
              <a:rPr lang="fr-BE" sz="1800" b="1" i="0" u="sng" strike="noStrike" cap="none" dirty="0">
                <a:solidFill>
                  <a:srgbClr val="000000"/>
                </a:solidFill>
                <a:sym typeface="Arial"/>
              </a:rPr>
              <a:t>approches réactives</a:t>
            </a:r>
            <a:r>
              <a:rPr lang="fr-BE" sz="1800" b="0" i="0" u="none" strike="noStrike" cap="none" dirty="0">
                <a:solidFill>
                  <a:srgbClr val="000000"/>
                </a:solidFill>
                <a:sym typeface="Arial"/>
              </a:rPr>
              <a:t> </a:t>
            </a:r>
            <a:r>
              <a:rPr lang="fr-BE" sz="1800" b="1" i="0" u="none" strike="noStrike" cap="none" dirty="0">
                <a:solidFill>
                  <a:srgbClr val="000000"/>
                </a:solidFill>
                <a:sym typeface="Arial"/>
              </a:rPr>
              <a:t>dites restauratives </a:t>
            </a:r>
            <a:r>
              <a:rPr lang="fr-BE" sz="1800" b="0" i="0" u="none" strike="noStrike" cap="none" dirty="0">
                <a:solidFill>
                  <a:srgbClr val="000000"/>
                </a:solidFill>
                <a:sym typeface="Arial"/>
              </a:rPr>
              <a:t>: </a:t>
            </a:r>
            <a:r>
              <a:rPr lang="fr-BE" sz="1800" b="1" i="0" u="none" strike="noStrike" cap="none" dirty="0">
                <a:solidFill>
                  <a:srgbClr val="000000"/>
                </a:solidFill>
                <a:sym typeface="Arial"/>
              </a:rPr>
              <a:t>gérer les conflits et les tensions</a:t>
            </a:r>
            <a:r>
              <a:rPr lang="fr-BE" sz="1800" b="0" i="0" u="none" strike="noStrike" cap="none" dirty="0">
                <a:solidFill>
                  <a:srgbClr val="000000"/>
                </a:solidFill>
                <a:sym typeface="Arial"/>
              </a:rPr>
              <a:t> en réparant les dommages et en rétablissant les relations </a:t>
            </a:r>
            <a:endParaRPr lang="fr-BE" sz="1800" b="0" i="0" u="none" strike="noStrike" cap="none" dirty="0">
              <a:solidFill>
                <a:schemeClr val="dk1"/>
              </a:solidFill>
              <a:sym typeface="Arial"/>
            </a:endParaRPr>
          </a:p>
        </p:txBody>
      </p:sp>
      <p:sp>
        <p:nvSpPr>
          <p:cNvPr id="405" name="Google Shape;405;p50"/>
          <p:cNvSpPr/>
          <p:nvPr/>
        </p:nvSpPr>
        <p:spPr>
          <a:xfrm>
            <a:off x="1669577" y="6461226"/>
            <a:ext cx="833878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5" action="ppaction://hlinkfile">
                  <a:extLst>
                    <a:ext uri="{A12FA001-AC4F-418D-AE19-62706E023703}">
                      <ahyp:hlinkClr xmlns:ahyp="http://schemas.microsoft.com/office/drawing/2018/hyperlinkcolor" val="tx"/>
                    </a:ext>
                  </a:extLst>
                </a:hlinkClick>
              </a:rPr>
              <a:t>Le Souffle Continuum Restauratif</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graphicFrame>
        <p:nvGraphicFramePr>
          <p:cNvPr id="406" name="Google Shape;406;p50"/>
          <p:cNvGraphicFramePr/>
          <p:nvPr/>
        </p:nvGraphicFramePr>
        <p:xfrm>
          <a:off x="245660" y="3398293"/>
          <a:ext cx="11709775" cy="382125"/>
        </p:xfrm>
        <a:graphic>
          <a:graphicData uri="http://schemas.openxmlformats.org/drawingml/2006/table">
            <a:tbl>
              <a:tblPr>
                <a:noFill/>
                <a:tableStyleId>{E78330F8-EE73-423B-9DDB-3B2613FEF86A}</a:tableStyleId>
              </a:tblPr>
              <a:tblGrid>
                <a:gridCol w="2390050">
                  <a:extLst>
                    <a:ext uri="{9D8B030D-6E8A-4147-A177-3AD203B41FA5}">
                      <a16:colId xmlns:a16="http://schemas.microsoft.com/office/drawing/2014/main" val="20000"/>
                    </a:ext>
                  </a:extLst>
                </a:gridCol>
                <a:gridCol w="2452500">
                  <a:extLst>
                    <a:ext uri="{9D8B030D-6E8A-4147-A177-3AD203B41FA5}">
                      <a16:colId xmlns:a16="http://schemas.microsoft.com/office/drawing/2014/main" val="20001"/>
                    </a:ext>
                  </a:extLst>
                </a:gridCol>
                <a:gridCol w="2370000">
                  <a:extLst>
                    <a:ext uri="{9D8B030D-6E8A-4147-A177-3AD203B41FA5}">
                      <a16:colId xmlns:a16="http://schemas.microsoft.com/office/drawing/2014/main" val="20002"/>
                    </a:ext>
                  </a:extLst>
                </a:gridCol>
                <a:gridCol w="1352550">
                  <a:extLst>
                    <a:ext uri="{9D8B030D-6E8A-4147-A177-3AD203B41FA5}">
                      <a16:colId xmlns:a16="http://schemas.microsoft.com/office/drawing/2014/main" val="20003"/>
                    </a:ext>
                  </a:extLst>
                </a:gridCol>
                <a:gridCol w="3144675">
                  <a:extLst>
                    <a:ext uri="{9D8B030D-6E8A-4147-A177-3AD203B41FA5}">
                      <a16:colId xmlns:a16="http://schemas.microsoft.com/office/drawing/2014/main" val="20004"/>
                    </a:ext>
                  </a:extLst>
                </a:gridCol>
              </a:tblGrid>
              <a:tr h="382125">
                <a:tc>
                  <a:txBody>
                    <a:bodyPr/>
                    <a:lstStyle/>
                    <a:p>
                      <a:pPr marL="0" marR="0" lvl="0" indent="0" algn="ctr" rtl="0">
                        <a:lnSpc>
                          <a:spcPct val="115000"/>
                        </a:lnSpc>
                        <a:spcBef>
                          <a:spcPts val="0"/>
                        </a:spcBef>
                        <a:spcAft>
                          <a:spcPts val="0"/>
                        </a:spcAft>
                        <a:buNone/>
                      </a:pPr>
                      <a:r>
                        <a:rPr lang="nl-BE" sz="2000" b="1" u="sng" strike="noStrike" cap="small">
                          <a:latin typeface="Times New Roman"/>
                          <a:ea typeface="Times New Roman"/>
                          <a:cs typeface="Times New Roman"/>
                          <a:sym typeface="Times New Roman"/>
                        </a:rPr>
                        <a:t>Informel </a:t>
                      </a:r>
                      <a:endParaRPr sz="2000" u="none" strike="noStrike" cap="none">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15000"/>
                        </a:lnSpc>
                        <a:spcBef>
                          <a:spcPts val="0"/>
                        </a:spcBef>
                        <a:spcAft>
                          <a:spcPts val="0"/>
                        </a:spcAft>
                        <a:buNone/>
                      </a:pPr>
                      <a:endParaRPr sz="1100" u="none" strike="noStrike" cap="none">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15000"/>
                        </a:lnSpc>
                        <a:spcBef>
                          <a:spcPts val="0"/>
                        </a:spcBef>
                        <a:spcAft>
                          <a:spcPts val="0"/>
                        </a:spcAft>
                        <a:buNone/>
                      </a:pPr>
                      <a:endParaRPr sz="1100" u="none" strike="noStrike" cap="none">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15000"/>
                        </a:lnSpc>
                        <a:spcBef>
                          <a:spcPts val="0"/>
                        </a:spcBef>
                        <a:spcAft>
                          <a:spcPts val="0"/>
                        </a:spcAft>
                        <a:buNone/>
                      </a:pPr>
                      <a:endParaRPr sz="1100" u="none" strike="noStrike" cap="none">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tc>
                  <a:txBody>
                    <a:bodyPr/>
                    <a:lstStyle/>
                    <a:p>
                      <a:pPr marL="0" marR="0" lvl="0" indent="0" algn="l" rtl="0">
                        <a:lnSpc>
                          <a:spcPct val="115000"/>
                        </a:lnSpc>
                        <a:spcBef>
                          <a:spcPts val="0"/>
                        </a:spcBef>
                        <a:spcAft>
                          <a:spcPts val="0"/>
                        </a:spcAft>
                        <a:buNone/>
                      </a:pPr>
                      <a:r>
                        <a:rPr lang="nl-BE" sz="2000" b="1" u="none" strike="noStrike" cap="small">
                          <a:latin typeface="Times New Roman"/>
                          <a:ea typeface="Times New Roman"/>
                          <a:cs typeface="Times New Roman"/>
                          <a:sym typeface="Times New Roman"/>
                        </a:rPr>
                        <a:t>    </a:t>
                      </a:r>
                      <a:r>
                        <a:rPr lang="nl-BE" sz="2000" b="1" u="sng" strike="noStrike" cap="small">
                          <a:latin typeface="Times New Roman"/>
                          <a:ea typeface="Times New Roman"/>
                          <a:cs typeface="Times New Roman"/>
                          <a:sym typeface="Times New Roman"/>
                        </a:rPr>
                        <a:t>Formel</a:t>
                      </a:r>
                      <a:endParaRPr sz="2000" u="none" strike="noStrike" cap="none">
                        <a:latin typeface="Calibri"/>
                        <a:ea typeface="Calibri"/>
                        <a:cs typeface="Calibri"/>
                        <a:sym typeface="Calibri"/>
                      </a:endParaRPr>
                    </a:p>
                  </a:txBody>
                  <a:tcPr marL="0" marR="0"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graphicFrame>
        <p:nvGraphicFramePr>
          <p:cNvPr id="407" name="Google Shape;407;p50"/>
          <p:cNvGraphicFramePr/>
          <p:nvPr>
            <p:extLst>
              <p:ext uri="{D42A27DB-BD31-4B8C-83A1-F6EECF244321}">
                <p14:modId xmlns:p14="http://schemas.microsoft.com/office/powerpoint/2010/main" val="3694528986"/>
              </p:ext>
            </p:extLst>
          </p:nvPr>
        </p:nvGraphicFramePr>
        <p:xfrm>
          <a:off x="218364" y="3788901"/>
          <a:ext cx="11723400" cy="2524760"/>
        </p:xfrm>
        <a:graphic>
          <a:graphicData uri="http://schemas.openxmlformats.org/drawingml/2006/table">
            <a:tbl>
              <a:tblPr>
                <a:noFill/>
                <a:tableStyleId>{E78330F8-EE73-423B-9DDB-3B2613FEF86A}</a:tableStyleId>
              </a:tblPr>
              <a:tblGrid>
                <a:gridCol w="2272425">
                  <a:extLst>
                    <a:ext uri="{9D8B030D-6E8A-4147-A177-3AD203B41FA5}">
                      <a16:colId xmlns:a16="http://schemas.microsoft.com/office/drawing/2014/main" val="20000"/>
                    </a:ext>
                  </a:extLst>
                </a:gridCol>
                <a:gridCol w="2667475">
                  <a:extLst>
                    <a:ext uri="{9D8B030D-6E8A-4147-A177-3AD203B41FA5}">
                      <a16:colId xmlns:a16="http://schemas.microsoft.com/office/drawing/2014/main" val="20001"/>
                    </a:ext>
                  </a:extLst>
                </a:gridCol>
                <a:gridCol w="2381223">
                  <a:extLst>
                    <a:ext uri="{9D8B030D-6E8A-4147-A177-3AD203B41FA5}">
                      <a16:colId xmlns:a16="http://schemas.microsoft.com/office/drawing/2014/main" val="20002"/>
                    </a:ext>
                  </a:extLst>
                </a:gridCol>
                <a:gridCol w="2241727">
                  <a:extLst>
                    <a:ext uri="{9D8B030D-6E8A-4147-A177-3AD203B41FA5}">
                      <a16:colId xmlns:a16="http://schemas.microsoft.com/office/drawing/2014/main" val="20003"/>
                    </a:ext>
                  </a:extLst>
                </a:gridCol>
                <a:gridCol w="2160550">
                  <a:extLst>
                    <a:ext uri="{9D8B030D-6E8A-4147-A177-3AD203B41FA5}">
                      <a16:colId xmlns:a16="http://schemas.microsoft.com/office/drawing/2014/main" val="20004"/>
                    </a:ext>
                  </a:extLst>
                </a:gridCol>
              </a:tblGrid>
              <a:tr h="2338950">
                <a:tc>
                  <a:txBody>
                    <a:bodyPr/>
                    <a:lstStyle/>
                    <a:p>
                      <a:pPr marL="0" marR="0" lvl="0" indent="0" algn="ctr" rtl="0">
                        <a:lnSpc>
                          <a:spcPct val="115000"/>
                        </a:lnSpc>
                        <a:spcBef>
                          <a:spcPts val="0"/>
                        </a:spcBef>
                        <a:spcAft>
                          <a:spcPts val="0"/>
                        </a:spcAft>
                        <a:buNone/>
                      </a:pPr>
                      <a:r>
                        <a:rPr lang="nl-BE" sz="1100" b="1" u="none" strike="noStrike" cap="none" dirty="0">
                          <a:latin typeface="Arial"/>
                          <a:ea typeface="Arial"/>
                          <a:cs typeface="Arial"/>
                          <a:sym typeface="Arial"/>
                        </a:rPr>
                        <a:t>▲</a:t>
                      </a:r>
                      <a:br>
                        <a:rPr lang="nl-BE" sz="1100" b="1" u="none" strike="noStrike" cap="none" dirty="0">
                          <a:latin typeface="Calibri"/>
                          <a:ea typeface="Calibri"/>
                          <a:cs typeface="Calibri"/>
                          <a:sym typeface="Calibri"/>
                        </a:rPr>
                      </a:br>
                      <a:r>
                        <a:rPr lang="fr-BE" sz="1600" b="1" u="sng" strike="noStrike" cap="none" noProof="0" dirty="0">
                          <a:latin typeface="Calibri"/>
                          <a:ea typeface="Calibri"/>
                          <a:cs typeface="Calibri"/>
                          <a:sym typeface="Calibri"/>
                        </a:rPr>
                        <a:t>Déclarations Affectives </a:t>
                      </a:r>
                      <a:endParaRPr lang="fr-BE" sz="1600" u="sng" strike="noStrike" cap="none" noProof="0" dirty="0">
                        <a:latin typeface="Calibri"/>
                        <a:ea typeface="Calibri"/>
                        <a:cs typeface="Calibri"/>
                        <a:sym typeface="Calibri"/>
                      </a:endParaRPr>
                    </a:p>
                    <a:p>
                      <a:pPr marL="0" marR="0" lvl="0" indent="0" algn="ctr" rtl="0">
                        <a:lnSpc>
                          <a:spcPct val="115000"/>
                        </a:lnSpc>
                        <a:spcBef>
                          <a:spcPts val="0"/>
                        </a:spcBef>
                        <a:spcAft>
                          <a:spcPts val="0"/>
                        </a:spcAft>
                        <a:buNone/>
                      </a:pPr>
                      <a:r>
                        <a:rPr lang="fr-BE" sz="1400" u="none" strike="noStrike" cap="none" noProof="0" dirty="0">
                          <a:latin typeface="Calibri"/>
                          <a:ea typeface="Calibri"/>
                          <a:cs typeface="Calibri"/>
                          <a:sym typeface="Calibri"/>
                        </a:rPr>
                        <a:t>(communiquent ses sentiments et explorer ceux des personnes)</a:t>
                      </a:r>
                      <a:endParaRPr lang="fr-BE" noProof="0" dirty="0"/>
                    </a:p>
                    <a:p>
                      <a:pPr marL="0" marR="0" lvl="0" indent="0" algn="ctr" rtl="0">
                        <a:lnSpc>
                          <a:spcPct val="115000"/>
                        </a:lnSpc>
                        <a:spcBef>
                          <a:spcPts val="0"/>
                        </a:spcBef>
                        <a:spcAft>
                          <a:spcPts val="0"/>
                        </a:spcAft>
                        <a:buNone/>
                      </a:pPr>
                      <a:r>
                        <a:rPr lang="fr-BE" sz="1600" b="1" u="sng" strike="noStrike" cap="small" noProof="0" dirty="0">
                          <a:latin typeface="Calibri"/>
                          <a:ea typeface="Calibri"/>
                          <a:cs typeface="Calibri"/>
                          <a:sym typeface="Calibri"/>
                        </a:rPr>
                        <a:t>Cercle Préventif</a:t>
                      </a:r>
                      <a:endParaRPr lang="fr-BE" sz="1600" u="sng" strike="noStrike" cap="small" noProof="0" dirty="0">
                        <a:latin typeface="Calibri"/>
                        <a:ea typeface="Calibri"/>
                        <a:cs typeface="Calibri"/>
                        <a:sym typeface="Calibri"/>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None/>
                      </a:pPr>
                      <a:r>
                        <a:rPr lang="nl-BE" sz="1100" b="1" u="none" strike="noStrike" cap="none" dirty="0">
                          <a:latin typeface="Arial"/>
                          <a:ea typeface="Arial"/>
                          <a:cs typeface="Arial"/>
                          <a:sym typeface="Arial"/>
                        </a:rPr>
                        <a:t>▲</a:t>
                      </a:r>
                      <a:br>
                        <a:rPr lang="nl-BE" sz="1100" b="1" u="none" strike="noStrike" cap="none" dirty="0">
                          <a:latin typeface="Calibri"/>
                          <a:ea typeface="Calibri"/>
                          <a:cs typeface="Calibri"/>
                          <a:sym typeface="Calibri"/>
                        </a:rPr>
                      </a:br>
                      <a:r>
                        <a:rPr lang="fr-BE" sz="1600" b="1" u="sng" strike="noStrike" cap="none" noProof="0" dirty="0">
                          <a:latin typeface="Calibri"/>
                          <a:ea typeface="Calibri"/>
                          <a:cs typeface="Calibri"/>
                          <a:sym typeface="Calibri"/>
                        </a:rPr>
                        <a:t>Questions Affectives</a:t>
                      </a:r>
                      <a:endParaRPr lang="fr-BE" sz="1600" u="sng" strike="noStrike" cap="none" noProof="0" dirty="0">
                        <a:latin typeface="Calibri"/>
                        <a:ea typeface="Calibri"/>
                        <a:cs typeface="Calibri"/>
                        <a:sym typeface="Calibri"/>
                      </a:endParaRPr>
                    </a:p>
                    <a:p>
                      <a:pPr marL="0" marR="0" lvl="0" indent="0" algn="ctr" rtl="0">
                        <a:lnSpc>
                          <a:spcPct val="115000"/>
                        </a:lnSpc>
                        <a:spcBef>
                          <a:spcPts val="0"/>
                        </a:spcBef>
                        <a:spcAft>
                          <a:spcPts val="0"/>
                        </a:spcAft>
                        <a:buNone/>
                      </a:pPr>
                      <a:r>
                        <a:rPr lang="fr-BE" sz="1400" b="1" u="none" strike="noStrike" cap="none" noProof="0" dirty="0">
                          <a:latin typeface="Calibri"/>
                          <a:ea typeface="Calibri"/>
                          <a:cs typeface="Calibri"/>
                          <a:sym typeface="Calibri"/>
                        </a:rPr>
                        <a:t>(dialogue impromptu)</a:t>
                      </a:r>
                      <a:endParaRPr lang="fr-BE" sz="1400" u="none" strike="noStrike" cap="none" noProof="0" dirty="0">
                        <a:latin typeface="Calibri"/>
                        <a:ea typeface="Calibri"/>
                        <a:cs typeface="Calibri"/>
                        <a:sym typeface="Calibri"/>
                      </a:endParaRPr>
                    </a:p>
                    <a:p>
                      <a:pPr marL="0" marR="0" lvl="0" indent="0" algn="ctr" rtl="0">
                        <a:lnSpc>
                          <a:spcPct val="115000"/>
                        </a:lnSpc>
                        <a:spcBef>
                          <a:spcPts val="0"/>
                        </a:spcBef>
                        <a:spcAft>
                          <a:spcPts val="0"/>
                        </a:spcAft>
                        <a:buNone/>
                      </a:pPr>
                      <a:r>
                        <a:rPr lang="fr-BE" sz="1400" u="none" strike="noStrike" cap="none" noProof="0" dirty="0">
                          <a:latin typeface="Calibri"/>
                          <a:ea typeface="Calibri"/>
                          <a:cs typeface="Calibri"/>
                          <a:sym typeface="Calibri"/>
                        </a:rPr>
                        <a:t>Questions affectives qui amènent à réfléchir à la façon dont son comportement a affecté les autres</a:t>
                      </a:r>
                      <a:endParaRPr lang="fr-BE" noProof="0" dirty="0"/>
                    </a:p>
                    <a:p>
                      <a:pPr marL="0" marR="0" lvl="0" indent="0" algn="ctr" rtl="0">
                        <a:lnSpc>
                          <a:spcPct val="115000"/>
                        </a:lnSpc>
                        <a:spcBef>
                          <a:spcPts val="0"/>
                        </a:spcBef>
                        <a:spcAft>
                          <a:spcPts val="0"/>
                        </a:spcAft>
                        <a:buNone/>
                      </a:pPr>
                      <a:r>
                        <a:rPr lang="fr-BE" sz="1600" b="1" u="none" strike="noStrike" cap="none" noProof="0" dirty="0">
                          <a:latin typeface="Calibri"/>
                          <a:ea typeface="Calibri"/>
                          <a:cs typeface="Calibri"/>
                          <a:sym typeface="Calibri"/>
                        </a:rPr>
                        <a:t>Questions Restauratives individuelles</a:t>
                      </a:r>
                    </a:p>
                    <a:p>
                      <a:pPr marL="0" marR="0" lvl="0" indent="0" algn="ctr" rtl="0">
                        <a:lnSpc>
                          <a:spcPct val="115000"/>
                        </a:lnSpc>
                        <a:spcBef>
                          <a:spcPts val="0"/>
                        </a:spcBef>
                        <a:spcAft>
                          <a:spcPts val="0"/>
                        </a:spcAft>
                        <a:buNone/>
                      </a:pPr>
                      <a:r>
                        <a:rPr lang="fr-BE" sz="1400" u="none" strike="noStrike" cap="none" noProof="0" dirty="0">
                          <a:latin typeface="Calibri"/>
                          <a:ea typeface="Calibri"/>
                          <a:cs typeface="Calibri"/>
                          <a:sym typeface="Calibri"/>
                        </a:rPr>
                        <a:t>Cercle d’apprentissage</a:t>
                      </a:r>
                      <a:endParaRPr lang="fr-BE" noProof="0" dirty="0"/>
                    </a:p>
                    <a:p>
                      <a:pPr marL="0" marR="0" lvl="0" indent="0" algn="ctr" rtl="0">
                        <a:lnSpc>
                          <a:spcPct val="115000"/>
                        </a:lnSpc>
                        <a:spcBef>
                          <a:spcPts val="0"/>
                        </a:spcBef>
                        <a:spcAft>
                          <a:spcPts val="0"/>
                        </a:spcAft>
                        <a:buNone/>
                      </a:pPr>
                      <a:r>
                        <a:rPr lang="fr-BE" sz="1600" b="1" u="none" strike="noStrike" cap="small" noProof="0" dirty="0">
                          <a:latin typeface="Calibri"/>
                          <a:ea typeface="Calibri"/>
                          <a:cs typeface="Calibri"/>
                          <a:sym typeface="Calibri"/>
                        </a:rPr>
                        <a:t>Cercle Préventif</a:t>
                      </a:r>
                      <a:endParaRPr lang="fr-BE" sz="1600" u="none" strike="noStrike" cap="small" noProof="0" dirty="0">
                        <a:latin typeface="Calibri"/>
                        <a:ea typeface="Calibri"/>
                        <a:cs typeface="Calibri"/>
                        <a:sym typeface="Calibri"/>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None/>
                      </a:pPr>
                      <a:r>
                        <a:rPr lang="nl-BE" sz="1100" b="1" u="none" strike="noStrike" cap="none" dirty="0">
                          <a:latin typeface="Arial"/>
                          <a:ea typeface="Arial"/>
                          <a:cs typeface="Arial"/>
                          <a:sym typeface="Arial"/>
                        </a:rPr>
                        <a:t>▲</a:t>
                      </a:r>
                      <a:br>
                        <a:rPr lang="nl-BE" sz="1100" b="1" u="none" strike="noStrike" cap="none" dirty="0">
                          <a:latin typeface="Calibri"/>
                          <a:ea typeface="Calibri"/>
                          <a:cs typeface="Calibri"/>
                          <a:sym typeface="Calibri"/>
                        </a:rPr>
                      </a:br>
                      <a:r>
                        <a:rPr lang="fr-BE" sz="1600" b="1" i="0" u="sng" strike="noStrike" cap="none" noProof="0" dirty="0">
                          <a:solidFill>
                            <a:srgbClr val="000000"/>
                          </a:solidFill>
                          <a:latin typeface="Calibri"/>
                          <a:ea typeface="Calibri"/>
                          <a:cs typeface="Calibri"/>
                          <a:sym typeface="Calibri"/>
                        </a:rPr>
                        <a:t>Petit Cercle impromptu</a:t>
                      </a:r>
                    </a:p>
                    <a:p>
                      <a:pPr marL="0" marR="0" lvl="0" indent="0" algn="ctr" rtl="0">
                        <a:lnSpc>
                          <a:spcPct val="115000"/>
                        </a:lnSpc>
                        <a:spcBef>
                          <a:spcPts val="0"/>
                        </a:spcBef>
                        <a:spcAft>
                          <a:spcPts val="0"/>
                        </a:spcAft>
                        <a:buNone/>
                      </a:pPr>
                      <a:r>
                        <a:rPr lang="fr-BE" sz="1400" u="none" strike="noStrike" cap="none" noProof="0" dirty="0">
                          <a:latin typeface="Calibri"/>
                          <a:ea typeface="Calibri"/>
                          <a:cs typeface="Calibri"/>
                          <a:sym typeface="Calibri"/>
                        </a:rPr>
                        <a:t>Incidents mineurs</a:t>
                      </a:r>
                      <a:endParaRPr lang="fr-BE" noProof="0" dirty="0"/>
                    </a:p>
                    <a:p>
                      <a:pPr marL="0" marR="0" lvl="0" indent="0" algn="ctr" rtl="0">
                        <a:lnSpc>
                          <a:spcPct val="115000"/>
                        </a:lnSpc>
                        <a:spcBef>
                          <a:spcPts val="0"/>
                        </a:spcBef>
                        <a:spcAft>
                          <a:spcPts val="0"/>
                        </a:spcAft>
                        <a:buNone/>
                      </a:pPr>
                      <a:r>
                        <a:rPr lang="fr-BE" sz="1600" b="1" u="none" strike="noStrike" cap="small" noProof="0" dirty="0">
                          <a:latin typeface="Calibri"/>
                          <a:ea typeface="Calibri"/>
                          <a:cs typeface="Calibri"/>
                          <a:sym typeface="Calibri"/>
                        </a:rPr>
                        <a:t>Petit Cercle Restauratif</a:t>
                      </a:r>
                    </a:p>
                    <a:p>
                      <a:pPr marL="0" marR="0" lvl="0" indent="0" algn="ctr" rtl="0">
                        <a:lnSpc>
                          <a:spcPct val="115000"/>
                        </a:lnSpc>
                        <a:spcBef>
                          <a:spcPts val="0"/>
                        </a:spcBef>
                        <a:spcAft>
                          <a:spcPts val="0"/>
                        </a:spcAft>
                        <a:buNone/>
                      </a:pPr>
                      <a:r>
                        <a:rPr lang="fr-BE" sz="1600" b="1" u="none" strike="noStrike" cap="small" noProof="0" dirty="0">
                          <a:solidFill>
                            <a:schemeClr val="tx1"/>
                          </a:solidFill>
                          <a:latin typeface="Calibri"/>
                          <a:ea typeface="Calibri"/>
                          <a:cs typeface="Calibri"/>
                          <a:sym typeface="Calibri"/>
                        </a:rPr>
                        <a:t>Médiation</a:t>
                      </a:r>
                    </a:p>
                    <a:p>
                      <a:pPr marL="0" marR="0" lvl="0" indent="0" algn="ctr" rtl="0">
                        <a:lnSpc>
                          <a:spcPct val="115000"/>
                        </a:lnSpc>
                        <a:spcBef>
                          <a:spcPts val="0"/>
                        </a:spcBef>
                        <a:spcAft>
                          <a:spcPts val="0"/>
                        </a:spcAft>
                        <a:buNone/>
                      </a:pPr>
                      <a:r>
                        <a:rPr lang="fr-BE" sz="1600" b="1" i="0" u="none" strike="noStrike" cap="small" noProof="0" dirty="0">
                          <a:solidFill>
                            <a:schemeClr val="tx1"/>
                          </a:solidFill>
                          <a:latin typeface="Calibri"/>
                          <a:ea typeface="Calibri"/>
                          <a:cs typeface="Calibri"/>
                          <a:sym typeface="Calibri"/>
                        </a:rPr>
                        <a:t>Cercles Proactifs</a:t>
                      </a:r>
                    </a:p>
                    <a:p>
                      <a:pPr marL="0" marR="0" lvl="0" indent="0" algn="ctr" rtl="0">
                        <a:lnSpc>
                          <a:spcPct val="115000"/>
                        </a:lnSpc>
                        <a:spcBef>
                          <a:spcPts val="0"/>
                        </a:spcBef>
                        <a:spcAft>
                          <a:spcPts val="0"/>
                        </a:spcAft>
                        <a:buNone/>
                      </a:pPr>
                      <a:endParaRPr lang="fr-BE" sz="1600" u="none" strike="noStrike" cap="small" noProof="0" dirty="0">
                        <a:solidFill>
                          <a:srgbClr val="00B050"/>
                        </a:solidFill>
                        <a:latin typeface="Calibri"/>
                        <a:ea typeface="Calibri"/>
                        <a:cs typeface="Calibri"/>
                        <a:sym typeface="Calibri"/>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None/>
                      </a:pPr>
                      <a:r>
                        <a:rPr lang="nl-BE" sz="1100" b="1" u="none" strike="noStrike" cap="none" dirty="0">
                          <a:latin typeface="Arial"/>
                          <a:ea typeface="Arial"/>
                          <a:cs typeface="Arial"/>
                          <a:sym typeface="Arial"/>
                        </a:rPr>
                        <a:t>▲</a:t>
                      </a:r>
                      <a:br>
                        <a:rPr lang="nl-BE" sz="1100" b="1" u="none" strike="noStrike" cap="none" dirty="0">
                          <a:latin typeface="Calibri"/>
                          <a:ea typeface="Calibri"/>
                          <a:cs typeface="Calibri"/>
                          <a:sym typeface="Calibri"/>
                        </a:rPr>
                      </a:br>
                      <a:r>
                        <a:rPr lang="nl-BE" sz="1600" b="1" u="sng" strike="noStrike" cap="none" dirty="0">
                          <a:latin typeface="Calibri"/>
                          <a:ea typeface="Calibri"/>
                          <a:cs typeface="Calibri"/>
                          <a:sym typeface="Calibri"/>
                        </a:rPr>
                        <a:t>Groupe </a:t>
                      </a:r>
                      <a:r>
                        <a:rPr lang="nl-BE" sz="1600" b="1" u="sng" strike="noStrike" cap="none" dirty="0" err="1">
                          <a:latin typeface="Calibri"/>
                          <a:ea typeface="Calibri"/>
                          <a:cs typeface="Calibri"/>
                          <a:sym typeface="Calibri"/>
                        </a:rPr>
                        <a:t>ou</a:t>
                      </a:r>
                      <a:r>
                        <a:rPr lang="nl-BE" sz="1600" b="1" u="sng" strike="noStrike" cap="none" dirty="0">
                          <a:latin typeface="Calibri"/>
                          <a:ea typeface="Calibri"/>
                          <a:cs typeface="Calibri"/>
                          <a:sym typeface="Calibri"/>
                        </a:rPr>
                        <a:t> </a:t>
                      </a:r>
                      <a:r>
                        <a:rPr lang="nl-BE" sz="1600" b="1" u="sng" strike="noStrike" cap="none" dirty="0" err="1">
                          <a:latin typeface="Calibri"/>
                          <a:ea typeface="Calibri"/>
                          <a:cs typeface="Calibri"/>
                          <a:sym typeface="Calibri"/>
                        </a:rPr>
                        <a:t>Cercle</a:t>
                      </a:r>
                      <a:r>
                        <a:rPr lang="nl-BE" sz="1600" b="1" u="sng" strike="noStrike" cap="none" dirty="0">
                          <a:latin typeface="Calibri"/>
                          <a:ea typeface="Calibri"/>
                          <a:cs typeface="Calibri"/>
                          <a:sym typeface="Calibri"/>
                        </a:rPr>
                        <a:t> de</a:t>
                      </a:r>
                      <a:endParaRPr sz="1600" u="sng" strike="noStrike" cap="none" dirty="0">
                        <a:latin typeface="Calibri"/>
                        <a:ea typeface="Calibri"/>
                        <a:cs typeface="Calibri"/>
                        <a:sym typeface="Calibri"/>
                      </a:endParaRPr>
                    </a:p>
                    <a:p>
                      <a:pPr marL="0" marR="0" lvl="0" indent="0" algn="ctr" rtl="0">
                        <a:lnSpc>
                          <a:spcPct val="115000"/>
                        </a:lnSpc>
                        <a:spcBef>
                          <a:spcPts val="0"/>
                        </a:spcBef>
                        <a:spcAft>
                          <a:spcPts val="0"/>
                        </a:spcAft>
                        <a:buNone/>
                      </a:pPr>
                      <a:r>
                        <a:rPr lang="nl-BE" sz="1600" b="1" u="sng" strike="noStrike" cap="none" dirty="0">
                          <a:latin typeface="Calibri"/>
                          <a:ea typeface="Calibri"/>
                          <a:cs typeface="Calibri"/>
                          <a:sym typeface="Calibri"/>
                        </a:rPr>
                        <a:t>Résolution de </a:t>
                      </a:r>
                      <a:r>
                        <a:rPr lang="nl-BE" sz="1600" b="1" u="sng" strike="noStrike" cap="none" dirty="0" err="1">
                          <a:latin typeface="Calibri"/>
                          <a:ea typeface="Calibri"/>
                          <a:cs typeface="Calibri"/>
                          <a:sym typeface="Calibri"/>
                        </a:rPr>
                        <a:t>problèmes</a:t>
                      </a:r>
                      <a:endParaRPr sz="1600" u="sng" strike="noStrike" cap="none" dirty="0">
                        <a:latin typeface="Calibri"/>
                        <a:ea typeface="Calibri"/>
                        <a:cs typeface="Calibri"/>
                        <a:sym typeface="Calibri"/>
                      </a:endParaRPr>
                    </a:p>
                    <a:p>
                      <a:pPr marL="0" marR="0" lvl="0" indent="0" algn="ctr" rtl="0">
                        <a:lnSpc>
                          <a:spcPct val="115000"/>
                        </a:lnSpc>
                        <a:spcBef>
                          <a:spcPts val="0"/>
                        </a:spcBef>
                        <a:spcAft>
                          <a:spcPts val="0"/>
                        </a:spcAft>
                        <a:buNone/>
                      </a:pPr>
                      <a:br>
                        <a:rPr lang="nl-BE" sz="1400" b="1" u="none" strike="noStrike" cap="none" dirty="0">
                          <a:latin typeface="Calibri"/>
                          <a:ea typeface="Calibri"/>
                          <a:cs typeface="Calibri"/>
                          <a:sym typeface="Calibri"/>
                        </a:rPr>
                      </a:br>
                      <a:r>
                        <a:rPr lang="nl-BE" sz="1600" b="1" u="none" strike="noStrike" cap="small" dirty="0" err="1">
                          <a:latin typeface="Calibri"/>
                          <a:ea typeface="Calibri"/>
                          <a:cs typeface="Calibri"/>
                          <a:sym typeface="Calibri"/>
                        </a:rPr>
                        <a:t>Cercle</a:t>
                      </a:r>
                      <a:r>
                        <a:rPr lang="nl-BE" sz="1600" b="1" u="none" strike="noStrike" cap="small" dirty="0">
                          <a:latin typeface="Calibri"/>
                          <a:ea typeface="Calibri"/>
                          <a:cs typeface="Calibri"/>
                          <a:sym typeface="Calibri"/>
                        </a:rPr>
                        <a:t> Restauratif </a:t>
                      </a:r>
                      <a:endParaRPr sz="1600" u="none" strike="noStrike" cap="small" dirty="0">
                        <a:latin typeface="Calibri"/>
                        <a:ea typeface="Calibri"/>
                        <a:cs typeface="Calibri"/>
                        <a:sym typeface="Calibri"/>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a:txBody>
                    <a:bodyPr/>
                    <a:lstStyle/>
                    <a:p>
                      <a:pPr marL="0" marR="0" lvl="0" indent="0" algn="ctr" rtl="0">
                        <a:lnSpc>
                          <a:spcPct val="115000"/>
                        </a:lnSpc>
                        <a:spcBef>
                          <a:spcPts val="0"/>
                        </a:spcBef>
                        <a:spcAft>
                          <a:spcPts val="0"/>
                        </a:spcAft>
                        <a:buNone/>
                      </a:pPr>
                      <a:r>
                        <a:rPr lang="nl-BE" sz="1100" b="1" u="none" strike="noStrike" cap="none" dirty="0">
                          <a:latin typeface="Arial"/>
                          <a:ea typeface="Arial"/>
                          <a:cs typeface="Arial"/>
                          <a:sym typeface="Arial"/>
                        </a:rPr>
                        <a:t>▲</a:t>
                      </a:r>
                      <a:endParaRPr lang="nl-BE" sz="1100" b="1" u="none" strike="noStrike" cap="none" dirty="0">
                        <a:latin typeface="Calibri"/>
                        <a:ea typeface="Arial"/>
                        <a:cs typeface="Calibri"/>
                        <a:sym typeface="Calibri"/>
                      </a:endParaRPr>
                    </a:p>
                    <a:p>
                      <a:pPr marL="0" marR="0" lvl="0" indent="0" algn="ctr" rtl="0">
                        <a:lnSpc>
                          <a:spcPct val="115000"/>
                        </a:lnSpc>
                        <a:spcBef>
                          <a:spcPts val="0"/>
                        </a:spcBef>
                        <a:spcAft>
                          <a:spcPts val="0"/>
                        </a:spcAft>
                        <a:buNone/>
                      </a:pPr>
                      <a:r>
                        <a:rPr lang="nl-BE" sz="1600" b="1" u="sng" strike="noStrike" cap="none" dirty="0">
                          <a:latin typeface="Calibri"/>
                          <a:ea typeface="Calibri"/>
                          <a:cs typeface="Calibri"/>
                          <a:sym typeface="Calibri"/>
                        </a:rPr>
                        <a:t>Réunions </a:t>
                      </a:r>
                      <a:r>
                        <a:rPr lang="nl-BE" sz="1600" b="1" u="sng" strike="noStrike" cap="none" dirty="0" err="1">
                          <a:latin typeface="Calibri"/>
                          <a:ea typeface="Calibri"/>
                          <a:cs typeface="Calibri"/>
                          <a:sym typeface="Calibri"/>
                        </a:rPr>
                        <a:t>Formelles</a:t>
                      </a:r>
                      <a:r>
                        <a:rPr lang="nl-BE" sz="1600" b="1" u="sng" strike="noStrike" cap="none" dirty="0">
                          <a:latin typeface="Calibri"/>
                          <a:ea typeface="Calibri"/>
                          <a:cs typeface="Calibri"/>
                          <a:sym typeface="Calibri"/>
                        </a:rPr>
                        <a:t> </a:t>
                      </a:r>
                      <a:endParaRPr sz="1600" u="sng" strike="noStrike" cap="none" dirty="0">
                        <a:latin typeface="Calibri"/>
                        <a:ea typeface="Calibri"/>
                        <a:cs typeface="Calibri"/>
                        <a:sym typeface="Calibri"/>
                      </a:endParaRPr>
                    </a:p>
                    <a:p>
                      <a:pPr marL="0" marR="0" lvl="0" indent="0" algn="ctr" rtl="0">
                        <a:lnSpc>
                          <a:spcPct val="115000"/>
                        </a:lnSpc>
                        <a:spcBef>
                          <a:spcPts val="0"/>
                        </a:spcBef>
                        <a:spcAft>
                          <a:spcPts val="0"/>
                        </a:spcAft>
                        <a:buNone/>
                      </a:pPr>
                      <a:r>
                        <a:rPr lang="nl-BE" sz="1400" u="none" strike="noStrike" cap="none" dirty="0">
                          <a:latin typeface="Calibri"/>
                          <a:ea typeface="Calibri"/>
                          <a:cs typeface="Calibri"/>
                          <a:sym typeface="Calibri"/>
                        </a:rPr>
                        <a:t>(</a:t>
                      </a:r>
                      <a:r>
                        <a:rPr lang="nl-BE" sz="1400" b="1" u="none" strike="noStrike" cap="none" dirty="0" err="1">
                          <a:latin typeface="Calibri"/>
                          <a:ea typeface="Calibri"/>
                          <a:cs typeface="Calibri"/>
                          <a:sym typeface="Calibri"/>
                        </a:rPr>
                        <a:t>Réparatrices</a:t>
                      </a:r>
                      <a:r>
                        <a:rPr lang="nl-BE" sz="1400" b="0" u="none" strike="noStrike" cap="none" dirty="0">
                          <a:latin typeface="Calibri"/>
                          <a:ea typeface="Calibri"/>
                          <a:cs typeface="Calibri"/>
                          <a:sym typeface="Calibri"/>
                        </a:rPr>
                        <a:t>)</a:t>
                      </a:r>
                      <a:endParaRPr dirty="0"/>
                    </a:p>
                    <a:p>
                      <a:pPr marL="0" marR="0" lvl="0" indent="0" algn="ctr" rtl="0">
                        <a:lnSpc>
                          <a:spcPct val="115000"/>
                        </a:lnSpc>
                        <a:spcBef>
                          <a:spcPts val="0"/>
                        </a:spcBef>
                        <a:spcAft>
                          <a:spcPts val="0"/>
                        </a:spcAft>
                        <a:buNone/>
                      </a:pPr>
                      <a:r>
                        <a:rPr lang="nl-BE" sz="1400" u="none" strike="noStrike" cap="none" dirty="0" err="1">
                          <a:latin typeface="Calibri"/>
                          <a:ea typeface="Calibri"/>
                          <a:cs typeface="Calibri"/>
                          <a:sym typeface="Calibri"/>
                        </a:rPr>
                        <a:t>Incidents</a:t>
                      </a:r>
                      <a:r>
                        <a:rPr lang="nl-BE" sz="1400" u="none" strike="noStrike" cap="none" dirty="0">
                          <a:latin typeface="Calibri"/>
                          <a:ea typeface="Calibri"/>
                          <a:cs typeface="Calibri"/>
                          <a:sym typeface="Calibri"/>
                        </a:rPr>
                        <a:t> </a:t>
                      </a:r>
                      <a:r>
                        <a:rPr lang="nl-BE" sz="1400" u="none" strike="noStrike" cap="none" dirty="0" err="1">
                          <a:latin typeface="Calibri"/>
                          <a:ea typeface="Calibri"/>
                          <a:cs typeface="Calibri"/>
                          <a:sym typeface="Calibri"/>
                        </a:rPr>
                        <a:t>sérieux</a:t>
                      </a:r>
                      <a:endParaRPr dirty="0"/>
                    </a:p>
                    <a:p>
                      <a:pPr marL="0" marR="0" lvl="0" indent="0" algn="ctr" rtl="0">
                        <a:lnSpc>
                          <a:spcPct val="115000"/>
                        </a:lnSpc>
                        <a:spcBef>
                          <a:spcPts val="0"/>
                        </a:spcBef>
                        <a:spcAft>
                          <a:spcPts val="0"/>
                        </a:spcAft>
                        <a:buNone/>
                      </a:pPr>
                      <a:r>
                        <a:rPr lang="nl-BE" sz="1400" u="none" strike="noStrike" cap="none" dirty="0" err="1">
                          <a:latin typeface="Calibri"/>
                          <a:ea typeface="Calibri"/>
                          <a:cs typeface="Calibri"/>
                          <a:sym typeface="Calibri"/>
                        </a:rPr>
                        <a:t>Nécessite</a:t>
                      </a:r>
                      <a:r>
                        <a:rPr lang="nl-BE" sz="1400" u="none" strike="noStrike" cap="none" dirty="0">
                          <a:latin typeface="Calibri"/>
                          <a:ea typeface="Calibri"/>
                          <a:cs typeface="Calibri"/>
                          <a:sym typeface="Calibri"/>
                        </a:rPr>
                        <a:t> </a:t>
                      </a:r>
                      <a:r>
                        <a:rPr lang="nl-BE" sz="1400" u="none" strike="noStrike" cap="none" dirty="0" err="1">
                          <a:latin typeface="Calibri"/>
                          <a:ea typeface="Calibri"/>
                          <a:cs typeface="Calibri"/>
                          <a:sym typeface="Calibri"/>
                        </a:rPr>
                        <a:t>planification</a:t>
                      </a:r>
                      <a:r>
                        <a:rPr lang="nl-BE" sz="1400" u="none" strike="noStrike" cap="none" dirty="0">
                          <a:latin typeface="Calibri"/>
                          <a:ea typeface="Calibri"/>
                          <a:cs typeface="Calibri"/>
                          <a:sym typeface="Calibri"/>
                        </a:rPr>
                        <a:t> et </a:t>
                      </a:r>
                      <a:r>
                        <a:rPr lang="nl-BE" sz="1400" u="none" strike="noStrike" cap="none" dirty="0" err="1">
                          <a:latin typeface="Calibri"/>
                          <a:ea typeface="Calibri"/>
                          <a:cs typeface="Calibri"/>
                          <a:sym typeface="Calibri"/>
                        </a:rPr>
                        <a:t>préparation</a:t>
                      </a:r>
                      <a:endParaRPr dirty="0"/>
                    </a:p>
                    <a:p>
                      <a:pPr marL="0" marR="0" lvl="0" indent="0" algn="ctr" rtl="0">
                        <a:lnSpc>
                          <a:spcPct val="115000"/>
                        </a:lnSpc>
                        <a:spcBef>
                          <a:spcPts val="0"/>
                        </a:spcBef>
                        <a:spcAft>
                          <a:spcPts val="0"/>
                        </a:spcAft>
                        <a:buNone/>
                      </a:pPr>
                      <a:r>
                        <a:rPr lang="nl-BE" sz="1600" b="1" u="none" strike="noStrike" cap="small" dirty="0" err="1">
                          <a:latin typeface="Calibri"/>
                          <a:ea typeface="Calibri"/>
                          <a:cs typeface="Calibri"/>
                          <a:sym typeface="Calibri"/>
                        </a:rPr>
                        <a:t>Cercle</a:t>
                      </a:r>
                      <a:r>
                        <a:rPr lang="nl-BE" sz="1600" b="1" u="none" strike="noStrike" cap="small" dirty="0">
                          <a:latin typeface="Calibri"/>
                          <a:ea typeface="Calibri"/>
                          <a:cs typeface="Calibri"/>
                          <a:sym typeface="Calibri"/>
                        </a:rPr>
                        <a:t> Restauratif</a:t>
                      </a:r>
                      <a:endParaRPr sz="1600" u="none" strike="noStrike" cap="small" dirty="0">
                        <a:latin typeface="Calibri"/>
                        <a:ea typeface="Calibri"/>
                        <a:cs typeface="Calibri"/>
                        <a:sym typeface="Calibri"/>
                      </a:endParaRPr>
                    </a:p>
                  </a:txBody>
                  <a:tcPr marL="0" marR="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bl>
          </a:graphicData>
        </a:graphic>
      </p:graphicFrame>
      <p:sp>
        <p:nvSpPr>
          <p:cNvPr id="408" name="Google Shape;408;p50"/>
          <p:cNvSpPr/>
          <p:nvPr/>
        </p:nvSpPr>
        <p:spPr>
          <a:xfrm>
            <a:off x="0" y="0"/>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9" name="Google Shape;409;p50"/>
          <p:cNvSpPr/>
          <p:nvPr/>
        </p:nvSpPr>
        <p:spPr>
          <a:xfrm>
            <a:off x="2251879" y="3385498"/>
            <a:ext cx="6546985" cy="40011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000"/>
              <a:buFont typeface="Arial"/>
              <a:buNone/>
            </a:pPr>
            <a:r>
              <a:rPr lang="nl-BE" sz="2000" b="1" i="0" u="none" strike="noStrike" cap="none">
                <a:solidFill>
                  <a:schemeClr val="dk1"/>
                </a:solidFill>
                <a:latin typeface="Arial"/>
                <a:ea typeface="Arial"/>
                <a:cs typeface="Arial"/>
                <a:sym typeface="Arial"/>
              </a:rPr>
              <a:t>&gt;&gt;&gt;&gt;&gt;&gt;----------------------------------------------------- &gt;&gt;&gt;&gt;&gt;&gt;</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13"/>
        <p:cNvGrpSpPr/>
        <p:nvPr/>
      </p:nvGrpSpPr>
      <p:grpSpPr>
        <a:xfrm>
          <a:off x="0" y="0"/>
          <a:ext cx="0" cy="0"/>
          <a:chOff x="0" y="0"/>
          <a:chExt cx="0" cy="0"/>
        </a:xfrm>
      </p:grpSpPr>
      <p:pic>
        <p:nvPicPr>
          <p:cNvPr id="414" name="Google Shape;414;p51" descr="Neuf affecte la couleur KT"/>
          <p:cNvPicPr preferRelativeResize="0"/>
          <p:nvPr/>
        </p:nvPicPr>
        <p:blipFill rotWithShape="1">
          <a:blip r:embed="rId3">
            <a:alphaModFix/>
          </a:blip>
          <a:srcRect/>
          <a:stretch/>
        </p:blipFill>
        <p:spPr>
          <a:xfrm>
            <a:off x="177421" y="450376"/>
            <a:ext cx="3851087" cy="5895834"/>
          </a:xfrm>
          <a:prstGeom prst="rect">
            <a:avLst/>
          </a:prstGeom>
          <a:noFill/>
          <a:ln>
            <a:noFill/>
          </a:ln>
        </p:spPr>
      </p:pic>
      <p:pic>
        <p:nvPicPr>
          <p:cNvPr id="415" name="Google Shape;415;p51"/>
          <p:cNvPicPr preferRelativeResize="0"/>
          <p:nvPr/>
        </p:nvPicPr>
        <p:blipFill rotWithShape="1">
          <a:blip r:embed="rId4">
            <a:alphaModFix/>
          </a:blip>
          <a:srcRect/>
          <a:stretch/>
        </p:blipFill>
        <p:spPr>
          <a:xfrm>
            <a:off x="313899" y="1310185"/>
            <a:ext cx="900752" cy="750626"/>
          </a:xfrm>
          <a:prstGeom prst="rect">
            <a:avLst/>
          </a:prstGeom>
          <a:noFill/>
          <a:ln>
            <a:noFill/>
          </a:ln>
        </p:spPr>
      </p:pic>
      <p:pic>
        <p:nvPicPr>
          <p:cNvPr id="416" name="Google Shape;416;p51" descr="logo RESTORE Europe.jpg"/>
          <p:cNvPicPr preferRelativeResize="0"/>
          <p:nvPr/>
        </p:nvPicPr>
        <p:blipFill rotWithShape="1">
          <a:blip r:embed="rId5">
            <a:alphaModFix/>
          </a:blip>
          <a:srcRect/>
          <a:stretch/>
        </p:blipFill>
        <p:spPr>
          <a:xfrm>
            <a:off x="10008359" y="6271731"/>
            <a:ext cx="2183641" cy="586269"/>
          </a:xfrm>
          <a:prstGeom prst="rect">
            <a:avLst/>
          </a:prstGeom>
          <a:noFill/>
          <a:ln>
            <a:noFill/>
          </a:ln>
        </p:spPr>
      </p:pic>
      <p:sp>
        <p:nvSpPr>
          <p:cNvPr id="417" name="Google Shape;417;p51"/>
          <p:cNvSpPr/>
          <p:nvPr/>
        </p:nvSpPr>
        <p:spPr>
          <a:xfrm>
            <a:off x="1351128" y="6423665"/>
            <a:ext cx="833878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6" action="ppaction://hlinkfile">
                  <a:extLst>
                    <a:ext uri="{A12FA001-AC4F-418D-AE19-62706E023703}">
                      <ahyp:hlinkClr xmlns:ahyp="http://schemas.microsoft.com/office/drawing/2018/hyperlinkcolor" val="tx"/>
                    </a:ext>
                  </a:extLst>
                </a:hlinkClick>
              </a:rPr>
              <a:t>Le Souffle Nine Affects</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sp>
        <p:nvSpPr>
          <p:cNvPr id="418" name="Google Shape;418;p51"/>
          <p:cNvSpPr txBox="1"/>
          <p:nvPr/>
        </p:nvSpPr>
        <p:spPr>
          <a:xfrm>
            <a:off x="3780430" y="1310185"/>
            <a:ext cx="4599296" cy="1146413"/>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126950" rIns="91425" bIns="0" anchor="t" anchorCtr="0">
            <a:noAutofit/>
          </a:bodyPr>
          <a:lstStyle/>
          <a:p>
            <a:pPr marL="0" marR="0" lvl="0" indent="0" algn="l" rtl="0">
              <a:lnSpc>
                <a:spcPct val="100000"/>
              </a:lnSpc>
              <a:spcBef>
                <a:spcPts val="0"/>
              </a:spcBef>
              <a:spcAft>
                <a:spcPts val="0"/>
              </a:spcAft>
              <a:buClr>
                <a:srgbClr val="2F5496"/>
              </a:buClr>
              <a:buSzPts val="1400"/>
              <a:buFont typeface="Arial"/>
              <a:buNone/>
            </a:pPr>
            <a:r>
              <a:rPr lang="nl-BE" sz="1400" b="1" i="0" u="sng" strike="noStrike" cap="small" dirty="0">
                <a:solidFill>
                  <a:srgbClr val="2F5496"/>
                </a:solidFill>
                <a:latin typeface="Cambria"/>
                <a:ea typeface="Cambria"/>
                <a:cs typeface="Cambria"/>
                <a:sym typeface="Cambria"/>
              </a:rPr>
              <a:t>AFFECTS POSITIFS </a:t>
            </a:r>
            <a:r>
              <a:rPr lang="nl-BE" sz="1400" b="1" i="0" u="none" strike="noStrike" cap="none" dirty="0">
                <a:solidFill>
                  <a:schemeClr val="dk1"/>
                </a:solidFill>
                <a:latin typeface="Cambria"/>
                <a:ea typeface="Cambria"/>
                <a:cs typeface="Cambria"/>
                <a:sym typeface="Cambria"/>
              </a:rPr>
              <a:t>: </a:t>
            </a:r>
            <a:endParaRPr sz="1400" b="1" i="0" u="none" strike="noStrike" cap="none" dirty="0">
              <a:solidFill>
                <a:srgbClr val="4F81BD"/>
              </a:solidFill>
              <a:latin typeface="Cambria"/>
              <a:ea typeface="Cambria"/>
              <a:cs typeface="Cambria"/>
              <a:sym typeface="Cambria"/>
            </a:endParaRPr>
          </a:p>
          <a:p>
            <a:pPr marL="0" marR="0" lvl="0" indent="-101600" algn="l" rtl="0">
              <a:lnSpc>
                <a:spcPct val="100000"/>
              </a:lnSpc>
              <a:spcBef>
                <a:spcPts val="0"/>
              </a:spcBef>
              <a:spcAft>
                <a:spcPts val="0"/>
              </a:spcAft>
              <a:buClr>
                <a:schemeClr val="accent1"/>
              </a:buClr>
              <a:buSzPts val="1600"/>
              <a:buFont typeface="Arial"/>
              <a:buChar char="•"/>
            </a:pPr>
            <a:r>
              <a:rPr lang="nl-BE" sz="1600" b="1" i="0" u="none" strike="noStrike" cap="small" dirty="0" err="1">
                <a:solidFill>
                  <a:schemeClr val="accent1"/>
                </a:solidFill>
                <a:latin typeface="Calibri"/>
                <a:ea typeface="Calibri"/>
                <a:cs typeface="Calibri"/>
                <a:sym typeface="Calibri"/>
              </a:rPr>
              <a:t>Plaisir</a:t>
            </a:r>
            <a:r>
              <a:rPr lang="nl-BE" sz="1600" b="1" i="0" u="none" strike="noStrike" cap="small" dirty="0">
                <a:solidFill>
                  <a:schemeClr val="accent1"/>
                </a:solidFill>
                <a:latin typeface="Calibri"/>
                <a:ea typeface="Calibri"/>
                <a:cs typeface="Calibri"/>
                <a:sym typeface="Calibri"/>
              </a:rPr>
              <a:t> / </a:t>
            </a:r>
            <a:r>
              <a:rPr lang="nl-BE" sz="1600" b="1" i="0" u="sng" strike="noStrike" cap="small" dirty="0" err="1">
                <a:solidFill>
                  <a:schemeClr val="accent1"/>
                </a:solidFill>
                <a:latin typeface="Calibri"/>
                <a:ea typeface="Calibri"/>
                <a:cs typeface="Calibri"/>
                <a:sym typeface="Calibri"/>
              </a:rPr>
              <a:t>Joie</a:t>
            </a:r>
            <a:r>
              <a:rPr lang="nl-BE" sz="1600" b="1" i="0" u="none" strike="noStrike" cap="small" dirty="0">
                <a:solidFill>
                  <a:schemeClr val="accent1"/>
                </a:solidFill>
                <a:latin typeface="Calibri"/>
                <a:ea typeface="Calibri"/>
                <a:cs typeface="Calibri"/>
                <a:sym typeface="Calibri"/>
              </a:rPr>
              <a:t> </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sourire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lèvres</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écartées</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tête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droite</a:t>
            </a:r>
            <a:r>
              <a:rPr lang="nl-BE"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Arial"/>
              <a:ea typeface="Arial"/>
              <a:cs typeface="Arial"/>
              <a:sym typeface="Arial"/>
            </a:endParaRPr>
          </a:p>
          <a:p>
            <a:pPr marL="0" marR="0" lvl="0" indent="-101600" algn="l" rtl="0">
              <a:lnSpc>
                <a:spcPct val="100000"/>
              </a:lnSpc>
              <a:spcBef>
                <a:spcPts val="0"/>
              </a:spcBef>
              <a:spcAft>
                <a:spcPts val="0"/>
              </a:spcAft>
              <a:buClr>
                <a:schemeClr val="accent1"/>
              </a:buClr>
              <a:buSzPts val="1600"/>
              <a:buFont typeface="Arial"/>
              <a:buChar char="•"/>
            </a:pPr>
            <a:r>
              <a:rPr lang="nl-BE" sz="1600" b="1" i="0" u="none" strike="noStrike" cap="none" dirty="0" err="1">
                <a:solidFill>
                  <a:schemeClr val="accent1"/>
                </a:solidFill>
                <a:latin typeface="Calibri"/>
                <a:ea typeface="Calibri"/>
                <a:cs typeface="Calibri"/>
                <a:sym typeface="Calibri"/>
              </a:rPr>
              <a:t>Intérêt</a:t>
            </a:r>
            <a:r>
              <a:rPr lang="nl-BE" sz="1600" b="1" i="0" u="none" strike="noStrike" cap="none" dirty="0">
                <a:solidFill>
                  <a:schemeClr val="accent1"/>
                </a:solidFill>
                <a:latin typeface="Calibri"/>
                <a:ea typeface="Calibri"/>
                <a:cs typeface="Calibri"/>
                <a:sym typeface="Calibri"/>
              </a:rPr>
              <a:t> / </a:t>
            </a:r>
            <a:r>
              <a:rPr lang="nl-BE" sz="1600" b="1" i="0" u="none" strike="noStrike" cap="none" dirty="0" err="1">
                <a:solidFill>
                  <a:schemeClr val="accent1"/>
                </a:solidFill>
                <a:latin typeface="Calibri"/>
                <a:ea typeface="Calibri"/>
                <a:cs typeface="Calibri"/>
                <a:sym typeface="Calibri"/>
              </a:rPr>
              <a:t>Excitation</a:t>
            </a:r>
            <a:r>
              <a:rPr lang="nl-BE" sz="1600" b="1" i="0" u="none" strike="noStrike" cap="none" dirty="0">
                <a:solidFill>
                  <a:schemeClr val="accent1"/>
                </a:solidFill>
                <a:latin typeface="Calibri"/>
                <a:ea typeface="Calibri"/>
                <a:cs typeface="Calibri"/>
                <a:sym typeface="Calibri"/>
              </a:rPr>
              <a:t> </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Curiosité</a:t>
            </a:r>
            <a:r>
              <a:rPr lang="nl-BE" sz="1600" b="0" i="0" u="none" strike="noStrike" cap="none" dirty="0">
                <a:solidFill>
                  <a:schemeClr val="dk1"/>
                </a:solidFill>
                <a:latin typeface="Calibri"/>
                <a:ea typeface="Calibri"/>
                <a:cs typeface="Calibri"/>
                <a:sym typeface="Calibri"/>
              </a:rPr>
              <a:t> - </a:t>
            </a:r>
            <a:r>
              <a:rPr lang="nl-BE" sz="1600" b="0" i="0" u="none" strike="noStrike" cap="none" dirty="0" err="1">
                <a:solidFill>
                  <a:schemeClr val="dk1"/>
                </a:solidFill>
                <a:latin typeface="Calibri"/>
                <a:ea typeface="Calibri"/>
                <a:cs typeface="Calibri"/>
                <a:sym typeface="Calibri"/>
              </a:rPr>
              <a:t>sourcils</a:t>
            </a:r>
            <a:r>
              <a:rPr lang="nl-BE" sz="1600" b="0" i="0" u="none" strike="noStrike" cap="none" dirty="0">
                <a:solidFill>
                  <a:schemeClr val="dk1"/>
                </a:solidFill>
                <a:latin typeface="Calibri"/>
                <a:ea typeface="Calibri"/>
                <a:cs typeface="Calibri"/>
                <a:sym typeface="Calibri"/>
              </a:rPr>
              <a:t> baissés, </a:t>
            </a:r>
            <a:r>
              <a:rPr lang="nl-BE" sz="1600" b="0" i="0" u="none" strike="noStrike" cap="none" dirty="0" err="1">
                <a:solidFill>
                  <a:schemeClr val="dk1"/>
                </a:solidFill>
                <a:latin typeface="Calibri"/>
                <a:ea typeface="Calibri"/>
                <a:cs typeface="Calibri"/>
                <a:sym typeface="Calibri"/>
              </a:rPr>
              <a:t>regard</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sur</a:t>
            </a:r>
            <a:r>
              <a:rPr lang="nl-BE" sz="1600" b="0" i="0" u="none" strike="noStrike" cap="none" dirty="0">
                <a:solidFill>
                  <a:schemeClr val="dk1"/>
                </a:solidFill>
                <a:latin typeface="Calibri"/>
                <a:ea typeface="Calibri"/>
                <a:cs typeface="Calibri"/>
                <a:sym typeface="Calibri"/>
              </a:rPr>
              <a:t> les </a:t>
            </a:r>
            <a:r>
              <a:rPr lang="nl-BE" sz="1600" b="0" i="0" u="none" strike="noStrike" cap="none" dirty="0" err="1">
                <a:solidFill>
                  <a:schemeClr val="dk1"/>
                </a:solidFill>
                <a:latin typeface="Calibri"/>
                <a:ea typeface="Calibri"/>
                <a:cs typeface="Calibri"/>
                <a:sym typeface="Calibri"/>
              </a:rPr>
              <a:t>yeux</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écoute</a:t>
            </a:r>
            <a:r>
              <a:rPr lang="nl-BE" sz="1600" b="0" i="0" u="none" strike="noStrike" cap="none" dirty="0">
                <a:solidFill>
                  <a:schemeClr val="dk1"/>
                </a:solidFill>
                <a:latin typeface="Calibri"/>
                <a:ea typeface="Calibri"/>
                <a:cs typeface="Calibri"/>
                <a:sym typeface="Calibri"/>
              </a:rPr>
              <a:t> plus </a:t>
            </a:r>
            <a:r>
              <a:rPr lang="nl-BE" sz="1600" b="0" i="0" u="none" strike="noStrike" cap="none" dirty="0" err="1">
                <a:solidFill>
                  <a:schemeClr val="dk1"/>
                </a:solidFill>
                <a:latin typeface="Calibri"/>
                <a:ea typeface="Calibri"/>
                <a:cs typeface="Calibri"/>
                <a:sym typeface="Calibri"/>
              </a:rPr>
              <a:t>proche</a:t>
            </a:r>
            <a:r>
              <a:rPr lang="nl-BE"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Arial"/>
              <a:ea typeface="Arial"/>
              <a:cs typeface="Arial"/>
              <a:sym typeface="Arial"/>
            </a:endParaRPr>
          </a:p>
        </p:txBody>
      </p:sp>
      <p:sp>
        <p:nvSpPr>
          <p:cNvPr id="419" name="Google Shape;419;p51"/>
          <p:cNvSpPr txBox="1"/>
          <p:nvPr/>
        </p:nvSpPr>
        <p:spPr>
          <a:xfrm>
            <a:off x="3166281" y="2565778"/>
            <a:ext cx="5240739" cy="805219"/>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48135"/>
              </a:buClr>
              <a:buSzPts val="1600"/>
              <a:buFont typeface="Arial"/>
              <a:buNone/>
            </a:pPr>
            <a:r>
              <a:rPr lang="nl-BE" sz="1600" b="1" i="0" u="sng" strike="noStrike" cap="small">
                <a:solidFill>
                  <a:srgbClr val="548135"/>
                </a:solidFill>
                <a:latin typeface="Cambria"/>
                <a:ea typeface="Cambria"/>
                <a:cs typeface="Cambria"/>
                <a:sym typeface="Cambria"/>
              </a:rPr>
              <a:t>NEUTRE </a:t>
            </a:r>
            <a:r>
              <a:rPr lang="nl-BE" sz="1600" b="1" i="0" u="none" strike="noStrike" cap="small">
                <a:solidFill>
                  <a:srgbClr val="548135"/>
                </a:solidFill>
                <a:latin typeface="Cambria"/>
                <a:ea typeface="Cambria"/>
                <a:cs typeface="Cambria"/>
                <a:sym typeface="Cambria"/>
              </a:rPr>
              <a:t>:</a:t>
            </a:r>
            <a:r>
              <a:rPr lang="nl-BE" sz="1600" b="0" i="0" u="none" strike="noStrike" cap="none">
                <a:solidFill>
                  <a:schemeClr val="dk1"/>
                </a:solidFill>
                <a:latin typeface="Arial"/>
                <a:ea typeface="Arial"/>
                <a:cs typeface="Arial"/>
                <a:sym typeface="Arial"/>
              </a:rPr>
              <a:t> </a:t>
            </a:r>
            <a:endParaRPr/>
          </a:p>
          <a:p>
            <a:pPr marL="0" marR="0" lvl="0" indent="-101600" algn="just" rtl="0">
              <a:lnSpc>
                <a:spcPct val="100000"/>
              </a:lnSpc>
              <a:spcBef>
                <a:spcPts val="0"/>
              </a:spcBef>
              <a:spcAft>
                <a:spcPts val="0"/>
              </a:spcAft>
              <a:buClr>
                <a:schemeClr val="accent1"/>
              </a:buClr>
              <a:buSzPts val="1600"/>
              <a:buFont typeface="Arial"/>
              <a:buChar char="•"/>
            </a:pPr>
            <a:r>
              <a:rPr lang="nl-BE" sz="1600" b="1" i="0" u="sng" strike="noStrike" cap="small">
                <a:solidFill>
                  <a:schemeClr val="accent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Surprise</a:t>
            </a:r>
            <a:r>
              <a:rPr lang="nl-BE" sz="1600" b="1" i="0" u="none" strike="noStrike" cap="none">
                <a:solidFill>
                  <a:schemeClr val="accent1"/>
                </a:solidFill>
                <a:latin typeface="Calibri"/>
                <a:ea typeface="Calibri"/>
                <a:cs typeface="Calibri"/>
                <a:sym typeface="Calibri"/>
              </a:rPr>
              <a:t> / Etonnement </a:t>
            </a:r>
            <a:r>
              <a:rPr lang="nl-BE" sz="1600" b="0" i="0" u="none" strike="noStrike" cap="none">
                <a:solidFill>
                  <a:schemeClr val="dk1"/>
                </a:solidFill>
                <a:latin typeface="Calibri"/>
                <a:ea typeface="Calibri"/>
                <a:cs typeface="Calibri"/>
                <a:sym typeface="Calibri"/>
              </a:rPr>
              <a:t>– yeux et sourcils levés, yeux brillants et clignotants – apparaît et disparait rapidement</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51"/>
          <p:cNvSpPr txBox="1"/>
          <p:nvPr/>
        </p:nvSpPr>
        <p:spPr>
          <a:xfrm>
            <a:off x="2620370" y="3493827"/>
            <a:ext cx="5800299" cy="2852382"/>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BF9000"/>
              </a:buClr>
              <a:buSzPts val="1600"/>
              <a:buFont typeface="Arial"/>
              <a:buNone/>
            </a:pPr>
            <a:r>
              <a:rPr lang="nl-BE" sz="1600" b="1" i="0" u="sng" strike="noStrike" cap="none" dirty="0">
                <a:solidFill>
                  <a:srgbClr val="BF9000"/>
                </a:solidFill>
                <a:latin typeface="Cambria"/>
                <a:ea typeface="Cambria"/>
                <a:cs typeface="Cambria"/>
                <a:sym typeface="Cambria"/>
              </a:rPr>
              <a:t>AFFECTS NÉGATIFS : </a:t>
            </a:r>
            <a:endParaRPr sz="1600" b="1" i="0" u="none" strike="noStrike" cap="none" dirty="0">
              <a:solidFill>
                <a:srgbClr val="BF9000"/>
              </a:solidFill>
              <a:latin typeface="Cambria"/>
              <a:ea typeface="Cambria"/>
              <a:cs typeface="Cambria"/>
              <a:sym typeface="Cambria"/>
            </a:endParaRPr>
          </a:p>
          <a:p>
            <a:pPr marL="0" marR="0" lvl="0" indent="-101600" algn="just" rtl="0">
              <a:lnSpc>
                <a:spcPct val="100000"/>
              </a:lnSpc>
              <a:spcBef>
                <a:spcPts val="0"/>
              </a:spcBef>
              <a:spcAft>
                <a:spcPts val="0"/>
              </a:spcAft>
              <a:buClr>
                <a:schemeClr val="dk1"/>
              </a:buClr>
              <a:buSzPts val="1600"/>
              <a:buFont typeface="Arial"/>
              <a:buChar char="•"/>
            </a:pPr>
            <a:r>
              <a:rPr lang="nl-BE" sz="1600" b="1" i="0" u="sng" strike="noStrike" cap="small" dirty="0" err="1">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Honte</a:t>
            </a:r>
            <a:r>
              <a:rPr lang="nl-BE" sz="1600" b="1" i="0" u="none" strike="noStrike" cap="none" dirty="0">
                <a:solidFill>
                  <a:schemeClr val="dk1"/>
                </a:solidFill>
                <a:latin typeface="Calibri"/>
                <a:ea typeface="Calibri"/>
                <a:cs typeface="Calibri"/>
                <a:sym typeface="Calibri"/>
              </a:rPr>
              <a:t> / </a:t>
            </a:r>
            <a:r>
              <a:rPr lang="nl-BE" sz="1600" b="1" i="0" u="sng" strike="noStrike" cap="none" dirty="0" err="1">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Humiliation</a:t>
            </a:r>
            <a:r>
              <a:rPr lang="nl-BE" sz="1600" b="1" i="0" u="none" strike="noStrike" cap="none" dirty="0">
                <a:solidFill>
                  <a:schemeClr val="dk1"/>
                </a:solidFill>
                <a:latin typeface="Calibri"/>
                <a:ea typeface="Calibri"/>
                <a:cs typeface="Calibri"/>
                <a:sym typeface="Calibri"/>
              </a:rPr>
              <a:t> </a:t>
            </a:r>
            <a:r>
              <a:rPr lang="nl-BE" sz="1600" b="0" i="0" u="none" strike="noStrike" cap="none" dirty="0">
                <a:solidFill>
                  <a:schemeClr val="dk1"/>
                </a:solidFill>
                <a:latin typeface="Calibri"/>
                <a:ea typeface="Calibri"/>
                <a:cs typeface="Calibri"/>
                <a:sym typeface="Calibri"/>
              </a:rPr>
              <a:t>(</a:t>
            </a:r>
            <a:r>
              <a:rPr lang="nl-BE" sz="1600" b="0" i="0" u="none" strike="noStrike" cap="none" dirty="0" err="1">
                <a:solidFill>
                  <a:schemeClr val="dk1"/>
                </a:solidFill>
                <a:latin typeface="Calibri"/>
                <a:ea typeface="Calibri"/>
                <a:cs typeface="Calibri"/>
                <a:sym typeface="Calibri"/>
              </a:rPr>
              <a:t>réaction</a:t>
            </a:r>
            <a:r>
              <a:rPr lang="nl-BE" sz="1600" b="0" i="0" u="none" strike="noStrike" cap="none" dirty="0">
                <a:solidFill>
                  <a:schemeClr val="dk1"/>
                </a:solidFill>
                <a:latin typeface="Calibri"/>
                <a:ea typeface="Calibri"/>
                <a:cs typeface="Calibri"/>
                <a:sym typeface="Calibri"/>
              </a:rPr>
              <a:t> à </a:t>
            </a:r>
            <a:r>
              <a:rPr lang="nl-BE" sz="1600" b="0" i="0" u="none" strike="noStrike" cap="none" dirty="0" err="1">
                <a:solidFill>
                  <a:schemeClr val="dk1"/>
                </a:solidFill>
                <a:latin typeface="Calibri"/>
                <a:ea typeface="Calibri"/>
                <a:cs typeface="Calibri"/>
                <a:sym typeface="Calibri"/>
              </a:rPr>
              <a:t>l'échec</a:t>
            </a:r>
            <a:r>
              <a:rPr lang="nl-BE" sz="1600" b="0" i="0" u="none" strike="noStrike" cap="none" dirty="0">
                <a:solidFill>
                  <a:schemeClr val="dk1"/>
                </a:solidFill>
                <a:latin typeface="Calibri"/>
                <a:ea typeface="Calibri"/>
                <a:cs typeface="Calibri"/>
                <a:sym typeface="Calibri"/>
              </a:rPr>
              <a:t>) - </a:t>
            </a:r>
            <a:r>
              <a:rPr lang="nl-BE" sz="1600" b="0" i="0" u="none" strike="noStrike" cap="none" dirty="0" err="1">
                <a:solidFill>
                  <a:schemeClr val="dk1"/>
                </a:solidFill>
                <a:latin typeface="Calibri"/>
                <a:ea typeface="Calibri"/>
                <a:cs typeface="Calibri"/>
                <a:sym typeface="Calibri"/>
              </a:rPr>
              <a:t>yeux</a:t>
            </a:r>
            <a:r>
              <a:rPr lang="nl-BE" sz="1600" b="0" i="0" u="none" strike="noStrike" cap="none" dirty="0">
                <a:solidFill>
                  <a:schemeClr val="dk1"/>
                </a:solidFill>
                <a:latin typeface="Calibri"/>
                <a:ea typeface="Calibri"/>
                <a:cs typeface="Calibri"/>
                <a:sym typeface="Calibri"/>
              </a:rPr>
              <a:t> baissés  </a:t>
            </a:r>
            <a:endParaRPr sz="1600" b="0" i="0" u="none" strike="noStrike" cap="none" dirty="0">
              <a:solidFill>
                <a:schemeClr val="dk1"/>
              </a:solidFill>
              <a:latin typeface="Arial"/>
              <a:ea typeface="Arial"/>
              <a:cs typeface="Arial"/>
              <a:sym typeface="Arial"/>
            </a:endParaRPr>
          </a:p>
          <a:p>
            <a:pPr marL="0" marR="0" lvl="0" indent="-101600" algn="just" rtl="0">
              <a:lnSpc>
                <a:spcPct val="100000"/>
              </a:lnSpc>
              <a:spcBef>
                <a:spcPts val="0"/>
              </a:spcBef>
              <a:spcAft>
                <a:spcPts val="0"/>
              </a:spcAft>
              <a:buClr>
                <a:schemeClr val="dk1"/>
              </a:buClr>
              <a:buSzPts val="1600"/>
              <a:buFont typeface="Arial"/>
              <a:buChar char="•"/>
            </a:pP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Angoisse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réaction</a:t>
            </a:r>
            <a:r>
              <a:rPr lang="nl-BE" sz="1600" b="0" i="0" u="none" strike="noStrike" cap="none" dirty="0">
                <a:solidFill>
                  <a:schemeClr val="dk1"/>
                </a:solidFill>
                <a:latin typeface="Calibri"/>
                <a:ea typeface="Calibri"/>
                <a:cs typeface="Calibri"/>
                <a:sym typeface="Calibri"/>
              </a:rPr>
              <a:t> à la perte)  </a:t>
            </a:r>
            <a:r>
              <a:rPr lang="nl-BE" sz="1600" b="0" i="0" u="none" strike="noStrike" cap="none" dirty="0" err="1">
                <a:solidFill>
                  <a:schemeClr val="dk1"/>
                </a:solidFill>
                <a:latin typeface="Calibri"/>
                <a:ea typeface="Calibri"/>
                <a:cs typeface="Calibri"/>
                <a:sym typeface="Calibri"/>
              </a:rPr>
              <a:t>cris</a:t>
            </a:r>
            <a:r>
              <a:rPr lang="nl-BE" sz="1600" b="0" i="0" u="none" strike="noStrike" cap="none" dirty="0">
                <a:solidFill>
                  <a:schemeClr val="dk1"/>
                </a:solidFill>
                <a:latin typeface="Calibri"/>
                <a:ea typeface="Calibri"/>
                <a:cs typeface="Calibri"/>
                <a:sym typeface="Calibri"/>
              </a:rPr>
              <a:t>, </a:t>
            </a:r>
            <a:r>
              <a:rPr lang="nl-BE" sz="1600" b="0" i="0" u="sng" strike="noStrike" cap="none" dirty="0" err="1">
                <a:solidFill>
                  <a:schemeClr val="dk1"/>
                </a:solidFill>
                <a:latin typeface="Calibri"/>
                <a:ea typeface="Calibri"/>
                <a:cs typeface="Calibri"/>
                <a:sym typeface="Calibri"/>
                <a:hlinkClick r:id="rId10">
                  <a:extLst>
                    <a:ext uri="{A12FA001-AC4F-418D-AE19-62706E023703}">
                      <ahyp:hlinkClr xmlns:ahyp="http://schemas.microsoft.com/office/drawing/2018/hyperlinkcolor" val="tx"/>
                    </a:ext>
                  </a:extLst>
                </a:hlinkClick>
              </a:rPr>
              <a:t>pleurs</a:t>
            </a:r>
            <a:r>
              <a:rPr lang="nl-BE" sz="1600" b="0" i="0" u="none" strike="noStrike" cap="none" dirty="0">
                <a:solidFill>
                  <a:schemeClr val="dk1"/>
                </a:solidFill>
                <a:latin typeface="Calibri"/>
                <a:ea typeface="Calibri"/>
                <a:cs typeface="Calibri"/>
                <a:sym typeface="Calibri"/>
              </a:rPr>
              <a:t> , </a:t>
            </a:r>
            <a:r>
              <a:rPr lang="nl-BE" sz="1600" b="0" i="0" u="none" strike="noStrike" cap="none" dirty="0" err="1">
                <a:solidFill>
                  <a:schemeClr val="dk1"/>
                </a:solidFill>
                <a:latin typeface="Calibri"/>
                <a:ea typeface="Calibri"/>
                <a:cs typeface="Calibri"/>
                <a:sym typeface="Calibri"/>
              </a:rPr>
              <a:t>sanglots</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sourcils</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arqués</a:t>
            </a:r>
            <a:r>
              <a:rPr lang="nl-BE" sz="1600" b="0" i="0" u="none" strike="noStrike" cap="none" dirty="0">
                <a:solidFill>
                  <a:schemeClr val="dk1"/>
                </a:solidFill>
                <a:latin typeface="Calibri"/>
                <a:ea typeface="Calibri"/>
                <a:cs typeface="Calibri"/>
                <a:sym typeface="Calibri"/>
              </a:rPr>
              <a:t>, bouche </a:t>
            </a:r>
            <a:r>
              <a:rPr lang="nl-BE" sz="1600" b="0" i="0" u="none" strike="noStrike" cap="none" dirty="0" err="1">
                <a:solidFill>
                  <a:schemeClr val="dk1"/>
                </a:solidFill>
                <a:latin typeface="Calibri"/>
                <a:ea typeface="Calibri"/>
                <a:cs typeface="Calibri"/>
                <a:sym typeface="Calibri"/>
              </a:rPr>
              <a:t>abaissée</a:t>
            </a:r>
            <a:r>
              <a:rPr lang="nl-BE" sz="1600" b="0" i="0" u="none" strike="noStrike" cap="none" dirty="0">
                <a:solidFill>
                  <a:schemeClr val="dk1"/>
                </a:solidFill>
                <a:latin typeface="Calibri"/>
                <a:ea typeface="Calibri"/>
                <a:cs typeface="Calibri"/>
                <a:sym typeface="Calibri"/>
              </a:rPr>
              <a:t> </a:t>
            </a:r>
            <a:endParaRPr sz="1600" b="0" i="0" u="none" strike="noStrike" cap="none" dirty="0">
              <a:solidFill>
                <a:schemeClr val="dk1"/>
              </a:solidFill>
              <a:latin typeface="Arial"/>
              <a:ea typeface="Arial"/>
              <a:cs typeface="Arial"/>
              <a:sym typeface="Arial"/>
            </a:endParaRPr>
          </a:p>
          <a:p>
            <a:pPr marL="0" marR="0" lvl="0" indent="-101600" algn="just" rtl="0">
              <a:lnSpc>
                <a:spcPct val="100000"/>
              </a:lnSpc>
              <a:spcBef>
                <a:spcPts val="0"/>
              </a:spcBef>
              <a:spcAft>
                <a:spcPts val="0"/>
              </a:spcAft>
              <a:buClr>
                <a:schemeClr val="dk1"/>
              </a:buClr>
              <a:buSzPts val="1600"/>
              <a:buFont typeface="Arial"/>
              <a:buChar char="•"/>
            </a:pPr>
            <a:r>
              <a:rPr lang="nl-BE" sz="1600" b="1" i="0" u="sng" strike="noStrike" cap="small" dirty="0" err="1">
                <a:solidFill>
                  <a:schemeClr val="dk1"/>
                </a:solidFill>
                <a:latin typeface="Calibri"/>
                <a:ea typeface="Calibri"/>
                <a:cs typeface="Calibri"/>
                <a:sym typeface="Calibri"/>
                <a:hlinkClick r:id="rId11">
                  <a:extLst>
                    <a:ext uri="{A12FA001-AC4F-418D-AE19-62706E023703}">
                      <ahyp:hlinkClr xmlns:ahyp="http://schemas.microsoft.com/office/drawing/2018/hyperlinkcolor" val="tx"/>
                    </a:ext>
                  </a:extLst>
                </a:hlinkClick>
              </a:rPr>
              <a:t>Dégoût</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réaction</a:t>
            </a:r>
            <a:r>
              <a:rPr lang="nl-BE" sz="1600" b="0" i="0" u="none" strike="noStrike" cap="none" dirty="0">
                <a:solidFill>
                  <a:schemeClr val="dk1"/>
                </a:solidFill>
                <a:latin typeface="Calibri"/>
                <a:ea typeface="Calibri"/>
                <a:cs typeface="Calibri"/>
                <a:sym typeface="Calibri"/>
              </a:rPr>
              <a:t> au </a:t>
            </a:r>
            <a:r>
              <a:rPr lang="nl-BE" sz="1600" b="0" i="0" u="none" strike="noStrike" cap="none" dirty="0" err="1">
                <a:solidFill>
                  <a:schemeClr val="dk1"/>
                </a:solidFill>
                <a:latin typeface="Calibri"/>
                <a:ea typeface="Calibri"/>
                <a:cs typeface="Calibri"/>
                <a:sym typeface="Calibri"/>
              </a:rPr>
              <a:t>mauvais</a:t>
            </a:r>
            <a:r>
              <a:rPr lang="nl-BE" sz="1600" b="0" i="0" u="none" strike="noStrike" cap="none" dirty="0">
                <a:solidFill>
                  <a:schemeClr val="dk1"/>
                </a:solidFill>
                <a:latin typeface="Calibri"/>
                <a:ea typeface="Calibri"/>
                <a:cs typeface="Calibri"/>
                <a:sym typeface="Calibri"/>
              </a:rPr>
              <a:t> goût) - </a:t>
            </a:r>
            <a:r>
              <a:rPr lang="nl-BE" sz="1600" b="0" i="0" u="none" strike="noStrike" cap="none" dirty="0" err="1">
                <a:solidFill>
                  <a:schemeClr val="dk1"/>
                </a:solidFill>
                <a:latin typeface="Calibri"/>
                <a:ea typeface="Calibri"/>
                <a:cs typeface="Calibri"/>
                <a:sym typeface="Calibri"/>
              </a:rPr>
              <a:t>lèvre</a:t>
            </a:r>
            <a:r>
              <a:rPr lang="nl-BE" sz="1600" b="0" i="0" u="none" strike="noStrike" cap="none" dirty="0">
                <a:solidFill>
                  <a:schemeClr val="dk1"/>
                </a:solidFill>
                <a:latin typeface="Calibri"/>
                <a:ea typeface="Calibri"/>
                <a:cs typeface="Calibri"/>
                <a:sym typeface="Calibri"/>
              </a:rPr>
              <a:t> inférieure </a:t>
            </a:r>
            <a:r>
              <a:rPr lang="nl-BE" sz="1600" b="0" i="0" u="none" strike="noStrike" cap="none" dirty="0" err="1">
                <a:solidFill>
                  <a:schemeClr val="dk1"/>
                </a:solidFill>
                <a:latin typeface="Calibri"/>
                <a:ea typeface="Calibri"/>
                <a:cs typeface="Calibri"/>
                <a:sym typeface="Calibri"/>
              </a:rPr>
              <a:t>soulevée</a:t>
            </a:r>
            <a:endParaRPr sz="1600" b="0" i="0" u="none" strike="noStrike" cap="none" dirty="0">
              <a:solidFill>
                <a:schemeClr val="dk1"/>
              </a:solidFill>
              <a:latin typeface="Arial"/>
              <a:ea typeface="Arial"/>
              <a:cs typeface="Arial"/>
              <a:sym typeface="Arial"/>
            </a:endParaRPr>
          </a:p>
          <a:p>
            <a:pPr marL="0" marR="0" lvl="0" indent="-101600" algn="just" rtl="0">
              <a:lnSpc>
                <a:spcPct val="100000"/>
              </a:lnSpc>
              <a:spcBef>
                <a:spcPts val="0"/>
              </a:spcBef>
              <a:spcAft>
                <a:spcPts val="0"/>
              </a:spcAft>
              <a:buClr>
                <a:schemeClr val="dk1"/>
              </a:buClr>
              <a:buSzPts val="1600"/>
              <a:buFont typeface="Arial"/>
              <a:buChar char="•"/>
            </a:pPr>
            <a:r>
              <a:rPr lang="nl-BE" sz="1600" b="1" i="0" u="sng" strike="noStrike" cap="small" dirty="0">
                <a:solidFill>
                  <a:schemeClr val="dk1"/>
                </a:solidFill>
                <a:latin typeface="Calibri"/>
                <a:ea typeface="Calibri"/>
                <a:cs typeface="Calibri"/>
                <a:sym typeface="Calibri"/>
                <a:hlinkClick r:id="rId12">
                  <a:extLst>
                    <a:ext uri="{A12FA001-AC4F-418D-AE19-62706E023703}">
                      <ahyp:hlinkClr xmlns:ahyp="http://schemas.microsoft.com/office/drawing/2018/hyperlinkcolor" val="tx"/>
                    </a:ext>
                  </a:extLst>
                </a:hlinkClick>
              </a:rPr>
              <a:t>Peur</a:t>
            </a:r>
            <a:r>
              <a:rPr lang="nl-BE" sz="1600" b="0" i="0" u="none" strike="noStrike" cap="none" dirty="0">
                <a:solidFill>
                  <a:schemeClr val="dk1"/>
                </a:solidFill>
                <a:latin typeface="Calibri"/>
                <a:ea typeface="Calibri"/>
                <a:cs typeface="Calibri"/>
                <a:sym typeface="Calibri"/>
              </a:rPr>
              <a:t> / </a:t>
            </a:r>
            <a:r>
              <a:rPr lang="nl-BE" sz="1600" b="0" i="0" u="none" strike="noStrike" cap="none" dirty="0" err="1">
                <a:solidFill>
                  <a:schemeClr val="dk1"/>
                </a:solidFill>
                <a:latin typeface="Calibri"/>
                <a:ea typeface="Calibri"/>
                <a:cs typeface="Calibri"/>
                <a:sym typeface="Calibri"/>
              </a:rPr>
              <a:t>Frayeur</a:t>
            </a:r>
            <a:r>
              <a:rPr lang="nl-BE" sz="1600" b="0" i="0" u="none" strike="noStrike" cap="none" dirty="0">
                <a:solidFill>
                  <a:schemeClr val="dk1"/>
                </a:solidFill>
                <a:latin typeface="Calibri"/>
                <a:ea typeface="Calibri"/>
                <a:cs typeface="Calibri"/>
                <a:sym typeface="Calibri"/>
              </a:rPr>
              <a:t> / Terreur (</a:t>
            </a:r>
            <a:r>
              <a:rPr lang="nl-BE" sz="1600" b="0" i="0" u="none" strike="noStrike" cap="none" dirty="0" err="1">
                <a:solidFill>
                  <a:schemeClr val="dk1"/>
                </a:solidFill>
                <a:latin typeface="Calibri"/>
                <a:ea typeface="Calibri"/>
                <a:cs typeface="Calibri"/>
                <a:sym typeface="Calibri"/>
              </a:rPr>
              <a:t>réaction</a:t>
            </a:r>
            <a:r>
              <a:rPr lang="nl-BE" sz="1600" b="0" i="0" u="none" strike="noStrike" cap="none" dirty="0">
                <a:solidFill>
                  <a:schemeClr val="dk1"/>
                </a:solidFill>
                <a:latin typeface="Calibri"/>
                <a:ea typeface="Calibri"/>
                <a:cs typeface="Calibri"/>
                <a:sym typeface="Calibri"/>
              </a:rPr>
              <a:t> au </a:t>
            </a:r>
            <a:r>
              <a:rPr lang="nl-BE" sz="1600" b="0" i="0" u="none" strike="noStrike" cap="none" dirty="0" err="1">
                <a:solidFill>
                  <a:schemeClr val="dk1"/>
                </a:solidFill>
                <a:latin typeface="Calibri"/>
                <a:ea typeface="Calibri"/>
                <a:cs typeface="Calibri"/>
                <a:sym typeface="Calibri"/>
              </a:rPr>
              <a:t>danger</a:t>
            </a:r>
            <a:r>
              <a:rPr lang="nl-BE" sz="1600" b="0" i="0" u="none" strike="noStrike" cap="none" dirty="0">
                <a:solidFill>
                  <a:schemeClr val="dk1"/>
                </a:solidFill>
                <a:latin typeface="Calibri"/>
                <a:ea typeface="Calibri"/>
                <a:cs typeface="Calibri"/>
                <a:sym typeface="Calibri"/>
              </a:rPr>
              <a:t> ) - </a:t>
            </a:r>
            <a:r>
              <a:rPr lang="nl-BE" sz="1600" b="0" i="0" u="none" strike="noStrike" cap="none" dirty="0" err="1">
                <a:solidFill>
                  <a:schemeClr val="dk1"/>
                </a:solidFill>
                <a:latin typeface="Calibri"/>
                <a:ea typeface="Calibri"/>
                <a:cs typeface="Calibri"/>
                <a:sym typeface="Calibri"/>
              </a:rPr>
              <a:t>regard</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figé</a:t>
            </a:r>
            <a:r>
              <a:rPr lang="nl-BE" sz="1600" b="0" i="0" u="none" strike="noStrike" cap="none" dirty="0">
                <a:solidFill>
                  <a:schemeClr val="dk1"/>
                </a:solidFill>
                <a:latin typeface="Calibri"/>
                <a:ea typeface="Calibri"/>
                <a:cs typeface="Calibri"/>
                <a:sym typeface="Calibri"/>
              </a:rPr>
              <a:t>, </a:t>
            </a:r>
            <a:r>
              <a:rPr lang="nl-BE" sz="1600" b="0" i="0" u="sng" strike="noStrike" cap="none" dirty="0" err="1">
                <a:solidFill>
                  <a:schemeClr val="dk1"/>
                </a:solidFill>
                <a:latin typeface="Calibri"/>
                <a:ea typeface="Calibri"/>
                <a:cs typeface="Calibri"/>
                <a:sym typeface="Calibri"/>
                <a:hlinkClick r:id="rId13">
                  <a:extLst>
                    <a:ext uri="{A12FA001-AC4F-418D-AE19-62706E023703}">
                      <ahyp:hlinkClr xmlns:ahyp="http://schemas.microsoft.com/office/drawing/2018/hyperlinkcolor" val="tx"/>
                    </a:ext>
                  </a:extLst>
                </a:hlinkClick>
              </a:rPr>
              <a:t>sueur</a:t>
            </a:r>
            <a:r>
              <a:rPr lang="nl-BE" sz="1600" b="0" i="0" u="none" strike="noStrike" cap="none" dirty="0">
                <a:solidFill>
                  <a:schemeClr val="dk1"/>
                </a:solidFill>
                <a:latin typeface="Calibri"/>
                <a:ea typeface="Calibri"/>
                <a:cs typeface="Calibri"/>
                <a:sym typeface="Calibri"/>
              </a:rPr>
              <a:t> , </a:t>
            </a:r>
            <a:r>
              <a:rPr lang="nl-BE" sz="1600" b="0" i="0" u="none" strike="noStrike" cap="none" dirty="0" err="1">
                <a:solidFill>
                  <a:schemeClr val="dk1"/>
                </a:solidFill>
                <a:latin typeface="Calibri"/>
                <a:ea typeface="Calibri"/>
                <a:cs typeface="Calibri"/>
                <a:sym typeface="Calibri"/>
              </a:rPr>
              <a:t>cheveux</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dressés</a:t>
            </a:r>
            <a:r>
              <a:rPr lang="nl-BE" sz="1600" b="0" i="0" u="none" strike="noStrike" cap="none" dirty="0">
                <a:solidFill>
                  <a:schemeClr val="dk1"/>
                </a:solidFill>
                <a:latin typeface="Calibri"/>
                <a:ea typeface="Calibri"/>
                <a:cs typeface="Calibri"/>
                <a:sym typeface="Calibri"/>
              </a:rPr>
              <a:t> , </a:t>
            </a:r>
            <a:r>
              <a:rPr lang="nl-BE" sz="1600" b="0" i="0" u="none" strike="noStrike" cap="none" dirty="0" err="1">
                <a:solidFill>
                  <a:schemeClr val="dk1"/>
                </a:solidFill>
                <a:latin typeface="Calibri"/>
                <a:ea typeface="Calibri"/>
                <a:cs typeface="Calibri"/>
                <a:sym typeface="Calibri"/>
              </a:rPr>
              <a:t>tête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baissée</a:t>
            </a:r>
            <a:r>
              <a:rPr lang="nl-BE" sz="1600" b="0" i="0" u="none" strike="noStrike" cap="none" dirty="0">
                <a:solidFill>
                  <a:schemeClr val="dk1"/>
                </a:solidFill>
                <a:latin typeface="Calibri"/>
                <a:ea typeface="Calibri"/>
                <a:cs typeface="Calibri"/>
                <a:sym typeface="Calibri"/>
              </a:rPr>
              <a:t>, </a:t>
            </a:r>
            <a:r>
              <a:rPr lang="nl-BE" sz="1600" b="0" i="0" u="sng" strike="noStrike" cap="none" dirty="0" err="1">
                <a:solidFill>
                  <a:schemeClr val="dk1"/>
                </a:solidFill>
                <a:latin typeface="Calibri"/>
                <a:ea typeface="Calibri"/>
                <a:cs typeface="Calibri"/>
                <a:sym typeface="Calibri"/>
                <a:hlinkClick r:id="rId14">
                  <a:extLst>
                    <a:ext uri="{A12FA001-AC4F-418D-AE19-62706E023703}">
                      <ahyp:hlinkClr xmlns:ahyp="http://schemas.microsoft.com/office/drawing/2018/hyperlinkcolor" val="tx"/>
                    </a:ext>
                  </a:extLst>
                </a:hlinkClick>
              </a:rPr>
              <a:t>rougissant</a:t>
            </a:r>
            <a:endParaRPr sz="1600" b="0" i="0" u="none" strike="noStrike" cap="none" dirty="0">
              <a:solidFill>
                <a:schemeClr val="dk1"/>
              </a:solidFill>
              <a:latin typeface="Arial"/>
              <a:ea typeface="Arial"/>
              <a:cs typeface="Arial"/>
              <a:sym typeface="Arial"/>
            </a:endParaRPr>
          </a:p>
          <a:p>
            <a:pPr marL="0" marR="0" lvl="0" indent="-101600" algn="just" rtl="0">
              <a:lnSpc>
                <a:spcPct val="100000"/>
              </a:lnSpc>
              <a:spcBef>
                <a:spcPts val="0"/>
              </a:spcBef>
              <a:spcAft>
                <a:spcPts val="0"/>
              </a:spcAft>
              <a:buClr>
                <a:schemeClr val="dk1"/>
              </a:buClr>
              <a:buSzPts val="1600"/>
              <a:buFont typeface="Arial"/>
              <a:buChar char="•"/>
            </a:pPr>
            <a:r>
              <a:rPr lang="nl-BE" sz="1600" b="1" i="0" u="sng" strike="noStrike" cap="small" dirty="0">
                <a:solidFill>
                  <a:schemeClr val="dk1"/>
                </a:solidFill>
                <a:latin typeface="Calibri"/>
                <a:ea typeface="Calibri"/>
                <a:cs typeface="Calibri"/>
                <a:sym typeface="Calibri"/>
                <a:hlinkClick r:id="rId15">
                  <a:extLst>
                    <a:ext uri="{A12FA001-AC4F-418D-AE19-62706E023703}">
                      <ahyp:hlinkClr xmlns:ahyp="http://schemas.microsoft.com/office/drawing/2018/hyperlinkcolor" val="tx"/>
                    </a:ext>
                  </a:extLst>
                </a:hlinkClick>
              </a:rPr>
              <a:t>Colère</a:t>
            </a:r>
            <a:r>
              <a:rPr lang="nl-BE" sz="1600" b="0" i="0" u="none" strike="noStrike" cap="none" dirty="0">
                <a:solidFill>
                  <a:schemeClr val="dk1"/>
                </a:solidFill>
                <a:latin typeface="Calibri"/>
                <a:ea typeface="Calibri"/>
                <a:cs typeface="Calibri"/>
                <a:sym typeface="Calibri"/>
              </a:rPr>
              <a:t> / </a:t>
            </a:r>
            <a:r>
              <a:rPr lang="nl-BE" sz="1600" b="1" i="0" u="sng" strike="noStrike" cap="none" dirty="0">
                <a:solidFill>
                  <a:schemeClr val="dk1"/>
                </a:solidFill>
                <a:latin typeface="Calibri"/>
                <a:ea typeface="Calibri"/>
                <a:cs typeface="Calibri"/>
                <a:sym typeface="Calibri"/>
                <a:hlinkClick r:id="rId16">
                  <a:extLst>
                    <a:ext uri="{A12FA001-AC4F-418D-AE19-62706E023703}">
                      <ahyp:hlinkClr xmlns:ahyp="http://schemas.microsoft.com/office/drawing/2018/hyperlinkcolor" val="tx"/>
                    </a:ext>
                  </a:extLst>
                </a:hlinkClick>
              </a:rPr>
              <a:t>Rage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réaction</a:t>
            </a:r>
            <a:r>
              <a:rPr lang="nl-BE" sz="1600" b="0" i="0" u="none" strike="noStrike" cap="none" dirty="0">
                <a:solidFill>
                  <a:schemeClr val="dk1"/>
                </a:solidFill>
                <a:latin typeface="Calibri"/>
                <a:ea typeface="Calibri"/>
                <a:cs typeface="Calibri"/>
                <a:sym typeface="Calibri"/>
              </a:rPr>
              <a:t> à la </a:t>
            </a:r>
            <a:r>
              <a:rPr lang="nl-BE" sz="1600" b="0" i="0" u="none" strike="noStrike" cap="none" dirty="0" err="1">
                <a:solidFill>
                  <a:schemeClr val="dk1"/>
                </a:solidFill>
                <a:latin typeface="Calibri"/>
                <a:ea typeface="Calibri"/>
                <a:cs typeface="Calibri"/>
                <a:sym typeface="Calibri"/>
              </a:rPr>
              <a:t>menace</a:t>
            </a:r>
            <a:r>
              <a:rPr lang="nl-BE" sz="1600" b="0" i="0" u="none" strike="noStrike" cap="none" dirty="0">
                <a:solidFill>
                  <a:schemeClr val="dk1"/>
                </a:solidFill>
                <a:latin typeface="Calibri"/>
                <a:ea typeface="Calibri"/>
                <a:cs typeface="Calibri"/>
                <a:sym typeface="Calibri"/>
              </a:rPr>
              <a:t>) – </a:t>
            </a:r>
            <a:r>
              <a:rPr lang="nl-BE" sz="1600" b="0" i="0" u="sng" strike="noStrike" cap="none" dirty="0" err="1">
                <a:solidFill>
                  <a:schemeClr val="dk1"/>
                </a:solidFill>
                <a:latin typeface="Calibri"/>
                <a:ea typeface="Calibri"/>
                <a:cs typeface="Calibri"/>
                <a:sym typeface="Calibri"/>
                <a:hlinkClick r:id="rId17">
                  <a:extLst>
                    <a:ext uri="{A12FA001-AC4F-418D-AE19-62706E023703}">
                      <ahyp:hlinkClr xmlns:ahyp="http://schemas.microsoft.com/office/drawing/2018/hyperlinkcolor" val="tx"/>
                    </a:ext>
                  </a:extLst>
                </a:hlinkClick>
              </a:rPr>
              <a:t>sourcils</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froncés</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mâchoire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serrée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visage</a:t>
            </a:r>
            <a:r>
              <a:rPr lang="nl-BE" sz="1600" b="0" i="0" u="none" strike="noStrike" cap="none" dirty="0">
                <a:solidFill>
                  <a:schemeClr val="dk1"/>
                </a:solidFill>
                <a:latin typeface="Calibri"/>
                <a:ea typeface="Calibri"/>
                <a:cs typeface="Calibri"/>
                <a:sym typeface="Calibri"/>
              </a:rPr>
              <a:t> rouge </a:t>
            </a:r>
            <a:endParaRPr sz="1600" b="0" i="0" u="none" strike="noStrike" cap="none" dirty="0">
              <a:solidFill>
                <a:schemeClr val="dk1"/>
              </a:solidFill>
              <a:latin typeface="Arial"/>
              <a:ea typeface="Arial"/>
              <a:cs typeface="Arial"/>
              <a:sym typeface="Arial"/>
            </a:endParaRPr>
          </a:p>
          <a:p>
            <a:pPr marL="0" marR="0" lvl="0" indent="-101600" algn="just" rtl="0">
              <a:lnSpc>
                <a:spcPct val="100000"/>
              </a:lnSpc>
              <a:spcBef>
                <a:spcPts val="0"/>
              </a:spcBef>
              <a:spcAft>
                <a:spcPts val="0"/>
              </a:spcAft>
              <a:buClr>
                <a:schemeClr val="accent1"/>
              </a:buClr>
              <a:buSzPts val="1600"/>
              <a:buFont typeface="Arial"/>
              <a:buChar char="•"/>
            </a:pPr>
            <a:r>
              <a:rPr lang="nl-BE" sz="1600" b="1" i="0" u="none" strike="noStrike" cap="none" dirty="0" err="1">
                <a:solidFill>
                  <a:schemeClr val="accent1"/>
                </a:solidFill>
                <a:latin typeface="Calibri"/>
                <a:ea typeface="Calibri"/>
                <a:cs typeface="Calibri"/>
                <a:sym typeface="Calibri"/>
              </a:rPr>
              <a:t>Dissmell</a:t>
            </a:r>
            <a:r>
              <a:rPr lang="nl-BE" sz="1600" b="1" i="0" u="none" strike="noStrike" cap="none" dirty="0">
                <a:solidFill>
                  <a:schemeClr val="accent1"/>
                </a:solidFill>
                <a:latin typeface="Calibri"/>
                <a:ea typeface="Calibri"/>
                <a:cs typeface="Calibri"/>
                <a:sym typeface="Calibri"/>
              </a:rPr>
              <a:t> / </a:t>
            </a:r>
            <a:r>
              <a:rPr lang="nl-BE" sz="1600" b="1" i="0" u="none" strike="noStrike" cap="none" dirty="0" err="1">
                <a:solidFill>
                  <a:schemeClr val="accent1"/>
                </a:solidFill>
                <a:latin typeface="Calibri"/>
                <a:ea typeface="Calibri"/>
                <a:cs typeface="Calibri"/>
                <a:sym typeface="Calibri"/>
              </a:rPr>
              <a:t>Aversion</a:t>
            </a:r>
            <a:r>
              <a:rPr lang="nl-BE" sz="1600" b="1" i="0" u="none" strike="noStrike" cap="none" dirty="0">
                <a:solidFill>
                  <a:schemeClr val="accent1"/>
                </a:solidFill>
                <a:latin typeface="Calibri"/>
                <a:ea typeface="Calibri"/>
                <a:cs typeface="Calibri"/>
                <a:sym typeface="Calibri"/>
              </a:rPr>
              <a:t> </a:t>
            </a:r>
            <a:r>
              <a:rPr lang="nl-BE" sz="1600" b="0" i="0" u="none" strike="noStrike" cap="none" dirty="0">
                <a:solidFill>
                  <a:schemeClr val="dk1"/>
                </a:solidFill>
                <a:latin typeface="Calibri"/>
                <a:ea typeface="Calibri"/>
                <a:cs typeface="Calibri"/>
                <a:sym typeface="Calibri"/>
              </a:rPr>
              <a:t>(mot </a:t>
            </a:r>
            <a:r>
              <a:rPr lang="nl-BE" sz="1600" b="0" i="0" u="none" strike="noStrike" cap="none" dirty="0" err="1">
                <a:solidFill>
                  <a:schemeClr val="dk1"/>
                </a:solidFill>
                <a:latin typeface="Calibri"/>
                <a:ea typeface="Calibri"/>
                <a:cs typeface="Calibri"/>
                <a:sym typeface="Calibri"/>
              </a:rPr>
              <a:t>inventé</a:t>
            </a:r>
            <a:r>
              <a:rPr lang="nl-BE" sz="1600" b="0" i="0" u="none" strike="noStrike" cap="none" dirty="0">
                <a:solidFill>
                  <a:schemeClr val="dk1"/>
                </a:solidFill>
                <a:latin typeface="Calibri"/>
                <a:ea typeface="Calibri"/>
                <a:cs typeface="Calibri"/>
                <a:sym typeface="Calibri"/>
              </a:rPr>
              <a:t> par TOMKINS - </a:t>
            </a:r>
            <a:r>
              <a:rPr lang="nl-BE" sz="1600" b="0" i="0" u="none" strike="noStrike" cap="none" dirty="0" err="1">
                <a:solidFill>
                  <a:schemeClr val="dk1"/>
                </a:solidFill>
                <a:latin typeface="Calibri"/>
                <a:ea typeface="Calibri"/>
                <a:cs typeface="Calibri"/>
                <a:sym typeface="Calibri"/>
              </a:rPr>
              <a:t>réaction</a:t>
            </a:r>
            <a:r>
              <a:rPr lang="nl-BE" sz="1600" b="0" i="0" u="none" strike="noStrike" cap="none" dirty="0">
                <a:solidFill>
                  <a:schemeClr val="dk1"/>
                </a:solidFill>
                <a:latin typeface="Calibri"/>
                <a:ea typeface="Calibri"/>
                <a:cs typeface="Calibri"/>
                <a:sym typeface="Calibri"/>
              </a:rPr>
              <a:t> à la </a:t>
            </a:r>
            <a:r>
              <a:rPr lang="nl-BE" sz="1600" b="0" i="0" u="none" strike="noStrike" cap="none" dirty="0" err="1">
                <a:solidFill>
                  <a:schemeClr val="dk1"/>
                </a:solidFill>
                <a:latin typeface="Calibri"/>
                <a:ea typeface="Calibri"/>
                <a:cs typeface="Calibri"/>
                <a:sym typeface="Calibri"/>
              </a:rPr>
              <a:t>mauvaise</a:t>
            </a:r>
            <a:r>
              <a:rPr lang="nl-BE" sz="1600" b="0" i="0" u="none" strike="noStrike" cap="none" dirty="0">
                <a:solidFill>
                  <a:schemeClr val="dk1"/>
                </a:solidFill>
                <a:latin typeface="Calibri"/>
                <a:ea typeface="Calibri"/>
                <a:cs typeface="Calibri"/>
                <a:sym typeface="Calibri"/>
              </a:rPr>
              <a:t> odeur - </a:t>
            </a:r>
            <a:r>
              <a:rPr lang="nl-BE" sz="1600" b="0" i="0" u="none" strike="noStrike" cap="none" dirty="0" err="1">
                <a:solidFill>
                  <a:schemeClr val="dk1"/>
                </a:solidFill>
                <a:latin typeface="Calibri"/>
                <a:ea typeface="Calibri"/>
                <a:cs typeface="Calibri"/>
                <a:sym typeface="Calibri"/>
              </a:rPr>
              <a:t>semblable</a:t>
            </a:r>
            <a:r>
              <a:rPr lang="nl-BE" sz="1600" b="0" i="0" u="none" strike="noStrike" cap="none" dirty="0">
                <a:solidFill>
                  <a:schemeClr val="dk1"/>
                </a:solidFill>
                <a:latin typeface="Calibri"/>
                <a:ea typeface="Calibri"/>
                <a:cs typeface="Calibri"/>
                <a:sym typeface="Calibri"/>
              </a:rPr>
              <a:t> à </a:t>
            </a:r>
            <a:r>
              <a:rPr lang="nl-BE" sz="1600" b="0" i="0" u="none" strike="noStrike" cap="none" dirty="0" err="1">
                <a:solidFill>
                  <a:schemeClr val="dk1"/>
                </a:solidFill>
                <a:latin typeface="Calibri"/>
                <a:ea typeface="Calibri"/>
                <a:cs typeface="Calibri"/>
                <a:sym typeface="Calibri"/>
              </a:rPr>
              <a:t>dégoût</a:t>
            </a:r>
            <a:r>
              <a:rPr lang="nl-BE" sz="1600" b="0" i="0" u="none" strike="noStrike" cap="none" dirty="0">
                <a:solidFill>
                  <a:schemeClr val="dk1"/>
                </a:solidFill>
                <a:latin typeface="Calibri"/>
                <a:ea typeface="Calibri"/>
                <a:cs typeface="Calibri"/>
                <a:sym typeface="Calibri"/>
              </a:rPr>
              <a:t>) - </a:t>
            </a:r>
            <a:r>
              <a:rPr lang="nl-BE" sz="1600" b="0" i="0" u="none" strike="noStrike" cap="none" dirty="0" err="1">
                <a:solidFill>
                  <a:schemeClr val="dk1"/>
                </a:solidFill>
                <a:latin typeface="Calibri"/>
                <a:ea typeface="Calibri"/>
                <a:cs typeface="Calibri"/>
                <a:sym typeface="Calibri"/>
              </a:rPr>
              <a:t>tête</a:t>
            </a:r>
            <a:r>
              <a:rPr lang="nl-BE" sz="1600" b="0" i="0" u="none" strike="noStrike" cap="none" dirty="0">
                <a:solidFill>
                  <a:schemeClr val="dk1"/>
                </a:solidFill>
                <a:latin typeface="Calibri"/>
                <a:ea typeface="Calibri"/>
                <a:cs typeface="Calibri"/>
                <a:sym typeface="Calibri"/>
              </a:rPr>
              <a:t> </a:t>
            </a:r>
            <a:r>
              <a:rPr lang="nl-BE" sz="1600" b="0" i="0" u="none" strike="noStrike" cap="none" dirty="0" err="1">
                <a:solidFill>
                  <a:schemeClr val="dk1"/>
                </a:solidFill>
                <a:latin typeface="Calibri"/>
                <a:ea typeface="Calibri"/>
                <a:cs typeface="Calibri"/>
                <a:sym typeface="Calibri"/>
              </a:rPr>
              <a:t>tirée</a:t>
            </a:r>
            <a:r>
              <a:rPr lang="nl-BE" sz="1600" b="0" i="0" u="none" strike="noStrike" cap="none" dirty="0">
                <a:solidFill>
                  <a:schemeClr val="dk1"/>
                </a:solidFill>
                <a:latin typeface="Calibri"/>
                <a:ea typeface="Calibri"/>
                <a:cs typeface="Calibri"/>
                <a:sym typeface="Calibri"/>
              </a:rPr>
              <a:t> en </a:t>
            </a:r>
            <a:r>
              <a:rPr lang="nl-BE" sz="1600" b="0" i="0" u="none" strike="noStrike" cap="none" dirty="0" err="1">
                <a:solidFill>
                  <a:schemeClr val="dk1"/>
                </a:solidFill>
                <a:latin typeface="Calibri"/>
                <a:ea typeface="Calibri"/>
                <a:cs typeface="Calibri"/>
                <a:sym typeface="Calibri"/>
              </a:rPr>
              <a:t>arrière</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421" name="Google Shape;421;p51"/>
          <p:cNvSpPr/>
          <p:nvPr/>
        </p:nvSpPr>
        <p:spPr>
          <a:xfrm>
            <a:off x="8488907" y="1446664"/>
            <a:ext cx="3411941" cy="4678204"/>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fr-BE" sz="1600" b="1" i="0" u="none" strike="noStrike" cap="none" dirty="0">
                <a:solidFill>
                  <a:srgbClr val="000000"/>
                </a:solidFill>
                <a:sym typeface="Arial"/>
              </a:rPr>
              <a:t>Silvan S. </a:t>
            </a:r>
            <a:r>
              <a:rPr lang="fr-BE" sz="1600" b="1" i="0" u="none" strike="noStrike" cap="small" dirty="0">
                <a:solidFill>
                  <a:srgbClr val="000000"/>
                </a:solidFill>
                <a:sym typeface="Arial"/>
              </a:rPr>
              <a:t>Tomkins</a:t>
            </a:r>
            <a:r>
              <a:rPr lang="fr-BE" sz="1600" b="0" i="0" u="none" strike="noStrike" cap="none" dirty="0">
                <a:solidFill>
                  <a:srgbClr val="000000"/>
                </a:solidFill>
                <a:sym typeface="Arial"/>
              </a:rPr>
              <a:t> (psychologue) affirment que les relations humaines sont meilleures et plus saines quand il y a </a:t>
            </a:r>
            <a:r>
              <a:rPr lang="fr-BE" sz="1600" b="1" i="0" u="none" strike="noStrike" cap="none" dirty="0">
                <a:solidFill>
                  <a:srgbClr val="000000"/>
                </a:solidFill>
                <a:sym typeface="Arial"/>
              </a:rPr>
              <a:t>expression libre d'affect </a:t>
            </a:r>
            <a:r>
              <a:rPr lang="fr-BE" sz="1600" b="0" i="0" u="none" strike="noStrike" cap="none" dirty="0">
                <a:solidFill>
                  <a:srgbClr val="000000"/>
                </a:solidFill>
                <a:sym typeface="Arial"/>
              </a:rPr>
              <a:t>- minimisant le négatif, maximisant le positif. </a:t>
            </a:r>
            <a:endParaRPr lang="fr-BE" dirty="0"/>
          </a:p>
          <a:p>
            <a:pPr marL="0" marR="0" lvl="0" indent="0" algn="just" rtl="0">
              <a:lnSpc>
                <a:spcPct val="100000"/>
              </a:lnSpc>
              <a:spcBef>
                <a:spcPts val="600"/>
              </a:spcBef>
              <a:spcAft>
                <a:spcPts val="0"/>
              </a:spcAft>
              <a:buNone/>
            </a:pPr>
            <a:r>
              <a:rPr lang="fr-BE" sz="1600" b="0" i="0" u="none" strike="noStrike" cap="none" dirty="0">
                <a:solidFill>
                  <a:schemeClr val="dk1"/>
                </a:solidFill>
                <a:sym typeface="Arial"/>
              </a:rPr>
              <a:t>Il  a identifié </a:t>
            </a:r>
            <a:r>
              <a:rPr lang="fr-BE" sz="1600" b="1" i="0" u="none" strike="noStrike" cap="none" dirty="0">
                <a:solidFill>
                  <a:schemeClr val="tx1"/>
                </a:solidFill>
                <a:sym typeface="Arial"/>
              </a:rPr>
              <a:t>9 affects </a:t>
            </a:r>
            <a:r>
              <a:rPr lang="fr-BE" sz="1600" b="0" i="0" u="sng" strike="noStrike" cap="none" dirty="0">
                <a:solidFill>
                  <a:schemeClr val="dk1"/>
                </a:solidFill>
                <a:sym typeface="Arial"/>
              </a:rPr>
              <a:t>présents à la naissance</a:t>
            </a:r>
            <a:r>
              <a:rPr lang="fr-BE" sz="1600" b="0" i="0" u="none" strike="noStrike" cap="none" dirty="0">
                <a:solidFill>
                  <a:schemeClr val="dk1"/>
                </a:solidFill>
                <a:sym typeface="Arial"/>
              </a:rPr>
              <a:t> qui se combinent avec l'expérience de la vie pour former l'émotion et la personnalité de tous les humains. </a:t>
            </a:r>
            <a:endParaRPr lang="fr-BE" dirty="0"/>
          </a:p>
          <a:p>
            <a:pPr marL="0" marR="0" lvl="0" indent="0" algn="just" rtl="0">
              <a:lnSpc>
                <a:spcPct val="100000"/>
              </a:lnSpc>
              <a:spcBef>
                <a:spcPts val="600"/>
              </a:spcBef>
              <a:spcAft>
                <a:spcPts val="0"/>
              </a:spcAft>
              <a:buNone/>
            </a:pPr>
            <a:r>
              <a:rPr lang="fr-BE" sz="1600" b="1" i="0" u="sng" strike="noStrike" cap="none" dirty="0">
                <a:solidFill>
                  <a:srgbClr val="000000"/>
                </a:solidFill>
                <a:sym typeface="Arial"/>
              </a:rPr>
              <a:t>L'affect</a:t>
            </a:r>
            <a:r>
              <a:rPr lang="fr-BE" sz="1600" b="0" i="0" u="none" strike="noStrike" cap="none" dirty="0">
                <a:solidFill>
                  <a:srgbClr val="000000"/>
                </a:solidFill>
                <a:sym typeface="Arial"/>
              </a:rPr>
              <a:t> est </a:t>
            </a:r>
            <a:r>
              <a:rPr lang="fr-BE" sz="1600" b="1" i="0" u="none" strike="noStrike" cap="none" dirty="0">
                <a:solidFill>
                  <a:srgbClr val="000000"/>
                </a:solidFill>
                <a:sym typeface="Arial"/>
              </a:rPr>
              <a:t>la</a:t>
            </a:r>
            <a:r>
              <a:rPr lang="fr-BE" sz="1600" b="0" i="0" u="none" strike="noStrike" cap="none" dirty="0">
                <a:solidFill>
                  <a:srgbClr val="000000"/>
                </a:solidFill>
                <a:sym typeface="Arial"/>
              </a:rPr>
              <a:t> </a:t>
            </a:r>
            <a:r>
              <a:rPr lang="fr-BE" sz="1600" b="1" i="0" u="none" strike="noStrike" cap="none" dirty="0">
                <a:solidFill>
                  <a:srgbClr val="000000"/>
                </a:solidFill>
                <a:sym typeface="Arial"/>
              </a:rPr>
              <a:t>réponse biologique innée</a:t>
            </a:r>
            <a:r>
              <a:rPr lang="fr-BE" sz="1600" b="0" i="0" u="none" strike="noStrike" cap="none" dirty="0">
                <a:solidFill>
                  <a:srgbClr val="000000"/>
                </a:solidFill>
                <a:sym typeface="Arial"/>
              </a:rPr>
              <a:t> à l'intensité croissante, décroissante ou persistante de la </a:t>
            </a:r>
            <a:r>
              <a:rPr lang="fr-BE" sz="1600" b="1" i="0" u="none" strike="noStrike" cap="none" dirty="0">
                <a:solidFill>
                  <a:srgbClr val="000000"/>
                </a:solidFill>
                <a:sym typeface="Arial"/>
              </a:rPr>
              <a:t>décharge </a:t>
            </a:r>
            <a:r>
              <a:rPr lang="fr-BE" sz="1600" b="1" i="0" u="none" strike="noStrike" cap="none" dirty="0">
                <a:solidFill>
                  <a:schemeClr val="tx1"/>
                </a:solidFill>
                <a:sym typeface="Arial"/>
              </a:rPr>
              <a:t>neuronale</a:t>
            </a:r>
            <a:r>
              <a:rPr lang="fr-BE" sz="1600" b="0" i="0" u="none" strike="noStrike" cap="none" dirty="0">
                <a:solidFill>
                  <a:srgbClr val="000000"/>
                </a:solidFill>
                <a:sym typeface="Arial"/>
              </a:rPr>
              <a:t>. Il en résulte une sensation particulière, un affichage du visage et du corps et des changements cutanés.</a:t>
            </a:r>
            <a:endParaRPr lang="fr-BE" sz="1600" b="0" i="0" u="none" strike="noStrike" cap="none" dirty="0">
              <a:solidFill>
                <a:schemeClr val="dk1"/>
              </a:solidFill>
              <a:sym typeface="Arial"/>
            </a:endParaRPr>
          </a:p>
        </p:txBody>
      </p:sp>
      <p:sp>
        <p:nvSpPr>
          <p:cNvPr id="422" name="Google Shape;422;p51"/>
          <p:cNvSpPr/>
          <p:nvPr/>
        </p:nvSpPr>
        <p:spPr>
          <a:xfrm>
            <a:off x="0" y="45720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51"/>
          <p:cNvSpPr/>
          <p:nvPr/>
        </p:nvSpPr>
        <p:spPr>
          <a:xfrm>
            <a:off x="3985149" y="313899"/>
            <a:ext cx="7888406" cy="85829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6. Les 9 Affects </a:t>
            </a:r>
            <a:r>
              <a:rPr lang="nl-BE" sz="4800" b="1" i="0" u="none" strike="noStrike" cap="none" dirty="0" err="1">
                <a:solidFill>
                  <a:schemeClr val="lt1"/>
                </a:solidFill>
                <a:latin typeface="Arial"/>
                <a:ea typeface="Arial"/>
                <a:cs typeface="Arial"/>
                <a:sym typeface="Arial"/>
              </a:rPr>
              <a:t>innés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27"/>
        <p:cNvGrpSpPr/>
        <p:nvPr/>
      </p:nvGrpSpPr>
      <p:grpSpPr>
        <a:xfrm>
          <a:off x="0" y="0"/>
          <a:ext cx="0" cy="0"/>
          <a:chOff x="0" y="0"/>
          <a:chExt cx="0" cy="0"/>
        </a:xfrm>
      </p:grpSpPr>
      <p:pic>
        <p:nvPicPr>
          <p:cNvPr id="428" name="Google Shape;428;p52"/>
          <p:cNvPicPr preferRelativeResize="0"/>
          <p:nvPr/>
        </p:nvPicPr>
        <p:blipFill rotWithShape="1">
          <a:blip r:embed="rId3">
            <a:alphaModFix/>
          </a:blip>
          <a:srcRect/>
          <a:stretch/>
        </p:blipFill>
        <p:spPr>
          <a:xfrm>
            <a:off x="682389" y="313899"/>
            <a:ext cx="750626" cy="696036"/>
          </a:xfrm>
          <a:prstGeom prst="rect">
            <a:avLst/>
          </a:prstGeom>
          <a:noFill/>
          <a:ln>
            <a:noFill/>
          </a:ln>
        </p:spPr>
      </p:pic>
      <p:sp>
        <p:nvSpPr>
          <p:cNvPr id="429" name="Google Shape;429;p52"/>
          <p:cNvSpPr/>
          <p:nvPr/>
        </p:nvSpPr>
        <p:spPr>
          <a:xfrm>
            <a:off x="2101757" y="232013"/>
            <a:ext cx="9280477" cy="858292"/>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7. Questions Restauratives</a:t>
            </a:r>
            <a:endParaRPr sz="4800" b="1" i="0" u="none" strike="noStrike" cap="none" dirty="0">
              <a:solidFill>
                <a:schemeClr val="lt1"/>
              </a:solidFill>
              <a:latin typeface="Arial"/>
              <a:ea typeface="Arial"/>
              <a:cs typeface="Arial"/>
              <a:sym typeface="Arial"/>
            </a:endParaRPr>
          </a:p>
        </p:txBody>
      </p:sp>
      <p:pic>
        <p:nvPicPr>
          <p:cNvPr id="430" name="Google Shape;430;p52" descr="logo RESTORE Europe.jpg"/>
          <p:cNvPicPr preferRelativeResize="0"/>
          <p:nvPr/>
        </p:nvPicPr>
        <p:blipFill rotWithShape="1">
          <a:blip r:embed="rId4">
            <a:alphaModFix/>
          </a:blip>
          <a:srcRect/>
          <a:stretch/>
        </p:blipFill>
        <p:spPr>
          <a:xfrm>
            <a:off x="0" y="6318913"/>
            <a:ext cx="2007905" cy="539087"/>
          </a:xfrm>
          <a:prstGeom prst="rect">
            <a:avLst/>
          </a:prstGeom>
          <a:noFill/>
          <a:ln>
            <a:noFill/>
          </a:ln>
        </p:spPr>
      </p:pic>
      <p:sp>
        <p:nvSpPr>
          <p:cNvPr id="431" name="Google Shape;431;p52"/>
          <p:cNvSpPr/>
          <p:nvPr/>
        </p:nvSpPr>
        <p:spPr>
          <a:xfrm>
            <a:off x="245659" y="1201004"/>
            <a:ext cx="11723428" cy="1184916"/>
          </a:xfrm>
          <a:prstGeom prst="rect">
            <a:avLst/>
          </a:prstGeom>
          <a:noFill/>
          <a:ln>
            <a:noFill/>
          </a:ln>
        </p:spPr>
        <p:txBody>
          <a:bodyPr spcFirstLastPara="1" wrap="square" lIns="91425" tIns="76175" rIns="91425" bIns="0" anchor="ctr" anchorCtr="0">
            <a:spAutoFit/>
          </a:bodyPr>
          <a:lstStyle/>
          <a:p>
            <a:pPr marL="0" marR="0" lvl="0" indent="0" algn="just" rtl="0">
              <a:lnSpc>
                <a:spcPct val="100000"/>
              </a:lnSpc>
              <a:spcBef>
                <a:spcPts val="0"/>
              </a:spcBef>
              <a:spcAft>
                <a:spcPts val="0"/>
              </a:spcAft>
              <a:buNone/>
            </a:pPr>
            <a:r>
              <a:rPr lang="nl-BE" sz="1800" b="0" i="1" u="none" strike="noStrike" cap="none" dirty="0">
                <a:solidFill>
                  <a:srgbClr val="000000"/>
                </a:solidFill>
                <a:latin typeface="Arial"/>
                <a:ea typeface="Arial"/>
                <a:cs typeface="Arial"/>
                <a:sym typeface="Arial"/>
              </a:rPr>
              <a:t>«</a:t>
            </a:r>
            <a:r>
              <a:rPr lang="fr-BE" sz="1800" b="0" i="1" u="none" strike="noStrike" cap="none" dirty="0">
                <a:solidFill>
                  <a:srgbClr val="000000"/>
                </a:solidFill>
                <a:sym typeface="Arial"/>
              </a:rPr>
              <a:t>Je pense que la première question à se poser est </a:t>
            </a:r>
            <a:r>
              <a:rPr lang="fr-BE" sz="1800" b="1" i="1" u="none" strike="noStrike" cap="none" dirty="0">
                <a:solidFill>
                  <a:srgbClr val="000000"/>
                </a:solidFill>
                <a:sym typeface="Arial"/>
              </a:rPr>
              <a:t>« De quoi les jeunes ont-ils besoin ? » </a:t>
            </a:r>
            <a:r>
              <a:rPr lang="fr-BE" sz="1800" b="0" i="1" u="none" strike="noStrike" cap="none" dirty="0">
                <a:solidFill>
                  <a:srgbClr val="000000"/>
                </a:solidFill>
                <a:sym typeface="Arial"/>
              </a:rPr>
              <a:t>suivi immédiatement par</a:t>
            </a:r>
            <a:r>
              <a:rPr lang="fr-BE" sz="1800" b="1" i="1" u="none" strike="noStrike" cap="none" dirty="0">
                <a:solidFill>
                  <a:srgbClr val="000000"/>
                </a:solidFill>
                <a:sym typeface="Arial"/>
              </a:rPr>
              <a:t> « Comment pouvons-nous satisfaire ces besoins ? ». </a:t>
            </a:r>
            <a:r>
              <a:rPr lang="fr-BE" sz="1800" b="0" i="1" u="none" strike="noStrike" cap="none" dirty="0">
                <a:solidFill>
                  <a:srgbClr val="000000"/>
                </a:solidFill>
                <a:sym typeface="Arial"/>
              </a:rPr>
              <a:t>La réponse sera très différente de celle obtenue si nous avions commencé par nous demander « Comment puis-je obtenir des jeunes ce que je veux ? » </a:t>
            </a:r>
            <a:endParaRPr lang="fr-BE" dirty="0"/>
          </a:p>
          <a:p>
            <a:pPr marL="0" marR="0" lvl="0" indent="0" algn="r" rtl="0">
              <a:lnSpc>
                <a:spcPct val="100000"/>
              </a:lnSpc>
              <a:spcBef>
                <a:spcPts val="0"/>
              </a:spcBef>
              <a:spcAft>
                <a:spcPts val="0"/>
              </a:spcAft>
              <a:buNone/>
            </a:pPr>
            <a:r>
              <a:rPr lang="fr-BE" sz="1800" b="0" i="0" u="none" strike="noStrike" cap="small" dirty="0" err="1">
                <a:solidFill>
                  <a:srgbClr val="000000"/>
                </a:solidFill>
                <a:sym typeface="Arial"/>
              </a:rPr>
              <a:t>Kohn,A</a:t>
            </a:r>
            <a:r>
              <a:rPr lang="fr-BE" sz="1800" b="0" i="0" u="none" strike="noStrike" cap="none" dirty="0">
                <a:solidFill>
                  <a:srgbClr val="000000"/>
                </a:solidFill>
                <a:sym typeface="Arial"/>
              </a:rPr>
              <a:t>. (1996 - Beyond discipline).</a:t>
            </a:r>
            <a:endParaRPr lang="fr-BE" sz="1800" b="0" i="0" u="none" strike="noStrike" cap="none" dirty="0">
              <a:solidFill>
                <a:schemeClr val="dk1"/>
              </a:solidFill>
              <a:sym typeface="Arial"/>
            </a:endParaRPr>
          </a:p>
        </p:txBody>
      </p:sp>
      <p:sp>
        <p:nvSpPr>
          <p:cNvPr id="432" name="Google Shape;432;p52"/>
          <p:cNvSpPr/>
          <p:nvPr/>
        </p:nvSpPr>
        <p:spPr>
          <a:xfrm>
            <a:off x="2238704" y="6316388"/>
            <a:ext cx="756744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5" action="ppaction://hlinkfile">
                  <a:extLst>
                    <a:ext uri="{A12FA001-AC4F-418D-AE19-62706E023703}">
                      <ahyp:hlinkClr xmlns:ahyp="http://schemas.microsoft.com/office/drawing/2018/hyperlinkcolor" val="tx"/>
                    </a:ext>
                  </a:extLst>
                </a:hlinkClick>
              </a:rPr>
              <a:t>Questions</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5" action="ppaction://hlinkfile">
                  <a:extLst>
                    <a:ext uri="{A12FA001-AC4F-418D-AE19-62706E023703}">
                      <ahyp:hlinkClr xmlns:ahyp="http://schemas.microsoft.com/office/drawing/2018/hyperlinkcolor" val="tx"/>
                    </a:ext>
                  </a:extLst>
                </a:hlinkClick>
              </a:rPr>
              <a:t> Restauratives IIRP - Le Souffle</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sp>
        <p:nvSpPr>
          <p:cNvPr id="433" name="Google Shape;433;p52"/>
          <p:cNvSpPr/>
          <p:nvPr/>
        </p:nvSpPr>
        <p:spPr>
          <a:xfrm>
            <a:off x="6318915" y="2688608"/>
            <a:ext cx="5486402" cy="3170058"/>
          </a:xfrm>
          <a:prstGeom prst="rect">
            <a:avLst/>
          </a:prstGeom>
          <a:gradFill>
            <a:gsLst>
              <a:gs pos="0">
                <a:srgbClr val="D8D8D8"/>
              </a:gs>
              <a:gs pos="35000">
                <a:srgbClr val="E3E3E3"/>
              </a:gs>
              <a:gs pos="100000">
                <a:srgbClr val="F4F4F4"/>
              </a:gs>
            </a:gsLst>
            <a:lin ang="16200000" scaled="0"/>
          </a:gradFill>
          <a:ln w="9525" cap="flat" cmpd="sng">
            <a:solidFill>
              <a:srgbClr val="A1A1A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nl-BE" sz="2000" b="1" i="0" u="sng" strike="noStrike" cap="small" dirty="0">
                <a:solidFill>
                  <a:schemeClr val="dk2"/>
                </a:solidFill>
                <a:latin typeface="Arial"/>
                <a:ea typeface="Arial"/>
                <a:cs typeface="Arial"/>
                <a:sym typeface="Arial"/>
              </a:rPr>
              <a:t>Les 4 étapes restauratives </a:t>
            </a:r>
            <a:r>
              <a:rPr lang="nl-BE" sz="1400" b="1" i="0" u="sng" strike="noStrike" cap="small" dirty="0">
                <a:solidFill>
                  <a:schemeClr val="dk2"/>
                </a:solidFill>
                <a:latin typeface="Arial"/>
                <a:ea typeface="Arial"/>
                <a:cs typeface="Arial"/>
                <a:sym typeface="Arial"/>
              </a:rPr>
              <a:t>(Le Souffle)</a:t>
            </a:r>
            <a:endParaRPr sz="1400" b="0" i="0" u="sng" strike="noStrike" cap="small" dirty="0">
              <a:solidFill>
                <a:schemeClr val="dk2"/>
              </a:solidFill>
              <a:latin typeface="Arial"/>
              <a:ea typeface="Arial"/>
              <a:cs typeface="Arial"/>
              <a:sym typeface="Arial"/>
            </a:endParaRPr>
          </a:p>
          <a:p>
            <a:pPr marL="457200" marR="0" lvl="0" indent="-457200" algn="just" rtl="0">
              <a:lnSpc>
                <a:spcPct val="100000"/>
              </a:lnSpc>
              <a:spcBef>
                <a:spcPts val="1200"/>
              </a:spcBef>
              <a:spcAft>
                <a:spcPts val="0"/>
              </a:spcAft>
              <a:buClr>
                <a:schemeClr val="dk1"/>
              </a:buClr>
              <a:buSzPts val="2000"/>
              <a:buFont typeface="Arial"/>
              <a:buAutoNum type="arabicPeriod"/>
            </a:pPr>
            <a:r>
              <a:rPr lang="fr-BE" sz="2000" b="0" i="0" u="none" strike="noStrike" cap="none" dirty="0">
                <a:solidFill>
                  <a:schemeClr val="dk1"/>
                </a:solidFill>
                <a:latin typeface="Calibri"/>
                <a:ea typeface="Calibri"/>
                <a:cs typeface="Calibri"/>
                <a:sym typeface="Calibri"/>
              </a:rPr>
              <a:t>Que s'est-il passé ? Pour moi ? Pour l'autre ?</a:t>
            </a:r>
            <a:endParaRPr lang="fr-BE" sz="2000" b="0" i="0" u="none" strike="noStrike" cap="none" dirty="0">
              <a:solidFill>
                <a:schemeClr val="dk1"/>
              </a:solidFill>
              <a:sym typeface="Arial"/>
            </a:endParaRPr>
          </a:p>
          <a:p>
            <a:pPr marL="457200" marR="0" lvl="0" indent="-457200" algn="just" rtl="0">
              <a:lnSpc>
                <a:spcPct val="100000"/>
              </a:lnSpc>
              <a:spcBef>
                <a:spcPts val="600"/>
              </a:spcBef>
              <a:spcAft>
                <a:spcPts val="0"/>
              </a:spcAft>
              <a:buClr>
                <a:schemeClr val="dk1"/>
              </a:buClr>
              <a:buSzPts val="2000"/>
              <a:buFont typeface="Arial"/>
              <a:buAutoNum type="arabicPeriod"/>
            </a:pPr>
            <a:r>
              <a:rPr lang="fr-BE" sz="2000" b="0" i="0" u="none" strike="noStrike" cap="none" dirty="0">
                <a:solidFill>
                  <a:schemeClr val="dk1"/>
                </a:solidFill>
                <a:latin typeface="Calibri"/>
                <a:ea typeface="Calibri"/>
                <a:cs typeface="Calibri"/>
                <a:sym typeface="Calibri"/>
              </a:rPr>
              <a:t>Le plus dur aujourd'hui ? Pour moi ? Pour l'autre ?  Pour le groupe ?</a:t>
            </a:r>
            <a:endParaRPr lang="fr-BE" sz="2000" b="0" i="0" u="none" strike="noStrike" cap="none" dirty="0">
              <a:solidFill>
                <a:schemeClr val="dk1"/>
              </a:solidFill>
              <a:sym typeface="Arial"/>
            </a:endParaRPr>
          </a:p>
          <a:p>
            <a:pPr marL="457200" marR="0" lvl="0" indent="-457200" algn="just" rtl="0">
              <a:lnSpc>
                <a:spcPct val="100000"/>
              </a:lnSpc>
              <a:spcBef>
                <a:spcPts val="600"/>
              </a:spcBef>
              <a:spcAft>
                <a:spcPts val="0"/>
              </a:spcAft>
              <a:buClr>
                <a:schemeClr val="dk1"/>
              </a:buClr>
              <a:buSzPts val="2000"/>
              <a:buFont typeface="Arial"/>
              <a:buAutoNum type="arabicPeriod"/>
            </a:pPr>
            <a:r>
              <a:rPr lang="fr-BE" sz="2000" b="0" i="0" u="none" strike="noStrike" cap="none" dirty="0">
                <a:solidFill>
                  <a:schemeClr val="dk1"/>
                </a:solidFill>
                <a:latin typeface="Calibri"/>
                <a:ea typeface="Calibri"/>
                <a:cs typeface="Calibri"/>
                <a:sym typeface="Calibri"/>
              </a:rPr>
              <a:t>Pour aller de l'avant, qu'est-ce qui est à réparer ? A faire ?</a:t>
            </a:r>
            <a:endParaRPr lang="fr-BE" sz="2000" b="0" i="0" u="none" strike="noStrike" cap="none" dirty="0">
              <a:solidFill>
                <a:schemeClr val="dk1"/>
              </a:solidFill>
              <a:sym typeface="Arial"/>
            </a:endParaRPr>
          </a:p>
          <a:p>
            <a:pPr marL="457200" marR="0" lvl="0" indent="-457200" algn="just" rtl="0">
              <a:lnSpc>
                <a:spcPct val="100000"/>
              </a:lnSpc>
              <a:spcAft>
                <a:spcPts val="0"/>
              </a:spcAft>
              <a:buClr>
                <a:schemeClr val="dk1"/>
              </a:buClr>
              <a:buSzPts val="2000"/>
              <a:buFont typeface="Arial"/>
              <a:buAutoNum type="arabicPeriod"/>
            </a:pPr>
            <a:r>
              <a:rPr lang="fr-BE" sz="2000" b="0" i="0" u="none" strike="noStrike" cap="none" dirty="0">
                <a:solidFill>
                  <a:schemeClr val="dk1"/>
                </a:solidFill>
                <a:latin typeface="Calibri"/>
                <a:ea typeface="Calibri"/>
                <a:cs typeface="Calibri"/>
                <a:sym typeface="Calibri"/>
              </a:rPr>
              <a:t>Plan d'Action et de Réparation à 3 niveaux : personnel, interpersonnel, collectif.</a:t>
            </a:r>
            <a:endParaRPr lang="fr-BE" dirty="0"/>
          </a:p>
          <a:p>
            <a:pPr marL="457200" marR="0" lvl="0" indent="-457200" algn="l" rtl="0">
              <a:lnSpc>
                <a:spcPct val="100000"/>
              </a:lnSpc>
              <a:spcAft>
                <a:spcPts val="0"/>
              </a:spcAft>
              <a:buNone/>
            </a:pPr>
            <a:r>
              <a:rPr lang="fr-BE" sz="2000" b="0" i="0" u="none" strike="noStrike" cap="none" dirty="0">
                <a:solidFill>
                  <a:schemeClr val="dk1"/>
                </a:solidFill>
                <a:latin typeface="Calibri"/>
                <a:ea typeface="Calibri"/>
                <a:cs typeface="Calibri"/>
                <a:sym typeface="Calibri"/>
              </a:rPr>
              <a:t>         </a:t>
            </a:r>
            <a:r>
              <a:rPr lang="fr-BE" sz="1600" b="0" i="0" u="none" strike="noStrike" cap="none" dirty="0">
                <a:solidFill>
                  <a:schemeClr val="dk1"/>
                </a:solidFill>
                <a:latin typeface="Calibri"/>
                <a:ea typeface="Calibri"/>
                <a:cs typeface="Calibri"/>
                <a:sym typeface="Calibri"/>
              </a:rPr>
              <a:t>(Qui, quoi, quand, comment, … ?)</a:t>
            </a:r>
            <a:r>
              <a:rPr lang="fr-BE" sz="1600" b="0" i="0" u="none" strike="noStrike" cap="none" dirty="0">
                <a:solidFill>
                  <a:schemeClr val="dk1"/>
                </a:solidFill>
                <a:sym typeface="Arial"/>
              </a:rPr>
              <a:t>  </a:t>
            </a:r>
          </a:p>
        </p:txBody>
      </p:sp>
      <p:pic>
        <p:nvPicPr>
          <p:cNvPr id="434" name="Google Shape;434;p52" descr="thumbnail_SouffleLogoN5TBHR.jpg"/>
          <p:cNvPicPr preferRelativeResize="0"/>
          <p:nvPr/>
        </p:nvPicPr>
        <p:blipFill rotWithShape="1">
          <a:blip r:embed="rId6">
            <a:alphaModFix/>
          </a:blip>
          <a:srcRect/>
          <a:stretch/>
        </p:blipFill>
        <p:spPr>
          <a:xfrm>
            <a:off x="10172133" y="6316388"/>
            <a:ext cx="2019867" cy="541612"/>
          </a:xfrm>
          <a:prstGeom prst="rect">
            <a:avLst/>
          </a:prstGeom>
          <a:noFill/>
          <a:ln>
            <a:noFill/>
          </a:ln>
        </p:spPr>
      </p:pic>
      <p:sp>
        <p:nvSpPr>
          <p:cNvPr id="435" name="Google Shape;435;p52"/>
          <p:cNvSpPr/>
          <p:nvPr/>
        </p:nvSpPr>
        <p:spPr>
          <a:xfrm>
            <a:off x="340980" y="2505867"/>
            <a:ext cx="5582147" cy="3631763"/>
          </a:xfrm>
          <a:prstGeom prst="rect">
            <a:avLst/>
          </a:prstGeom>
          <a:noFill/>
          <a:ln w="38100"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nl-BE" sz="2000" b="1" i="0" u="sng" strike="noStrike" cap="small" dirty="0">
                <a:solidFill>
                  <a:schemeClr val="lt1"/>
                </a:solidFill>
                <a:latin typeface="Arial"/>
                <a:ea typeface="Arial"/>
                <a:cs typeface="Arial"/>
                <a:sym typeface="Arial"/>
              </a:rPr>
              <a:t>Les principes des </a:t>
            </a:r>
            <a:r>
              <a:rPr lang="nl-BE" sz="2000" b="1" i="0" u="sng" strike="noStrike" cap="small" dirty="0" err="1">
                <a:solidFill>
                  <a:schemeClr val="lt1"/>
                </a:solidFill>
                <a:latin typeface="Arial"/>
                <a:ea typeface="Arial"/>
                <a:cs typeface="Arial"/>
                <a:sym typeface="Arial"/>
              </a:rPr>
              <a:t>Pratiques</a:t>
            </a:r>
            <a:r>
              <a:rPr lang="nl-BE" sz="2000" b="1" i="0" u="sng" strike="noStrike" cap="small" dirty="0">
                <a:solidFill>
                  <a:schemeClr val="lt1"/>
                </a:solidFill>
                <a:latin typeface="Arial"/>
                <a:ea typeface="Arial"/>
                <a:cs typeface="Arial"/>
                <a:sym typeface="Arial"/>
              </a:rPr>
              <a:t> Restauratives</a:t>
            </a:r>
            <a:endParaRPr sz="2000" b="1" i="0" u="sng" strike="noStrike" cap="small" dirty="0">
              <a:solidFill>
                <a:schemeClr val="lt1"/>
              </a:solidFill>
              <a:latin typeface="Arial"/>
              <a:ea typeface="Arial"/>
              <a:cs typeface="Arial"/>
              <a:sym typeface="Arial"/>
            </a:endParaRPr>
          </a:p>
          <a:p>
            <a:pPr marL="0" marR="0" lvl="0" indent="-114300" algn="just" rtl="0">
              <a:lnSpc>
                <a:spcPct val="100000"/>
              </a:lnSpc>
              <a:spcBef>
                <a:spcPts val="600"/>
              </a:spcBef>
              <a:spcAft>
                <a:spcPts val="0"/>
              </a:spcAft>
              <a:buClr>
                <a:srgbClr val="000000"/>
              </a:buClr>
              <a:buSzPts val="1800"/>
              <a:buFont typeface="Arial"/>
              <a:buChar char="•"/>
            </a:pPr>
            <a:r>
              <a:rPr lang="fr-BE" sz="1800" b="0" i="0" u="none" strike="noStrike" cap="none" dirty="0">
                <a:solidFill>
                  <a:srgbClr val="000000"/>
                </a:solidFill>
                <a:latin typeface="Arial"/>
                <a:ea typeface="Arial"/>
                <a:cs typeface="Arial"/>
                <a:sym typeface="Arial"/>
              </a:rPr>
              <a:t>L’importance des relations</a:t>
            </a:r>
          </a:p>
          <a:p>
            <a:pPr marL="0" marR="0" lvl="0" indent="-114300" algn="just" rtl="0">
              <a:lnSpc>
                <a:spcPct val="100000"/>
              </a:lnSpc>
              <a:spcBef>
                <a:spcPts val="600"/>
              </a:spcBef>
              <a:spcAft>
                <a:spcPts val="0"/>
              </a:spcAft>
              <a:buClr>
                <a:srgbClr val="000000"/>
              </a:buClr>
              <a:buSzPts val="1800"/>
              <a:buFont typeface="Arial"/>
              <a:buChar char="•"/>
            </a:pPr>
            <a:r>
              <a:rPr lang="fr-BE" sz="1800" b="0" i="0" u="none" strike="noStrike" cap="none" dirty="0">
                <a:solidFill>
                  <a:srgbClr val="000000"/>
                </a:solidFill>
                <a:latin typeface="Arial"/>
                <a:ea typeface="Arial"/>
                <a:cs typeface="Arial"/>
                <a:sym typeface="Arial"/>
              </a:rPr>
              <a:t>Mettre l’accent sur le préjudice et la souffrance causée plutôt que sur la règle/loi brisée</a:t>
            </a:r>
          </a:p>
          <a:p>
            <a:pPr marL="0" marR="0" lvl="0" indent="-114300" algn="just" rtl="0">
              <a:lnSpc>
                <a:spcPct val="100000"/>
              </a:lnSpc>
              <a:spcBef>
                <a:spcPts val="600"/>
              </a:spcBef>
              <a:spcAft>
                <a:spcPts val="0"/>
              </a:spcAft>
              <a:buClr>
                <a:srgbClr val="000000"/>
              </a:buClr>
              <a:buSzPts val="1800"/>
              <a:buFont typeface="Arial"/>
              <a:buChar char="•"/>
            </a:pPr>
            <a:r>
              <a:rPr lang="fr-BE" sz="1800" b="0" i="0" u="none" strike="noStrike" cap="none" dirty="0">
                <a:solidFill>
                  <a:srgbClr val="000000"/>
                </a:solidFill>
                <a:latin typeface="Arial"/>
                <a:ea typeface="Arial"/>
                <a:cs typeface="Arial"/>
                <a:sym typeface="Arial"/>
              </a:rPr>
              <a:t>Encourager la responsabilité et la responsabilisation </a:t>
            </a:r>
            <a:r>
              <a:rPr lang="fr-BE" sz="1800" b="0" i="1" u="none" strike="noStrike" cap="none" dirty="0">
                <a:solidFill>
                  <a:srgbClr val="000000"/>
                </a:solidFill>
                <a:latin typeface="Arial"/>
                <a:ea typeface="Arial"/>
                <a:cs typeface="Arial"/>
                <a:sym typeface="Arial"/>
              </a:rPr>
              <a:t>sans blâmer</a:t>
            </a:r>
            <a:endParaRPr lang="fr-BE" sz="1800" b="0" i="0" u="none" strike="noStrike" cap="none" dirty="0">
              <a:solidFill>
                <a:srgbClr val="000000"/>
              </a:solidFill>
              <a:latin typeface="Arial"/>
              <a:ea typeface="Arial"/>
              <a:cs typeface="Arial"/>
              <a:sym typeface="Arial"/>
            </a:endParaRPr>
          </a:p>
          <a:p>
            <a:pPr marL="0" marR="0" lvl="0" indent="-114300" algn="just" rtl="0">
              <a:lnSpc>
                <a:spcPct val="100000"/>
              </a:lnSpc>
              <a:spcBef>
                <a:spcPts val="600"/>
              </a:spcBef>
              <a:spcAft>
                <a:spcPts val="0"/>
              </a:spcAft>
              <a:buClr>
                <a:srgbClr val="000000"/>
              </a:buClr>
              <a:buSzPts val="1800"/>
              <a:buFont typeface="Arial"/>
              <a:buChar char="•"/>
            </a:pPr>
            <a:r>
              <a:rPr lang="fr-BE" sz="1800" b="0" i="0" u="none" strike="noStrike" cap="none" dirty="0">
                <a:solidFill>
                  <a:srgbClr val="000000"/>
                </a:solidFill>
                <a:latin typeface="Arial"/>
                <a:ea typeface="Arial"/>
                <a:cs typeface="Arial"/>
                <a:sym typeface="Arial"/>
              </a:rPr>
              <a:t>Impliquer </a:t>
            </a:r>
            <a:r>
              <a:rPr lang="fr-BE" sz="1800" b="0" i="1" u="none" strike="noStrike" cap="none" dirty="0">
                <a:solidFill>
                  <a:srgbClr val="000000"/>
                </a:solidFill>
                <a:latin typeface="Arial"/>
                <a:ea typeface="Arial"/>
                <a:cs typeface="Arial"/>
                <a:sym typeface="Arial"/>
              </a:rPr>
              <a:t>chacun personnellement </a:t>
            </a:r>
            <a:r>
              <a:rPr lang="fr-BE" sz="1800" b="0" i="0" u="none" strike="noStrike" cap="none" dirty="0">
                <a:solidFill>
                  <a:srgbClr val="000000"/>
                </a:solidFill>
                <a:latin typeface="Arial"/>
                <a:ea typeface="Arial"/>
                <a:cs typeface="Arial"/>
                <a:sym typeface="Arial"/>
              </a:rPr>
              <a:t>et engager tout le monde</a:t>
            </a:r>
          </a:p>
          <a:p>
            <a:pPr marL="0" marR="0" lvl="0" indent="-114300" algn="just" rtl="0">
              <a:lnSpc>
                <a:spcPct val="100000"/>
              </a:lnSpc>
              <a:spcBef>
                <a:spcPts val="600"/>
              </a:spcBef>
              <a:spcAft>
                <a:spcPts val="0"/>
              </a:spcAft>
              <a:buClr>
                <a:srgbClr val="000000"/>
              </a:buClr>
              <a:buSzPts val="1800"/>
              <a:buFont typeface="Arial"/>
              <a:buChar char="•"/>
            </a:pPr>
            <a:r>
              <a:rPr lang="fr-BE" sz="1800" b="0" i="1" u="none" strike="noStrike" cap="none" dirty="0">
                <a:solidFill>
                  <a:srgbClr val="000000"/>
                </a:solidFill>
                <a:latin typeface="Arial"/>
                <a:ea typeface="Arial"/>
                <a:cs typeface="Arial"/>
                <a:sym typeface="Arial"/>
              </a:rPr>
              <a:t> Encourager la</a:t>
            </a:r>
            <a:r>
              <a:rPr lang="fr-BE" sz="1800" b="0" i="0" u="none" strike="noStrike" cap="none" dirty="0">
                <a:solidFill>
                  <a:srgbClr val="000000"/>
                </a:solidFill>
                <a:latin typeface="Arial"/>
                <a:ea typeface="Arial"/>
                <a:cs typeface="Arial"/>
                <a:sym typeface="Arial"/>
              </a:rPr>
              <a:t> résolution collaborative des problèmes</a:t>
            </a:r>
          </a:p>
          <a:p>
            <a:pPr marL="0" marR="0" lvl="0" indent="-114300" algn="just" rtl="0">
              <a:lnSpc>
                <a:spcPct val="100000"/>
              </a:lnSpc>
              <a:spcBef>
                <a:spcPts val="600"/>
              </a:spcBef>
              <a:spcAft>
                <a:spcPts val="0"/>
              </a:spcAft>
              <a:buClr>
                <a:srgbClr val="000000"/>
              </a:buClr>
              <a:buSzPts val="1800"/>
              <a:buFont typeface="Arial"/>
              <a:buChar char="•"/>
            </a:pPr>
            <a:r>
              <a:rPr lang="fr-BE" sz="1800" b="0" i="0" u="none" strike="noStrike" cap="none" dirty="0">
                <a:solidFill>
                  <a:srgbClr val="000000"/>
                </a:solidFill>
                <a:latin typeface="Arial"/>
                <a:ea typeface="Arial"/>
                <a:cs typeface="Arial"/>
                <a:sym typeface="Arial"/>
              </a:rPr>
              <a:t>Donner la parole à chacun </a:t>
            </a:r>
            <a:r>
              <a:rPr lang="fr-BE" sz="1800" b="0" i="1" u="none" strike="noStrike" cap="none" dirty="0">
                <a:solidFill>
                  <a:srgbClr val="000000"/>
                </a:solidFill>
                <a:latin typeface="Arial"/>
                <a:ea typeface="Arial"/>
                <a:cs typeface="Arial"/>
                <a:sym typeface="Arial"/>
              </a:rPr>
              <a:t>et une voix à tous</a:t>
            </a:r>
            <a:endParaRPr lang="fr-BE"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39"/>
        <p:cNvGrpSpPr/>
        <p:nvPr/>
      </p:nvGrpSpPr>
      <p:grpSpPr>
        <a:xfrm>
          <a:off x="0" y="0"/>
          <a:ext cx="0" cy="0"/>
          <a:chOff x="0" y="0"/>
          <a:chExt cx="0" cy="0"/>
        </a:xfrm>
      </p:grpSpPr>
      <p:pic>
        <p:nvPicPr>
          <p:cNvPr id="440" name="Google Shape;440;p53"/>
          <p:cNvPicPr preferRelativeResize="0"/>
          <p:nvPr/>
        </p:nvPicPr>
        <p:blipFill rotWithShape="1">
          <a:blip r:embed="rId3">
            <a:alphaModFix/>
          </a:blip>
          <a:srcRect/>
          <a:stretch/>
        </p:blipFill>
        <p:spPr>
          <a:xfrm>
            <a:off x="11431884" y="1032126"/>
            <a:ext cx="559557" cy="532262"/>
          </a:xfrm>
          <a:prstGeom prst="rect">
            <a:avLst/>
          </a:prstGeom>
          <a:noFill/>
          <a:ln>
            <a:noFill/>
          </a:ln>
        </p:spPr>
      </p:pic>
      <p:sp>
        <p:nvSpPr>
          <p:cNvPr id="441" name="Google Shape;441;p53"/>
          <p:cNvSpPr/>
          <p:nvPr/>
        </p:nvSpPr>
        <p:spPr>
          <a:xfrm>
            <a:off x="191069" y="177420"/>
            <a:ext cx="11714328" cy="723275"/>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4000" b="1" i="0" u="none" strike="noStrike" cap="none">
                <a:solidFill>
                  <a:schemeClr val="lt1"/>
                </a:solidFill>
                <a:latin typeface="Arial"/>
                <a:ea typeface="Arial"/>
                <a:cs typeface="Arial"/>
                <a:sym typeface="Arial"/>
              </a:rPr>
              <a:t>8. </a:t>
            </a:r>
            <a:r>
              <a:rPr lang="nl-BE" sz="4100" b="1" i="0" u="none" strike="noStrike" cap="none">
                <a:solidFill>
                  <a:schemeClr val="lt1"/>
                </a:solidFill>
                <a:latin typeface="Arial"/>
                <a:ea typeface="Arial"/>
                <a:cs typeface="Arial"/>
                <a:sym typeface="Arial"/>
              </a:rPr>
              <a:t>Compass of shame - Compas de la Honte</a:t>
            </a:r>
            <a:endParaRPr/>
          </a:p>
        </p:txBody>
      </p:sp>
      <p:pic>
        <p:nvPicPr>
          <p:cNvPr id="442" name="Google Shape;442;p53" descr="logo RESTORE Europe.jpg"/>
          <p:cNvPicPr preferRelativeResize="0"/>
          <p:nvPr/>
        </p:nvPicPr>
        <p:blipFill rotWithShape="1">
          <a:blip r:embed="rId4">
            <a:alphaModFix/>
          </a:blip>
          <a:srcRect/>
          <a:stretch/>
        </p:blipFill>
        <p:spPr>
          <a:xfrm>
            <a:off x="10372298" y="6369443"/>
            <a:ext cx="1819701" cy="488557"/>
          </a:xfrm>
          <a:prstGeom prst="rect">
            <a:avLst/>
          </a:prstGeom>
          <a:noFill/>
          <a:ln>
            <a:noFill/>
          </a:ln>
        </p:spPr>
      </p:pic>
      <p:pic>
        <p:nvPicPr>
          <p:cNvPr id="444" name="Google Shape;444;p53" descr="D:\Users\sacoulon\Desktop\Les pratiques réparatrices\Restore\AAEAAQAAAAAAAAjCAAAAJGEwOTQzNjEyLTYxOTUtNDBmMS1hODRhLTBkYmViYjE5OGJiZQ[1].png"/>
          <p:cNvPicPr preferRelativeResize="0"/>
          <p:nvPr/>
        </p:nvPicPr>
        <p:blipFill rotWithShape="1">
          <a:blip r:embed="rId5">
            <a:alphaModFix/>
          </a:blip>
          <a:srcRect/>
          <a:stretch/>
        </p:blipFill>
        <p:spPr>
          <a:xfrm>
            <a:off x="191069" y="1746914"/>
            <a:ext cx="5636525" cy="4735773"/>
          </a:xfrm>
          <a:prstGeom prst="rect">
            <a:avLst/>
          </a:prstGeom>
          <a:noFill/>
          <a:ln>
            <a:noFill/>
          </a:ln>
        </p:spPr>
      </p:pic>
      <p:sp>
        <p:nvSpPr>
          <p:cNvPr id="445" name="Google Shape;445;p53"/>
          <p:cNvSpPr/>
          <p:nvPr/>
        </p:nvSpPr>
        <p:spPr>
          <a:xfrm>
            <a:off x="5918188" y="1665975"/>
            <a:ext cx="5895833" cy="6093936"/>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fr-BE" sz="1800" b="1" u="sng" dirty="0">
                <a:solidFill>
                  <a:schemeClr val="dk1"/>
                </a:solidFill>
                <a:latin typeface="Calibri"/>
                <a:ea typeface="Calibri"/>
                <a:cs typeface="Calibri"/>
                <a:sym typeface="Calibri"/>
              </a:rPr>
              <a:t>Pour</a:t>
            </a:r>
            <a:r>
              <a:rPr lang="fr-BE" sz="1800" b="1" i="0" u="sng" strike="noStrike" cap="none" dirty="0">
                <a:solidFill>
                  <a:schemeClr val="dk1"/>
                </a:solidFill>
                <a:latin typeface="Calibri"/>
                <a:ea typeface="Calibri"/>
                <a:cs typeface="Calibri"/>
                <a:sym typeface="Calibri"/>
              </a:rPr>
              <a:t> </a:t>
            </a:r>
            <a:r>
              <a:rPr lang="fr-BE" sz="1800" b="1" i="0" u="sng" strike="noStrike" cap="small" dirty="0">
                <a:solidFill>
                  <a:schemeClr val="dk1"/>
                </a:solidFill>
                <a:latin typeface="Calibri"/>
                <a:ea typeface="Calibri"/>
                <a:cs typeface="Calibri"/>
                <a:sym typeface="Calibri"/>
              </a:rPr>
              <a:t>Tomkins</a:t>
            </a:r>
            <a:r>
              <a:rPr lang="fr-BE" sz="1800" b="1" i="0" u="sng" strike="noStrike" cap="none" dirty="0">
                <a:solidFill>
                  <a:schemeClr val="dk1"/>
                </a:solidFill>
                <a:latin typeface="Calibri"/>
                <a:ea typeface="Calibri"/>
                <a:cs typeface="Calibri"/>
                <a:sym typeface="Calibri"/>
              </a:rPr>
              <a:t> </a:t>
            </a:r>
            <a:r>
              <a:rPr lang="fr-BE" sz="1800" b="0" i="0" u="sng" strike="noStrike" cap="none" dirty="0">
                <a:solidFill>
                  <a:schemeClr val="dk1"/>
                </a:solidFill>
                <a:latin typeface="Calibri"/>
                <a:ea typeface="Calibri"/>
                <a:cs typeface="Calibri"/>
                <a:sym typeface="Calibri"/>
              </a:rPr>
              <a:t>(psychologue USA)</a:t>
            </a:r>
            <a:r>
              <a:rPr lang="fr-BE" sz="1800" b="0" i="0" u="none" strike="noStrike" cap="none" dirty="0">
                <a:solidFill>
                  <a:schemeClr val="dk1"/>
                </a:solidFill>
                <a:latin typeface="Calibri"/>
                <a:ea typeface="Calibri"/>
                <a:cs typeface="Calibri"/>
                <a:sym typeface="Calibri"/>
              </a:rPr>
              <a:t> : l’activation de la honte se produit quand il y a un </a:t>
            </a:r>
            <a:r>
              <a:rPr lang="fr-BE" sz="1800" b="1" i="0" u="none" strike="noStrike" cap="none" dirty="0">
                <a:solidFill>
                  <a:schemeClr val="dk1"/>
                </a:solidFill>
                <a:latin typeface="Calibri"/>
                <a:ea typeface="Calibri"/>
                <a:cs typeface="Calibri"/>
                <a:sym typeface="Calibri"/>
              </a:rPr>
              <a:t>obstacle, une entrave à l’affect positif</a:t>
            </a:r>
            <a:r>
              <a:rPr lang="fr-BE" sz="1800" b="1" i="1" u="none" strike="noStrike" cap="none" dirty="0">
                <a:solidFill>
                  <a:schemeClr val="dk1"/>
                </a:solidFill>
                <a:latin typeface="Calibri"/>
                <a:ea typeface="Calibri"/>
                <a:cs typeface="Calibri"/>
                <a:sym typeface="Calibri"/>
              </a:rPr>
              <a:t> </a:t>
            </a:r>
            <a:r>
              <a:rPr lang="fr-BE" sz="1800" b="0" i="0" u="none" strike="noStrike" cap="none" dirty="0">
                <a:solidFill>
                  <a:schemeClr val="dk1"/>
                </a:solidFill>
                <a:latin typeface="Calibri"/>
                <a:ea typeface="Calibri"/>
                <a:cs typeface="Calibri"/>
                <a:sym typeface="Calibri"/>
              </a:rPr>
              <a:t>ou lorsque l'expérience de quelque chose interrompt l'intérêt - l'excitation ou le plaisir - la joie. </a:t>
            </a:r>
            <a:endParaRPr lang="fr-BE" dirty="0"/>
          </a:p>
          <a:p>
            <a:pPr marL="0" marR="0" lvl="0" indent="0" algn="just" rtl="0">
              <a:lnSpc>
                <a:spcPct val="100000"/>
              </a:lnSpc>
              <a:spcBef>
                <a:spcPts val="0"/>
              </a:spcBef>
              <a:spcAft>
                <a:spcPts val="0"/>
              </a:spcAft>
              <a:buNone/>
            </a:pPr>
            <a:r>
              <a:rPr lang="fr-BE" sz="2400" b="1" i="0" u="sng" strike="noStrike" cap="none" dirty="0">
                <a:solidFill>
                  <a:schemeClr val="dk1"/>
                </a:solidFill>
                <a:latin typeface="Cambria"/>
                <a:ea typeface="Cambria"/>
                <a:cs typeface="Cambria"/>
                <a:sym typeface="Cambria"/>
              </a:rPr>
              <a:t>Les 4 pôles de la boussole de la honte et les comportements associés</a:t>
            </a:r>
            <a:r>
              <a:rPr lang="fr-BE" sz="2400" b="0" i="0" u="none" strike="noStrike" cap="none" dirty="0">
                <a:solidFill>
                  <a:schemeClr val="dk1"/>
                </a:solidFill>
                <a:latin typeface="Cambria"/>
                <a:ea typeface="Cambria"/>
                <a:cs typeface="Cambria"/>
                <a:sym typeface="Cambria"/>
              </a:rPr>
              <a:t> :</a:t>
            </a:r>
            <a:endParaRPr lang="fr-BE" sz="2400" b="1" i="0" u="none" strike="noStrike" cap="none" dirty="0">
              <a:solidFill>
                <a:srgbClr val="4F81BD"/>
              </a:solidFill>
              <a:latin typeface="Cambria"/>
              <a:ea typeface="Cambria"/>
              <a:cs typeface="Cambria"/>
              <a:sym typeface="Cambria"/>
            </a:endParaRPr>
          </a:p>
          <a:p>
            <a:pPr marL="0" marR="0" lvl="0" indent="-114300" algn="just" rtl="0">
              <a:lnSpc>
                <a:spcPct val="100000"/>
              </a:lnSpc>
              <a:spcBef>
                <a:spcPts val="0"/>
              </a:spcBef>
              <a:spcAft>
                <a:spcPts val="0"/>
              </a:spcAft>
              <a:buClr>
                <a:schemeClr val="dk1"/>
              </a:buClr>
              <a:buSzPts val="1800"/>
              <a:buFont typeface="Arial"/>
              <a:buChar char="•"/>
            </a:pPr>
            <a:r>
              <a:rPr lang="fr-BE" sz="1800" b="0" i="0" u="none" strike="noStrike" cap="none" dirty="0">
                <a:solidFill>
                  <a:schemeClr val="dk1"/>
                </a:solidFill>
                <a:latin typeface="Calibri"/>
                <a:ea typeface="Calibri"/>
                <a:cs typeface="Calibri"/>
                <a:sym typeface="Calibri"/>
              </a:rPr>
              <a:t> </a:t>
            </a:r>
            <a:r>
              <a:rPr lang="fr-BE" sz="1800" b="0" i="0" u="sng" strike="noStrike" cap="none" dirty="0">
                <a:solidFill>
                  <a:schemeClr val="dk1"/>
                </a:solidFill>
                <a:latin typeface="Calibri"/>
                <a:ea typeface="Calibri"/>
                <a:cs typeface="Calibri"/>
                <a:sym typeface="Calibri"/>
              </a:rPr>
              <a:t>Se retirer</a:t>
            </a:r>
            <a:r>
              <a:rPr lang="fr-BE" sz="1800" b="0" i="0" u="none" strike="noStrike" cap="none" dirty="0">
                <a:solidFill>
                  <a:schemeClr val="dk1"/>
                </a:solidFill>
                <a:latin typeface="Calibri"/>
                <a:ea typeface="Calibri"/>
                <a:cs typeface="Calibri"/>
                <a:sym typeface="Calibri"/>
              </a:rPr>
              <a:t> : s'isoler, se mettre à l’écart, se rendre invisible,</a:t>
            </a:r>
            <a:r>
              <a:rPr lang="fr-BE" sz="1800" b="0" i="0" u="none" strike="noStrike" cap="none" dirty="0">
                <a:solidFill>
                  <a:schemeClr val="dk1"/>
                </a:solidFill>
                <a:sym typeface="Arial"/>
              </a:rPr>
              <a:t> </a:t>
            </a:r>
            <a:r>
              <a:rPr lang="fr-BE" sz="1800" b="0" i="0" u="none" strike="noStrike" cap="none" dirty="0">
                <a:solidFill>
                  <a:schemeClr val="dk1"/>
                </a:solidFill>
                <a:latin typeface="Calibri"/>
                <a:ea typeface="Calibri"/>
                <a:cs typeface="Calibri"/>
                <a:sym typeface="Calibri"/>
              </a:rPr>
              <a:t>s’encourir et se cacher,… 		  </a:t>
            </a:r>
            <a:r>
              <a:rPr lang="fr-BE" sz="1800" b="1" i="0" u="none" strike="noStrike" cap="none" dirty="0">
                <a:solidFill>
                  <a:schemeClr val="dk1"/>
                </a:solidFill>
                <a:latin typeface="Calibri"/>
                <a:ea typeface="Calibri"/>
                <a:cs typeface="Calibri"/>
                <a:sym typeface="Calibri"/>
              </a:rPr>
              <a:t>le retrait</a:t>
            </a:r>
            <a:endParaRPr lang="fr-BE" sz="2000" b="0" i="0" u="none" strike="noStrike" cap="none" dirty="0">
              <a:solidFill>
                <a:schemeClr val="dk1"/>
              </a:solidFill>
              <a:sym typeface="Arial"/>
            </a:endParaRPr>
          </a:p>
          <a:p>
            <a:pPr marL="0" marR="0" lvl="0" indent="-114300" algn="just" rtl="0">
              <a:lnSpc>
                <a:spcPct val="100000"/>
              </a:lnSpc>
              <a:spcBef>
                <a:spcPts val="0"/>
              </a:spcBef>
              <a:spcAft>
                <a:spcPts val="0"/>
              </a:spcAft>
              <a:buClr>
                <a:schemeClr val="dk1"/>
              </a:buClr>
              <a:buSzPts val="1800"/>
              <a:buFont typeface="Arial"/>
              <a:buChar char="•"/>
            </a:pPr>
            <a:r>
              <a:rPr lang="fr-BE" sz="1800" b="0" i="0" u="none" strike="noStrike" cap="none" dirty="0">
                <a:solidFill>
                  <a:schemeClr val="dk1"/>
                </a:solidFill>
                <a:latin typeface="Calibri"/>
                <a:ea typeface="Calibri"/>
                <a:cs typeface="Calibri"/>
                <a:sym typeface="Calibri"/>
              </a:rPr>
              <a:t> </a:t>
            </a:r>
            <a:r>
              <a:rPr lang="fr-BE" sz="1800" b="0" i="0" u="sng" strike="noStrike" cap="none" dirty="0">
                <a:solidFill>
                  <a:schemeClr val="dk1"/>
                </a:solidFill>
                <a:latin typeface="Calibri"/>
                <a:ea typeface="Calibri"/>
                <a:cs typeface="Calibri"/>
                <a:sym typeface="Calibri"/>
              </a:rPr>
              <a:t>S’attaquer soi-même</a:t>
            </a:r>
            <a:r>
              <a:rPr lang="fr-BE" sz="1800" b="0" i="0" u="none" strike="noStrike" cap="none" dirty="0">
                <a:solidFill>
                  <a:schemeClr val="dk1"/>
                </a:solidFill>
                <a:latin typeface="Calibri"/>
                <a:ea typeface="Calibri"/>
                <a:cs typeface="Calibri"/>
                <a:sym typeface="Calibri"/>
              </a:rPr>
              <a:t> : se rabaisser,…   </a:t>
            </a:r>
            <a:r>
              <a:rPr lang="fr-BE" sz="1800" b="1" i="0" u="none" strike="noStrike" cap="none" dirty="0">
                <a:solidFill>
                  <a:schemeClr val="dk1"/>
                </a:solidFill>
                <a:latin typeface="Calibri"/>
                <a:ea typeface="Calibri"/>
                <a:cs typeface="Calibri"/>
                <a:sym typeface="Calibri"/>
              </a:rPr>
              <a:t>le masochisme</a:t>
            </a:r>
            <a:endParaRPr lang="fr-BE" sz="2000" b="0" i="0" u="none" strike="noStrike" cap="none" dirty="0">
              <a:solidFill>
                <a:schemeClr val="dk1"/>
              </a:solidFill>
              <a:sym typeface="Arial"/>
            </a:endParaRPr>
          </a:p>
          <a:p>
            <a:pPr marL="0" marR="0" lvl="0" indent="-114300" algn="just" rtl="0">
              <a:lnSpc>
                <a:spcPct val="100000"/>
              </a:lnSpc>
              <a:spcBef>
                <a:spcPts val="0"/>
              </a:spcBef>
              <a:spcAft>
                <a:spcPts val="0"/>
              </a:spcAft>
              <a:buClr>
                <a:schemeClr val="dk1"/>
              </a:buClr>
              <a:buSzPts val="1800"/>
              <a:buFont typeface="Arial"/>
              <a:buChar char="•"/>
            </a:pPr>
            <a:r>
              <a:rPr lang="fr-BE" sz="1800" b="0" i="0" u="none" strike="noStrike" cap="none" dirty="0">
                <a:solidFill>
                  <a:schemeClr val="dk1"/>
                </a:solidFill>
                <a:latin typeface="Calibri"/>
                <a:ea typeface="Calibri"/>
                <a:cs typeface="Calibri"/>
                <a:sym typeface="Calibri"/>
              </a:rPr>
              <a:t> </a:t>
            </a:r>
            <a:r>
              <a:rPr lang="fr-BE" sz="1800" b="0" i="0" u="sng" strike="noStrike" cap="none" dirty="0">
                <a:solidFill>
                  <a:schemeClr val="dk1"/>
                </a:solidFill>
                <a:latin typeface="Calibri"/>
                <a:ea typeface="Calibri"/>
                <a:cs typeface="Calibri"/>
                <a:sym typeface="Calibri"/>
              </a:rPr>
              <a:t>Éviter</a:t>
            </a:r>
            <a:r>
              <a:rPr lang="fr-BE" sz="1800" b="0" i="0" u="none" strike="noStrike" cap="none" dirty="0">
                <a:solidFill>
                  <a:schemeClr val="dk1"/>
                </a:solidFill>
                <a:latin typeface="Calibri"/>
                <a:ea typeface="Calibri"/>
                <a:cs typeface="Calibri"/>
                <a:sym typeface="Calibri"/>
              </a:rPr>
              <a:t> : abus de drogues et d’alcool, distraction par la recherche de sensations fortes, éviter le vécu intérieur, –</a:t>
            </a:r>
            <a:r>
              <a:rPr lang="fr-BE" sz="1800" b="1" i="0" u="none" strike="noStrike" cap="none" dirty="0">
                <a:solidFill>
                  <a:schemeClr val="dk1"/>
                </a:solidFill>
                <a:latin typeface="Calibri"/>
                <a:ea typeface="Calibri"/>
                <a:cs typeface="Calibri"/>
                <a:sym typeface="Calibri"/>
              </a:rPr>
              <a:t> </a:t>
            </a:r>
            <a:r>
              <a:rPr lang="fr-BE" sz="1800" b="0" i="0" u="none" strike="noStrike" cap="none" dirty="0">
                <a:solidFill>
                  <a:schemeClr val="dk1"/>
                </a:solidFill>
                <a:latin typeface="Calibri"/>
                <a:ea typeface="Calibri"/>
                <a:cs typeface="Calibri"/>
                <a:sym typeface="Calibri"/>
              </a:rPr>
              <a:t>faire  «bonne figure» - être «parfait»</a:t>
            </a:r>
            <a:r>
              <a:rPr lang="fr-BE" sz="1800" b="0" i="0" u="none" strike="noStrike" cap="none" dirty="0">
                <a:solidFill>
                  <a:schemeClr val="dk1"/>
                </a:solidFill>
                <a:sym typeface="Arial"/>
              </a:rPr>
              <a:t> </a:t>
            </a:r>
            <a:r>
              <a:rPr lang="fr-BE" sz="1800" b="0" i="0" u="none" strike="noStrike" cap="none" dirty="0">
                <a:solidFill>
                  <a:schemeClr val="dk1"/>
                </a:solidFill>
                <a:latin typeface="Calibri"/>
                <a:ea typeface="Calibri"/>
                <a:cs typeface="Calibri"/>
                <a:sym typeface="Calibri"/>
              </a:rPr>
              <a:t>pour montrer sa valeur</a:t>
            </a:r>
          </a:p>
          <a:p>
            <a:pPr lvl="4" algn="just">
              <a:buClr>
                <a:schemeClr val="dk1"/>
              </a:buClr>
              <a:buSzPts val="1800"/>
            </a:pPr>
            <a:r>
              <a:rPr lang="fr-BE" sz="1800" b="1" dirty="0">
                <a:solidFill>
                  <a:schemeClr val="dk1"/>
                </a:solidFill>
                <a:latin typeface="Calibri"/>
                <a:ea typeface="Calibri"/>
                <a:cs typeface="Calibri"/>
                <a:sym typeface="Calibri"/>
              </a:rPr>
              <a:t>				  l’évitement, le déni</a:t>
            </a:r>
            <a:r>
              <a:rPr lang="fr-BE" sz="1800" b="0" i="0" u="none" strike="noStrike" cap="none" dirty="0">
                <a:solidFill>
                  <a:schemeClr val="dk1"/>
                </a:solidFill>
                <a:latin typeface="Calibri"/>
                <a:ea typeface="Calibri"/>
                <a:cs typeface="Calibri"/>
                <a:sym typeface="Calibri"/>
              </a:rPr>
              <a:t>.</a:t>
            </a:r>
            <a:endParaRPr lang="fr-BE" sz="2000" b="0" i="0" u="none" strike="noStrike" cap="none" dirty="0">
              <a:solidFill>
                <a:schemeClr val="dk1"/>
              </a:solidFill>
              <a:sym typeface="Arial"/>
            </a:endParaRPr>
          </a:p>
          <a:p>
            <a:pPr marL="0" marR="0" lvl="0" indent="-114300" algn="just" rtl="0">
              <a:lnSpc>
                <a:spcPct val="100000"/>
              </a:lnSpc>
              <a:spcBef>
                <a:spcPts val="0"/>
              </a:spcBef>
              <a:spcAft>
                <a:spcPts val="0"/>
              </a:spcAft>
              <a:buClr>
                <a:schemeClr val="dk1"/>
              </a:buClr>
              <a:buSzPts val="1800"/>
              <a:buFont typeface="Arial"/>
              <a:buChar char="•"/>
            </a:pPr>
            <a:r>
              <a:rPr lang="fr-BE" sz="1800" b="0" i="0" u="none" strike="noStrike" cap="none" dirty="0">
                <a:solidFill>
                  <a:schemeClr val="dk1"/>
                </a:solidFill>
                <a:latin typeface="Calibri"/>
                <a:ea typeface="Calibri"/>
                <a:cs typeface="Calibri"/>
                <a:sym typeface="Calibri"/>
              </a:rPr>
              <a:t> </a:t>
            </a:r>
            <a:r>
              <a:rPr lang="fr-BE" sz="1800" b="0" i="0" u="sng" strike="noStrike" cap="none" dirty="0">
                <a:solidFill>
                  <a:schemeClr val="dk1"/>
                </a:solidFill>
                <a:latin typeface="Calibri"/>
                <a:ea typeface="Calibri"/>
                <a:cs typeface="Calibri"/>
                <a:sym typeface="Calibri"/>
              </a:rPr>
              <a:t>Attaquer les autres</a:t>
            </a:r>
            <a:r>
              <a:rPr lang="fr-BE" sz="1800" b="0" i="0" u="none" strike="noStrike" cap="none" dirty="0">
                <a:solidFill>
                  <a:schemeClr val="dk1"/>
                </a:solidFill>
                <a:latin typeface="Calibri"/>
                <a:ea typeface="Calibri"/>
                <a:cs typeface="Calibri"/>
                <a:sym typeface="Calibri"/>
              </a:rPr>
              <a:t> : blâmer la victime, les autres, s'en prendre verbalement ou physiquement, </a:t>
            </a:r>
            <a:r>
              <a:rPr lang="fr-BE" sz="1800" b="1" i="0" u="none" strike="noStrike" cap="none" dirty="0">
                <a:solidFill>
                  <a:schemeClr val="dk1"/>
                </a:solidFill>
                <a:latin typeface="Calibri"/>
                <a:ea typeface="Calibri"/>
                <a:cs typeface="Calibri"/>
                <a:sym typeface="Calibri"/>
              </a:rPr>
              <a:t>l’attaque</a:t>
            </a:r>
          </a:p>
          <a:p>
            <a:pPr algn="ctr">
              <a:buClr>
                <a:schemeClr val="dk1"/>
              </a:buClr>
              <a:buSzPts val="1800"/>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D</a:t>
            </a:r>
            <a:r>
              <a:rPr lang="nl-BE" sz="1800" b="1" u="sng" dirty="0">
                <a:solidFill>
                  <a:schemeClr val="accent1">
                    <a:lumMod val="75000"/>
                  </a:schemeClr>
                </a:solidFill>
                <a:latin typeface="Calibri" panose="020F0502020204030204" pitchFamily="34" charset="0"/>
                <a:cs typeface="Calibri" panose="020F0502020204030204" pitchFamily="34" charset="0"/>
              </a:rPr>
              <a:t>.</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Nathanson</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-Compass of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6">
                  <a:extLst>
                    <a:ext uri="{A12FA001-AC4F-418D-AE19-62706E023703}">
                      <ahyp:hlinkClr xmlns:ahyp="http://schemas.microsoft.com/office/drawing/2018/hyperlinkcolor" val="tx"/>
                    </a:ext>
                  </a:extLst>
                </a:hlinkClick>
              </a:rPr>
              <a:t>shame</a:t>
            </a:r>
            <a:endPar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algn="ctr">
              <a:buClr>
                <a:schemeClr val="dk1"/>
              </a:buClr>
              <a:buSzPts val="1800"/>
            </a:pPr>
            <a:r>
              <a:rPr lang="fr-FR"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7" action="ppaction://hlinkfile">
                  <a:extLst>
                    <a:ext uri="{A12FA001-AC4F-418D-AE19-62706E023703}">
                      <ahyp:hlinkClr xmlns:ahyp="http://schemas.microsoft.com/office/drawing/2018/hyperlinkcolor" val="tx"/>
                    </a:ext>
                  </a:extLst>
                </a:hlinkClick>
              </a:rPr>
              <a:t>Le Souffle Compas de la honte</a:t>
            </a:r>
            <a:endParaRPr lang="fr-F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algn="ctr">
              <a:buClr>
                <a:schemeClr val="dk1"/>
              </a:buClr>
              <a:buSzPts val="1800"/>
            </a:pPr>
            <a:endPar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algn="ctr">
              <a:buClr>
                <a:schemeClr val="dk1"/>
              </a:buClr>
              <a:buSzPts val="1800"/>
            </a:pPr>
            <a:endPar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algn="ctr">
              <a:buClr>
                <a:schemeClr val="dk1"/>
              </a:buClr>
              <a:buSzPts val="1800"/>
            </a:pPr>
            <a:endParaRPr lang="nl-BE"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114300" algn="just" rtl="0">
              <a:lnSpc>
                <a:spcPct val="100000"/>
              </a:lnSpc>
              <a:spcBef>
                <a:spcPts val="0"/>
              </a:spcBef>
              <a:spcAft>
                <a:spcPts val="0"/>
              </a:spcAft>
              <a:buClr>
                <a:schemeClr val="dk1"/>
              </a:buClr>
              <a:buSzPts val="1800"/>
              <a:buFont typeface="Arial"/>
              <a:buChar char="•"/>
            </a:pPr>
            <a:endParaRPr lang="fr-BE" sz="1800" b="0" i="0" u="none" strike="noStrike" cap="none" dirty="0">
              <a:solidFill>
                <a:schemeClr val="dk1"/>
              </a:solidFill>
              <a:sym typeface="Arial"/>
            </a:endParaRPr>
          </a:p>
        </p:txBody>
      </p:sp>
      <p:sp>
        <p:nvSpPr>
          <p:cNvPr id="447" name="Google Shape;447;p53"/>
          <p:cNvSpPr/>
          <p:nvPr/>
        </p:nvSpPr>
        <p:spPr>
          <a:xfrm>
            <a:off x="628677" y="995935"/>
            <a:ext cx="10712613" cy="40011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nl-BE" sz="2000" b="1" i="0" u="sng" strike="noStrike" cap="none" dirty="0">
                <a:solidFill>
                  <a:schemeClr val="dk1"/>
                </a:solidFill>
                <a:latin typeface="Calibri"/>
                <a:ea typeface="Calibri"/>
                <a:cs typeface="Calibri"/>
                <a:sym typeface="Calibri"/>
              </a:rPr>
              <a:t>Pour D. </a:t>
            </a:r>
            <a:r>
              <a:rPr lang="nl-BE" sz="2000" b="1" i="0" u="sng" strike="noStrike" cap="small" dirty="0">
                <a:solidFill>
                  <a:schemeClr val="dk1"/>
                </a:solidFill>
                <a:latin typeface="Calibri"/>
                <a:ea typeface="Calibri"/>
                <a:cs typeface="Calibri"/>
                <a:sym typeface="Calibri"/>
              </a:rPr>
              <a:t>Nathanson </a:t>
            </a:r>
            <a:r>
              <a:rPr lang="nl-BE" sz="2000" b="0" i="0" u="sng" strike="noStrike" cap="none" dirty="0">
                <a:solidFill>
                  <a:schemeClr val="dk1"/>
                </a:solidFill>
                <a:latin typeface="Calibri"/>
                <a:ea typeface="Calibri"/>
                <a:cs typeface="Calibri"/>
                <a:sym typeface="Calibri"/>
              </a:rPr>
              <a:t>(</a:t>
            </a:r>
            <a:r>
              <a:rPr lang="nl-BE" sz="1800" b="0" i="0" u="sng" strike="noStrike" cap="none" dirty="0" err="1">
                <a:solidFill>
                  <a:schemeClr val="dk1"/>
                </a:solidFill>
                <a:latin typeface="Calibri"/>
                <a:ea typeface="Calibri"/>
                <a:cs typeface="Calibri"/>
                <a:sym typeface="Calibri"/>
              </a:rPr>
              <a:t>psychiatre</a:t>
            </a:r>
            <a:r>
              <a:rPr lang="nl-BE" sz="1800" b="0" i="0" u="sng" strike="noStrike" cap="none" dirty="0">
                <a:solidFill>
                  <a:schemeClr val="dk1"/>
                </a:solidFill>
                <a:latin typeface="Calibri"/>
                <a:ea typeface="Calibri"/>
                <a:cs typeface="Calibri"/>
                <a:sym typeface="Calibri"/>
              </a:rPr>
              <a:t>, USA</a:t>
            </a:r>
            <a:r>
              <a:rPr lang="nl-BE" sz="2000" b="0" i="0" u="sng" strike="noStrike" cap="none" dirty="0">
                <a:solidFill>
                  <a:schemeClr val="dk1"/>
                </a:solidFill>
                <a:latin typeface="Calibri"/>
                <a:ea typeface="Calibri"/>
                <a:cs typeface="Calibri"/>
                <a:sym typeface="Calibri"/>
              </a:rPr>
              <a:t>)</a:t>
            </a:r>
            <a:r>
              <a:rPr lang="nl-BE" sz="2000" b="0" i="0" u="none" strike="noStrike" cap="none" dirty="0">
                <a:solidFill>
                  <a:schemeClr val="dk1"/>
                </a:solidFill>
                <a:latin typeface="Calibri"/>
                <a:ea typeface="Calibri"/>
                <a:cs typeface="Calibri"/>
                <a:sym typeface="Calibri"/>
              </a:rPr>
              <a:t>, </a:t>
            </a:r>
            <a:r>
              <a:rPr lang="nl-BE" sz="2000" b="0" i="0" u="sng" strike="noStrike" cap="none" dirty="0">
                <a:solidFill>
                  <a:schemeClr val="dk1"/>
                </a:solidFill>
                <a:latin typeface="Calibri"/>
                <a:ea typeface="Calibri"/>
                <a:cs typeface="Calibri"/>
                <a:sym typeface="Calibri"/>
              </a:rPr>
              <a:t>la </a:t>
            </a:r>
            <a:r>
              <a:rPr lang="nl-BE" sz="2000" b="0" i="0" u="sng" strike="noStrike" cap="none" dirty="0" err="1">
                <a:solidFill>
                  <a:schemeClr val="dk1"/>
                </a:solidFill>
                <a:latin typeface="Calibri"/>
                <a:ea typeface="Calibri"/>
                <a:cs typeface="Calibri"/>
                <a:sym typeface="Calibri"/>
              </a:rPr>
              <a:t>honte</a:t>
            </a:r>
            <a:r>
              <a:rPr lang="nl-BE" sz="2000" b="0" i="0" u="sng" strike="noStrike" cap="none" dirty="0">
                <a:solidFill>
                  <a:schemeClr val="dk1"/>
                </a:solidFill>
                <a:latin typeface="Calibri"/>
                <a:ea typeface="Calibri"/>
                <a:cs typeface="Calibri"/>
                <a:sym typeface="Calibri"/>
              </a:rPr>
              <a:t> </a:t>
            </a:r>
            <a:r>
              <a:rPr lang="nl-BE" sz="2000" b="0" i="0" u="sng" strike="noStrike" cap="none" dirty="0" err="1">
                <a:solidFill>
                  <a:schemeClr val="dk1"/>
                </a:solidFill>
                <a:latin typeface="Calibri"/>
                <a:ea typeface="Calibri"/>
                <a:cs typeface="Calibri"/>
                <a:sym typeface="Calibri"/>
              </a:rPr>
              <a:t>est</a:t>
            </a:r>
            <a:r>
              <a:rPr lang="nl-BE" sz="2000" b="0" i="0" u="sng" strike="noStrike" cap="none" dirty="0">
                <a:solidFill>
                  <a:schemeClr val="dk1"/>
                </a:solidFill>
                <a:latin typeface="Calibri"/>
                <a:ea typeface="Calibri"/>
                <a:cs typeface="Calibri"/>
                <a:sym typeface="Calibri"/>
              </a:rPr>
              <a:t> </a:t>
            </a:r>
            <a:r>
              <a:rPr lang="nl-BE" sz="2000" b="0" i="0" u="sng" strike="noStrike" cap="none" dirty="0" err="1">
                <a:solidFill>
                  <a:schemeClr val="dk1"/>
                </a:solidFill>
                <a:latin typeface="Calibri"/>
                <a:ea typeface="Calibri"/>
                <a:cs typeface="Calibri"/>
                <a:sym typeface="Calibri"/>
              </a:rPr>
              <a:t>un</a:t>
            </a:r>
            <a:r>
              <a:rPr lang="nl-BE" sz="2000" b="0" i="0" u="sng" strike="noStrike" cap="none" dirty="0">
                <a:solidFill>
                  <a:schemeClr val="dk1"/>
                </a:solidFill>
                <a:latin typeface="Calibri"/>
                <a:ea typeface="Calibri"/>
                <a:cs typeface="Calibri"/>
                <a:sym typeface="Calibri"/>
              </a:rPr>
              <a:t> « régulateur » du </a:t>
            </a:r>
            <a:r>
              <a:rPr lang="nl-BE" sz="2000" b="0" i="0" u="sng" strike="noStrike" cap="none" dirty="0" err="1">
                <a:solidFill>
                  <a:schemeClr val="dk1"/>
                </a:solidFill>
                <a:latin typeface="Calibri"/>
                <a:ea typeface="Calibri"/>
                <a:cs typeface="Calibri"/>
                <a:sym typeface="Calibri"/>
              </a:rPr>
              <a:t>comportement</a:t>
            </a:r>
            <a:r>
              <a:rPr lang="nl-BE" sz="2000" b="0" i="0" u="sng" strike="noStrike" cap="none" dirty="0">
                <a:solidFill>
                  <a:schemeClr val="dk1"/>
                </a:solidFill>
                <a:latin typeface="Calibri"/>
                <a:ea typeface="Calibri"/>
                <a:cs typeface="Calibri"/>
                <a:sym typeface="Calibri"/>
              </a:rPr>
              <a:t> </a:t>
            </a:r>
            <a:r>
              <a:rPr lang="nl-BE" sz="2000" b="0" i="0" u="sng" strike="noStrike" cap="none" dirty="0" err="1">
                <a:solidFill>
                  <a:schemeClr val="dk1"/>
                </a:solidFill>
                <a:latin typeface="Calibri"/>
                <a:ea typeface="Calibri"/>
                <a:cs typeface="Calibri"/>
                <a:sym typeface="Calibri"/>
              </a:rPr>
              <a:t>social</a:t>
            </a:r>
            <a:r>
              <a:rPr lang="nl-BE" sz="2000" b="0" i="0" u="sng" strike="noStrike" cap="none" dirty="0">
                <a:solidFill>
                  <a:schemeClr val="dk1"/>
                </a:solidFill>
                <a:latin typeface="Calibri"/>
                <a:ea typeface="Calibri"/>
                <a:cs typeface="Calibri"/>
                <a:sym typeface="Calibri"/>
              </a:rPr>
              <a:t> </a:t>
            </a:r>
            <a:r>
              <a:rPr lang="nl-BE" sz="2000" b="0" i="0" u="sng" strike="noStrike" cap="none" dirty="0" err="1">
                <a:solidFill>
                  <a:schemeClr val="dk1"/>
                </a:solidFill>
                <a:latin typeface="Calibri"/>
                <a:ea typeface="Calibri"/>
                <a:cs typeface="Calibri"/>
                <a:sym typeface="Calibri"/>
              </a:rPr>
              <a:t>humain</a:t>
            </a:r>
            <a:r>
              <a:rPr lang="nl-BE" sz="1400" b="0" i="0" u="none" strike="noStrike" cap="none" dirty="0">
                <a:solidFill>
                  <a:schemeClr val="dk1"/>
                </a:solidFill>
                <a:latin typeface="Calibri"/>
                <a:ea typeface="Calibri"/>
                <a:cs typeface="Calibri"/>
                <a:sym typeface="Calibri"/>
              </a:rPr>
              <a:t>. </a:t>
            </a:r>
            <a:endParaRPr dirty="0"/>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6531" y="5996998"/>
            <a:ext cx="383860" cy="38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97"/>
        <p:cNvGrpSpPr/>
        <p:nvPr/>
      </p:nvGrpSpPr>
      <p:grpSpPr>
        <a:xfrm>
          <a:off x="0" y="0"/>
          <a:ext cx="0" cy="0"/>
          <a:chOff x="0" y="0"/>
          <a:chExt cx="0" cy="0"/>
        </a:xfrm>
      </p:grpSpPr>
      <p:sp>
        <p:nvSpPr>
          <p:cNvPr id="98" name="Google Shape;98;p26"/>
          <p:cNvSpPr/>
          <p:nvPr/>
        </p:nvSpPr>
        <p:spPr>
          <a:xfrm>
            <a:off x="5773002" y="704936"/>
            <a:ext cx="5895834" cy="5416827"/>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600"/>
              </a:spcBef>
              <a:spcAft>
                <a:spcPts val="600"/>
              </a:spcAft>
              <a:buNone/>
            </a:pPr>
            <a:r>
              <a:rPr lang="fr-FR" sz="1900" dirty="0"/>
              <a:t>Les </a:t>
            </a:r>
            <a:r>
              <a:rPr lang="fr-FR" sz="1900" b="1" dirty="0"/>
              <a:t>Pratiques Préventives et Restauratives (PPR)</a:t>
            </a:r>
            <a:r>
              <a:rPr lang="fr-FR" sz="1900" b="1" i="0" u="none" strike="noStrike" cap="none" dirty="0">
                <a:solidFill>
                  <a:srgbClr val="000000"/>
                </a:solidFill>
                <a:sym typeface="Arial"/>
              </a:rPr>
              <a:t> </a:t>
            </a:r>
            <a:r>
              <a:rPr lang="fr-FR" sz="1900" b="0" i="0" u="none" strike="noStrike" cap="none" dirty="0">
                <a:solidFill>
                  <a:srgbClr val="000000"/>
                </a:solidFill>
                <a:latin typeface="Arial"/>
                <a:ea typeface="Arial"/>
                <a:cs typeface="Arial"/>
                <a:sym typeface="Arial"/>
              </a:rPr>
              <a:t>offrent un </a:t>
            </a:r>
            <a:r>
              <a:rPr lang="fr-FR" sz="1900" b="0" i="0" u="sng" strike="noStrike" cap="none" dirty="0">
                <a:solidFill>
                  <a:srgbClr val="000000"/>
                </a:solidFill>
                <a:latin typeface="Arial"/>
                <a:ea typeface="Arial"/>
                <a:cs typeface="Arial"/>
                <a:sym typeface="Arial"/>
              </a:rPr>
              <a:t>panel d’outils</a:t>
            </a:r>
            <a:r>
              <a:rPr lang="fr-FR" sz="1900" b="0" i="0" strike="noStrike" cap="none" dirty="0">
                <a:solidFill>
                  <a:srgbClr val="000000"/>
                </a:solidFill>
                <a:latin typeface="Arial"/>
                <a:ea typeface="Arial"/>
                <a:cs typeface="Arial"/>
                <a:sym typeface="Arial"/>
              </a:rPr>
              <a:t> </a:t>
            </a:r>
            <a:r>
              <a:rPr lang="fr-FR" sz="1900" b="0" i="0" u="none" strike="noStrike" cap="none" dirty="0">
                <a:solidFill>
                  <a:srgbClr val="000000"/>
                </a:solidFill>
                <a:latin typeface="Arial"/>
                <a:ea typeface="Arial"/>
                <a:cs typeface="Arial"/>
                <a:sym typeface="Arial"/>
              </a:rPr>
              <a:t>permettant de :</a:t>
            </a:r>
          </a:p>
          <a:p>
            <a:pPr marL="0" marR="0" lvl="0" indent="0" algn="just" rtl="0">
              <a:spcBef>
                <a:spcPts val="600"/>
              </a:spcBef>
              <a:spcAft>
                <a:spcPts val="600"/>
              </a:spcAft>
              <a:buFont typeface="Arial" pitchFamily="34" charset="0"/>
              <a:buChar char="•"/>
            </a:pPr>
            <a:r>
              <a:rPr lang="fr-FR" sz="1900" dirty="0"/>
              <a:t> P</a:t>
            </a:r>
            <a:r>
              <a:rPr lang="fr-FR" sz="1900" b="0" i="0" u="none" strike="noStrike" cap="none" dirty="0">
                <a:solidFill>
                  <a:srgbClr val="000000"/>
                </a:solidFill>
                <a:latin typeface="Arial"/>
                <a:ea typeface="Arial"/>
                <a:cs typeface="Arial"/>
                <a:sym typeface="Arial"/>
              </a:rPr>
              <a:t>rendre du recul, </a:t>
            </a:r>
          </a:p>
          <a:p>
            <a:pPr marL="0" marR="0" lvl="0" indent="0" algn="just" rtl="0">
              <a:spcBef>
                <a:spcPts val="600"/>
              </a:spcBef>
              <a:spcAft>
                <a:spcPts val="600"/>
              </a:spcAft>
              <a:buFont typeface="Arial" pitchFamily="34" charset="0"/>
              <a:buChar char="•"/>
            </a:pPr>
            <a:r>
              <a:rPr lang="fr-FR" sz="1900" dirty="0"/>
              <a:t> Ecouter</a:t>
            </a:r>
            <a:r>
              <a:rPr lang="fr-FR" sz="1900" b="0" i="0" u="none" strike="noStrike" cap="none" dirty="0">
                <a:solidFill>
                  <a:srgbClr val="000000"/>
                </a:solidFill>
                <a:latin typeface="Arial"/>
                <a:ea typeface="Arial"/>
                <a:cs typeface="Arial"/>
                <a:sym typeface="Arial"/>
              </a:rPr>
              <a:t> ses émotions et ses besoins</a:t>
            </a:r>
          </a:p>
          <a:p>
            <a:pPr marL="0" marR="0" lvl="0" indent="0" algn="just" rtl="0">
              <a:spcBef>
                <a:spcPts val="600"/>
              </a:spcBef>
              <a:spcAft>
                <a:spcPts val="600"/>
              </a:spcAft>
              <a:buFont typeface="Arial" pitchFamily="34" charset="0"/>
              <a:buChar char="•"/>
            </a:pPr>
            <a:r>
              <a:rPr lang="fr-FR" sz="1900" dirty="0"/>
              <a:t> P</a:t>
            </a:r>
            <a:r>
              <a:rPr lang="fr-FR" sz="1900" b="0" i="0" u="none" strike="noStrike" cap="none" dirty="0">
                <a:solidFill>
                  <a:srgbClr val="000000"/>
                </a:solidFill>
                <a:latin typeface="Arial"/>
                <a:ea typeface="Arial"/>
                <a:cs typeface="Arial"/>
                <a:sym typeface="Arial"/>
              </a:rPr>
              <a:t>rendre en compte le vécu de l’autre </a:t>
            </a:r>
            <a:endParaRPr lang="fr-FR" sz="1900" dirty="0"/>
          </a:p>
          <a:p>
            <a:pPr marL="0" marR="0" lvl="0" indent="0" algn="just" rtl="0">
              <a:spcBef>
                <a:spcPts val="600"/>
              </a:spcBef>
              <a:spcAft>
                <a:spcPts val="600"/>
              </a:spcAft>
              <a:buFont typeface="Arial" pitchFamily="34" charset="0"/>
              <a:buChar char="•"/>
            </a:pPr>
            <a:r>
              <a:rPr lang="fr-FR" sz="1900" b="0" i="0" u="none" strike="noStrike" cap="none" dirty="0">
                <a:solidFill>
                  <a:srgbClr val="000000"/>
                </a:solidFill>
                <a:latin typeface="Arial"/>
                <a:ea typeface="Arial"/>
                <a:cs typeface="Arial"/>
                <a:sym typeface="Arial"/>
              </a:rPr>
              <a:t> Proposer des pistes de solution commune</a:t>
            </a:r>
          </a:p>
          <a:p>
            <a:pPr marL="0" marR="0" lvl="0" indent="0" algn="just" rtl="0">
              <a:spcBef>
                <a:spcPts val="600"/>
              </a:spcBef>
              <a:spcAft>
                <a:spcPts val="600"/>
              </a:spcAft>
              <a:buFont typeface="Arial" pitchFamily="34" charset="0"/>
              <a:buChar char="•"/>
            </a:pPr>
            <a:r>
              <a:rPr lang="fr-FR" sz="1900" dirty="0"/>
              <a:t> Apprendre à vivre et travailler ensemble</a:t>
            </a:r>
          </a:p>
          <a:p>
            <a:pPr marL="0" marR="0" lvl="0" indent="0" algn="just" rtl="0">
              <a:spcBef>
                <a:spcPts val="600"/>
              </a:spcBef>
              <a:spcAft>
                <a:spcPts val="600"/>
              </a:spcAft>
              <a:buFont typeface="Arial" pitchFamily="34" charset="0"/>
              <a:buChar char="•"/>
            </a:pPr>
            <a:r>
              <a:rPr lang="fr-FR" sz="1900" dirty="0"/>
              <a:t> Développer le respect et la solidarité</a:t>
            </a:r>
            <a:endParaRPr lang="fr-FR" sz="1900" b="0" i="0" u="none" strike="noStrike" cap="none" dirty="0">
              <a:solidFill>
                <a:srgbClr val="000000"/>
              </a:solidFill>
              <a:latin typeface="Arial"/>
              <a:ea typeface="Arial"/>
              <a:cs typeface="Arial"/>
              <a:sym typeface="Arial"/>
            </a:endParaRPr>
          </a:p>
          <a:p>
            <a:pPr marL="0" marR="0" lvl="0" indent="0" algn="just" rtl="0">
              <a:spcBef>
                <a:spcPts val="600"/>
              </a:spcBef>
              <a:spcAft>
                <a:spcPts val="600"/>
              </a:spcAft>
            </a:pPr>
            <a:r>
              <a:rPr lang="fr-FR" sz="1900" u="sng" dirty="0"/>
              <a:t>Panel d’outils</a:t>
            </a:r>
            <a:r>
              <a:rPr lang="fr-FR" sz="1900" b="0" i="0" u="none" strike="noStrike" cap="none" dirty="0">
                <a:solidFill>
                  <a:srgbClr val="000000"/>
                </a:solidFill>
                <a:latin typeface="Arial"/>
                <a:ea typeface="Arial"/>
                <a:cs typeface="Arial"/>
                <a:sym typeface="Arial"/>
              </a:rPr>
              <a:t> : </a:t>
            </a:r>
            <a:r>
              <a:rPr lang="fr-FR" sz="1900" b="0" i="1" u="none" strike="noStrike" cap="none" dirty="0">
                <a:solidFill>
                  <a:srgbClr val="000000"/>
                </a:solidFill>
                <a:latin typeface="Arial"/>
                <a:ea typeface="Arial"/>
                <a:cs typeface="Arial"/>
                <a:sym typeface="Arial"/>
              </a:rPr>
              <a:t>Concertation Restaurative en Groupe, Entretien </a:t>
            </a:r>
            <a:r>
              <a:rPr lang="fr-FR" sz="1900" i="1" dirty="0"/>
              <a:t>R</a:t>
            </a:r>
            <a:r>
              <a:rPr lang="fr-FR" sz="1900" b="0" i="1" u="none" strike="noStrike" cap="none" dirty="0">
                <a:solidFill>
                  <a:srgbClr val="000000"/>
                </a:solidFill>
                <a:latin typeface="Arial"/>
                <a:ea typeface="Arial"/>
                <a:cs typeface="Arial"/>
                <a:sym typeface="Arial"/>
              </a:rPr>
              <a:t>estauratif, Cercle de Paroles préventifs, Programme pro-social Devenir son Propre Médiateur, Médiation </a:t>
            </a:r>
            <a:r>
              <a:rPr lang="fr-FR" sz="1900" i="1" dirty="0"/>
              <a:t>Groupale</a:t>
            </a:r>
            <a:r>
              <a:rPr lang="fr-FR" sz="1900" b="0" i="1" u="none" strike="noStrike" cap="none" dirty="0">
                <a:solidFill>
                  <a:srgbClr val="000000"/>
                </a:solidFill>
                <a:latin typeface="Arial"/>
                <a:ea typeface="Arial"/>
                <a:cs typeface="Arial"/>
                <a:sym typeface="Arial"/>
              </a:rPr>
              <a:t>,  Médiation Par les Pairs, Médiation Restaurative…</a:t>
            </a:r>
            <a:endParaRPr lang="fr-FR" sz="1900" b="0" i="0" u="none" strike="noStrike" cap="none" dirty="0">
              <a:solidFill>
                <a:srgbClr val="000000"/>
              </a:solidFill>
              <a:latin typeface="Arial"/>
              <a:ea typeface="Arial"/>
              <a:cs typeface="Arial"/>
              <a:sym typeface="Arial"/>
            </a:endParaRPr>
          </a:p>
        </p:txBody>
      </p:sp>
      <p:pic>
        <p:nvPicPr>
          <p:cNvPr id="99" name="Google Shape;99;p26"/>
          <p:cNvPicPr preferRelativeResize="0"/>
          <p:nvPr/>
        </p:nvPicPr>
        <p:blipFill rotWithShape="1">
          <a:blip r:embed="rId3">
            <a:alphaModFix/>
          </a:blip>
          <a:srcRect/>
          <a:stretch/>
        </p:blipFill>
        <p:spPr>
          <a:xfrm>
            <a:off x="2419610" y="2858118"/>
            <a:ext cx="934575" cy="921125"/>
          </a:xfrm>
          <a:prstGeom prst="rect">
            <a:avLst/>
          </a:prstGeom>
          <a:noFill/>
          <a:ln>
            <a:noFill/>
          </a:ln>
        </p:spPr>
      </p:pic>
      <p:sp>
        <p:nvSpPr>
          <p:cNvPr id="100" name="Google Shape;100;p26"/>
          <p:cNvSpPr txBox="1"/>
          <p:nvPr/>
        </p:nvSpPr>
        <p:spPr>
          <a:xfrm>
            <a:off x="464025" y="4352186"/>
            <a:ext cx="4667533"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5400" b="1" i="0" u="none" strike="noStrike" cap="none" dirty="0">
                <a:solidFill>
                  <a:schemeClr val="lt1"/>
                </a:solidFill>
                <a:latin typeface="Calibri"/>
                <a:ea typeface="Calibri"/>
                <a:cs typeface="Calibri"/>
                <a:sym typeface="Calibri"/>
              </a:rPr>
              <a:t>Why</a:t>
            </a:r>
            <a:r>
              <a:rPr lang="en-US" sz="3600" b="1" i="0" u="none" strike="noStrike" cap="none" dirty="0">
                <a:solidFill>
                  <a:schemeClr val="lt1"/>
                </a:solidFill>
                <a:latin typeface="Calibri"/>
                <a:ea typeface="Calibri"/>
                <a:cs typeface="Calibri"/>
                <a:sym typeface="Calibri"/>
              </a:rPr>
              <a:t> How What </a:t>
            </a:r>
          </a:p>
        </p:txBody>
      </p:sp>
      <p:sp>
        <p:nvSpPr>
          <p:cNvPr id="101" name="Google Shape;101;p26"/>
          <p:cNvSpPr/>
          <p:nvPr/>
        </p:nvSpPr>
        <p:spPr>
          <a:xfrm>
            <a:off x="532262" y="1532110"/>
            <a:ext cx="4599296"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BE" sz="4000" b="1" i="0" u="none" strike="noStrike" cap="none" dirty="0">
                <a:solidFill>
                  <a:schemeClr val="lt1"/>
                </a:solidFill>
                <a:sym typeface="Arial"/>
              </a:rPr>
              <a:t>De quoi s’agit-il </a:t>
            </a:r>
            <a:r>
              <a:rPr lang="fr-BE" sz="4400" b="1" i="0" u="none" strike="noStrike" cap="none" dirty="0">
                <a:solidFill>
                  <a:schemeClr val="lt1"/>
                </a:solidFill>
                <a:sym typeface="Arial"/>
              </a:rPr>
              <a:t>?</a:t>
            </a:r>
            <a:endParaRPr lang="fr-BE" dirty="0"/>
          </a:p>
        </p:txBody>
      </p:sp>
      <p:pic>
        <p:nvPicPr>
          <p:cNvPr id="102" name="Google Shape;102;p26" descr="logo RESTORE Europe.jpg"/>
          <p:cNvPicPr preferRelativeResize="0"/>
          <p:nvPr/>
        </p:nvPicPr>
        <p:blipFill rotWithShape="1">
          <a:blip r:embed="rId4">
            <a:alphaModFix/>
          </a:blip>
          <a:srcRect/>
          <a:stretch/>
        </p:blipFill>
        <p:spPr>
          <a:xfrm>
            <a:off x="1596788" y="395785"/>
            <a:ext cx="2447925" cy="657225"/>
          </a:xfrm>
          <a:prstGeom prst="rect">
            <a:avLst/>
          </a:prstGeom>
          <a:noFill/>
          <a:ln>
            <a:noFill/>
          </a:ln>
        </p:spPr>
      </p:pic>
      <p:pic>
        <p:nvPicPr>
          <p:cNvPr id="103" name="Google Shape;103;p26" descr="thumbnail_SouffleLogoN5TBHR.jpg"/>
          <p:cNvPicPr preferRelativeResize="0"/>
          <p:nvPr/>
        </p:nvPicPr>
        <p:blipFill rotWithShape="1">
          <a:blip r:embed="rId5">
            <a:alphaModFix/>
          </a:blip>
          <a:srcRect/>
          <a:stretch/>
        </p:blipFill>
        <p:spPr>
          <a:xfrm>
            <a:off x="1740089" y="5664298"/>
            <a:ext cx="2326943" cy="6806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53"/>
        <p:cNvGrpSpPr/>
        <p:nvPr/>
      </p:nvGrpSpPr>
      <p:grpSpPr>
        <a:xfrm>
          <a:off x="0" y="0"/>
          <a:ext cx="0" cy="0"/>
          <a:chOff x="0" y="0"/>
          <a:chExt cx="0" cy="0"/>
        </a:xfrm>
      </p:grpSpPr>
      <p:sp>
        <p:nvSpPr>
          <p:cNvPr id="454" name="Google Shape;454;p54"/>
          <p:cNvSpPr/>
          <p:nvPr/>
        </p:nvSpPr>
        <p:spPr>
          <a:xfrm>
            <a:off x="368490" y="245660"/>
            <a:ext cx="11409528"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9. Fair Process / </a:t>
            </a:r>
            <a:r>
              <a:rPr lang="nl-BE" sz="4800" b="1" i="0" u="none" strike="noStrike" cap="none" dirty="0" err="1">
                <a:solidFill>
                  <a:schemeClr val="lt1"/>
                </a:solidFill>
                <a:latin typeface="Arial"/>
                <a:ea typeface="Arial"/>
                <a:cs typeface="Arial"/>
                <a:sym typeface="Arial"/>
              </a:rPr>
              <a:t>Processus</a:t>
            </a:r>
            <a:r>
              <a:rPr lang="nl-BE" sz="4800" b="1" i="0" u="none" strike="noStrike" cap="none" dirty="0">
                <a:solidFill>
                  <a:schemeClr val="lt1"/>
                </a:solidFill>
                <a:latin typeface="Arial"/>
                <a:ea typeface="Arial"/>
                <a:cs typeface="Arial"/>
                <a:sym typeface="Arial"/>
              </a:rPr>
              <a:t> </a:t>
            </a:r>
            <a:r>
              <a:rPr lang="nl-BE" sz="4800" b="1" i="0" u="none" strike="noStrike" cap="none" dirty="0" err="1">
                <a:solidFill>
                  <a:schemeClr val="lt1"/>
                </a:solidFill>
                <a:latin typeface="Arial"/>
                <a:ea typeface="Arial"/>
                <a:cs typeface="Arial"/>
                <a:sym typeface="Arial"/>
              </a:rPr>
              <a:t>Equitable</a:t>
            </a:r>
            <a:endParaRPr dirty="0"/>
          </a:p>
        </p:txBody>
      </p:sp>
      <p:pic>
        <p:nvPicPr>
          <p:cNvPr id="455" name="Google Shape;455;p54" descr="logo RESTORE Europe.jpg"/>
          <p:cNvPicPr preferRelativeResize="0"/>
          <p:nvPr/>
        </p:nvPicPr>
        <p:blipFill rotWithShape="1">
          <a:blip r:embed="rId3">
            <a:alphaModFix/>
          </a:blip>
          <a:srcRect/>
          <a:stretch/>
        </p:blipFill>
        <p:spPr>
          <a:xfrm>
            <a:off x="0" y="6271731"/>
            <a:ext cx="2183641" cy="586269"/>
          </a:xfrm>
          <a:prstGeom prst="rect">
            <a:avLst/>
          </a:prstGeom>
          <a:noFill/>
          <a:ln>
            <a:noFill/>
          </a:ln>
        </p:spPr>
      </p:pic>
      <p:sp>
        <p:nvSpPr>
          <p:cNvPr id="456" name="Google Shape;456;p54"/>
          <p:cNvSpPr/>
          <p:nvPr/>
        </p:nvSpPr>
        <p:spPr>
          <a:xfrm>
            <a:off x="3662150" y="6271731"/>
            <a:ext cx="8338782" cy="369291"/>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Fair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process</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sp>
        <p:nvSpPr>
          <p:cNvPr id="457" name="Google Shape;457;p54"/>
          <p:cNvSpPr/>
          <p:nvPr/>
        </p:nvSpPr>
        <p:spPr>
          <a:xfrm>
            <a:off x="327549" y="2552130"/>
            <a:ext cx="11546003" cy="3431709"/>
          </a:xfrm>
          <a:prstGeom prst="rect">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None/>
            </a:pPr>
            <a:r>
              <a:rPr lang="nl-BE" sz="2400" b="1" i="0" u="none" strike="noStrike" cap="none" dirty="0">
                <a:solidFill>
                  <a:schemeClr val="lt1"/>
                </a:solidFill>
                <a:latin typeface="Calibri"/>
                <a:ea typeface="Calibri"/>
                <a:cs typeface="Calibri"/>
                <a:sym typeface="Calibri"/>
              </a:rPr>
              <a:t> </a:t>
            </a:r>
            <a:r>
              <a:rPr lang="fr-BE" sz="2400" b="1" i="0" u="sng" strike="noStrike" cap="none" dirty="0">
                <a:solidFill>
                  <a:schemeClr val="lt1"/>
                </a:solidFill>
                <a:sym typeface="Arial"/>
              </a:rPr>
              <a:t>Les 3 principes du Fair Process </a:t>
            </a:r>
            <a:endParaRPr lang="fr-BE" sz="2400" b="0" i="0" u="none" strike="noStrike" cap="none" dirty="0">
              <a:solidFill>
                <a:schemeClr val="lt1"/>
              </a:solidFill>
              <a:sym typeface="Arial"/>
            </a:endParaRPr>
          </a:p>
          <a:p>
            <a:pPr marL="0" marR="0" lvl="0" indent="-114300" algn="just" rtl="0">
              <a:lnSpc>
                <a:spcPct val="100000"/>
              </a:lnSpc>
              <a:spcBef>
                <a:spcPts val="1200"/>
              </a:spcBef>
              <a:spcAft>
                <a:spcPts val="0"/>
              </a:spcAft>
              <a:buClr>
                <a:schemeClr val="dk1"/>
              </a:buClr>
              <a:buSzPts val="1800"/>
              <a:buFont typeface="Noto Sans Symbols"/>
              <a:buChar char="❑"/>
            </a:pPr>
            <a:r>
              <a:rPr lang="fr-BE" sz="1800" b="1" i="0" u="none" strike="noStrike" cap="none" dirty="0">
                <a:solidFill>
                  <a:schemeClr val="dk1"/>
                </a:solidFill>
                <a:sym typeface="Arial"/>
              </a:rPr>
              <a:t> </a:t>
            </a:r>
            <a:r>
              <a:rPr lang="fr-BE" sz="2000" b="1" i="0" u="none" strike="noStrike" cap="small" dirty="0">
                <a:solidFill>
                  <a:schemeClr val="dk1"/>
                </a:solidFill>
                <a:sym typeface="Arial"/>
              </a:rPr>
              <a:t>Engagement / implication (</a:t>
            </a:r>
            <a:r>
              <a:rPr lang="fr-BE" sz="2000" b="1" i="1" u="sng" strike="noStrike" cap="small" dirty="0">
                <a:solidFill>
                  <a:schemeClr val="dk1"/>
                </a:solidFill>
                <a:sym typeface="Arial"/>
              </a:rPr>
              <a:t>E</a:t>
            </a:r>
            <a:r>
              <a:rPr lang="fr-BE" sz="2000" b="0" i="1" u="sng" strike="noStrike" cap="small" dirty="0">
                <a:solidFill>
                  <a:schemeClr val="dk1"/>
                </a:solidFill>
                <a:sym typeface="Arial"/>
              </a:rPr>
              <a:t>ngagement)</a:t>
            </a:r>
            <a:r>
              <a:rPr lang="fr-BE" sz="2000" b="0" i="1" u="none" strike="noStrike" cap="small" dirty="0">
                <a:solidFill>
                  <a:schemeClr val="dk1"/>
                </a:solidFill>
                <a:sym typeface="Arial"/>
              </a:rPr>
              <a:t> </a:t>
            </a:r>
            <a:r>
              <a:rPr lang="fr-BE" sz="1800" b="0" i="0" u="none" strike="noStrike" cap="none" dirty="0">
                <a:solidFill>
                  <a:schemeClr val="dk1"/>
                </a:solidFill>
                <a:sym typeface="Arial"/>
              </a:rPr>
              <a:t>: un partage d’idées crée une intelligence collective. </a:t>
            </a:r>
            <a:r>
              <a:rPr lang="fr-BE" sz="1800" b="1" i="1" u="none" strike="noStrike" cap="none" dirty="0">
                <a:solidFill>
                  <a:srgbClr val="E36C0A"/>
                </a:solidFill>
                <a:sym typeface="Arial"/>
              </a:rPr>
              <a:t>L'Engagement / Implication </a:t>
            </a:r>
            <a:r>
              <a:rPr lang="fr-BE" sz="1800" b="0" i="1" u="none" strike="noStrike" cap="none" dirty="0">
                <a:solidFill>
                  <a:srgbClr val="E36C0A"/>
                </a:solidFill>
                <a:sym typeface="Arial"/>
              </a:rPr>
              <a:t>de tous </a:t>
            </a:r>
            <a:r>
              <a:rPr lang="fr-BE" sz="1800" b="0" i="0" u="none" strike="noStrike" cap="none" dirty="0">
                <a:solidFill>
                  <a:srgbClr val="E36C0A"/>
                </a:solidFill>
                <a:sym typeface="Arial"/>
              </a:rPr>
              <a:t>engendre de meilleures décisions et un engagement accru de chacun.</a:t>
            </a:r>
            <a:endParaRPr lang="fr-BE" sz="1800" b="0" i="0" u="none" strike="noStrike" cap="none" dirty="0">
              <a:solidFill>
                <a:schemeClr val="dk1"/>
              </a:solidFill>
              <a:sym typeface="Arial"/>
            </a:endParaRPr>
          </a:p>
          <a:p>
            <a:pPr marL="0" marR="0" lvl="0" indent="-114300" algn="just" rtl="0">
              <a:lnSpc>
                <a:spcPct val="100000"/>
              </a:lnSpc>
              <a:spcBef>
                <a:spcPts val="600"/>
              </a:spcBef>
              <a:spcAft>
                <a:spcPts val="0"/>
              </a:spcAft>
              <a:buClr>
                <a:schemeClr val="dk1"/>
              </a:buClr>
              <a:buSzPts val="1800"/>
              <a:buFont typeface="Noto Sans Symbols"/>
              <a:buChar char="❑"/>
            </a:pPr>
            <a:r>
              <a:rPr lang="fr-BE" sz="1800" b="1" i="0" u="none" strike="noStrike" cap="none" dirty="0">
                <a:solidFill>
                  <a:schemeClr val="dk1"/>
                </a:solidFill>
                <a:sym typeface="Arial"/>
              </a:rPr>
              <a:t> </a:t>
            </a:r>
            <a:r>
              <a:rPr lang="fr-BE" sz="2000" b="1" i="0" u="none" strike="noStrike" cap="small" dirty="0">
                <a:solidFill>
                  <a:schemeClr val="dk1"/>
                </a:solidFill>
                <a:sym typeface="Arial"/>
              </a:rPr>
              <a:t>Explication (</a:t>
            </a:r>
            <a:r>
              <a:rPr lang="fr-BE" sz="2000" b="1" i="1" u="sng" strike="noStrike" cap="small" dirty="0">
                <a:solidFill>
                  <a:schemeClr val="dk1"/>
                </a:solidFill>
                <a:sym typeface="Arial"/>
              </a:rPr>
              <a:t>E</a:t>
            </a:r>
            <a:r>
              <a:rPr lang="fr-BE" sz="2000" b="0" i="1" u="sng" strike="noStrike" cap="small" dirty="0">
                <a:solidFill>
                  <a:schemeClr val="dk1"/>
                </a:solidFill>
                <a:sym typeface="Arial"/>
              </a:rPr>
              <a:t>xplanation</a:t>
            </a:r>
            <a:r>
              <a:rPr lang="fr-BE" sz="2000" b="0" i="0" u="sng" strike="noStrike" cap="small" dirty="0">
                <a:solidFill>
                  <a:schemeClr val="dk1"/>
                </a:solidFill>
                <a:latin typeface="Calibri"/>
                <a:ea typeface="Calibri"/>
                <a:cs typeface="Calibri"/>
                <a:sym typeface="Calibri"/>
              </a:rPr>
              <a:t>)</a:t>
            </a:r>
            <a:r>
              <a:rPr lang="fr-BE" sz="1800" b="0" i="0" u="sng" strike="noStrike" cap="none" dirty="0">
                <a:solidFill>
                  <a:schemeClr val="dk1"/>
                </a:solidFill>
                <a:latin typeface="Calibri"/>
                <a:ea typeface="Calibri"/>
                <a:cs typeface="Calibri"/>
                <a:sym typeface="Calibri"/>
              </a:rPr>
              <a:t> </a:t>
            </a:r>
            <a:r>
              <a:rPr lang="fr-BE" sz="1800" b="0" i="0" u="none" strike="noStrike" cap="none" dirty="0">
                <a:solidFill>
                  <a:schemeClr val="dk1"/>
                </a:solidFill>
                <a:latin typeface="Calibri"/>
                <a:ea typeface="Calibri"/>
                <a:cs typeface="Calibri"/>
                <a:sym typeface="Calibri"/>
              </a:rPr>
              <a:t>: </a:t>
            </a:r>
            <a:r>
              <a:rPr lang="fr-BE" sz="1800" b="0" i="0" u="none" strike="noStrike" cap="none" dirty="0">
                <a:solidFill>
                  <a:schemeClr val="dk1"/>
                </a:solidFill>
                <a:sym typeface="Arial"/>
              </a:rPr>
              <a:t>expliquer à toutes les personnes impliquées et affectées par la décision comment et selon quels critères on y est arrivé. </a:t>
            </a:r>
            <a:r>
              <a:rPr lang="fr-BE" sz="1800" b="0" i="0" u="none" strike="noStrike" cap="none" dirty="0">
                <a:solidFill>
                  <a:srgbClr val="E36C0A"/>
                </a:solidFill>
                <a:sym typeface="Arial"/>
              </a:rPr>
              <a:t>Une </a:t>
            </a:r>
            <a:r>
              <a:rPr lang="fr-BE" sz="1800" b="1" i="1" u="none" strike="noStrike" cap="none" dirty="0">
                <a:solidFill>
                  <a:srgbClr val="E36C0A"/>
                </a:solidFill>
                <a:sym typeface="Arial"/>
              </a:rPr>
              <a:t>Explication</a:t>
            </a:r>
            <a:r>
              <a:rPr lang="fr-BE" sz="1800" b="1" i="0" u="none" strike="noStrike" cap="none" dirty="0">
                <a:solidFill>
                  <a:srgbClr val="E36C0A"/>
                </a:solidFill>
                <a:sym typeface="Arial"/>
              </a:rPr>
              <a:t> transparente </a:t>
            </a:r>
            <a:r>
              <a:rPr lang="fr-BE" sz="1800" b="0" i="0" u="none" strike="noStrike" cap="none" dirty="0">
                <a:solidFill>
                  <a:srgbClr val="E36C0A"/>
                </a:solidFill>
                <a:sym typeface="Arial"/>
              </a:rPr>
              <a:t>crée la confiance</a:t>
            </a:r>
            <a:endParaRPr lang="fr-BE" sz="1800" b="0" i="0" u="none" strike="noStrike" cap="none" dirty="0">
              <a:solidFill>
                <a:schemeClr val="dk1"/>
              </a:solidFill>
              <a:sym typeface="Arial"/>
            </a:endParaRPr>
          </a:p>
          <a:p>
            <a:pPr marL="0" marR="0" lvl="0" indent="-114300" algn="just" rtl="0">
              <a:lnSpc>
                <a:spcPct val="100000"/>
              </a:lnSpc>
              <a:spcBef>
                <a:spcPts val="600"/>
              </a:spcBef>
              <a:spcAft>
                <a:spcPts val="0"/>
              </a:spcAft>
              <a:buClr>
                <a:schemeClr val="dk1"/>
              </a:buClr>
              <a:buSzPts val="1800"/>
              <a:buFont typeface="Noto Sans Symbols"/>
              <a:buChar char="❑"/>
            </a:pPr>
            <a:r>
              <a:rPr lang="fr-BE" sz="1800" b="1" i="0" u="none" strike="noStrike" cap="none" dirty="0">
                <a:solidFill>
                  <a:schemeClr val="dk1"/>
                </a:solidFill>
                <a:sym typeface="Arial"/>
              </a:rPr>
              <a:t> </a:t>
            </a:r>
            <a:r>
              <a:rPr lang="fr-BE" sz="2000" b="1" i="0" u="none" strike="noStrike" cap="small" dirty="0">
                <a:solidFill>
                  <a:schemeClr val="dk1"/>
                </a:solidFill>
                <a:sym typeface="Arial"/>
              </a:rPr>
              <a:t>Clarté des attentes / Vision claire pour l’avenir</a:t>
            </a:r>
            <a:r>
              <a:rPr lang="fr-BE" sz="1800" b="0" i="0" u="none" strike="noStrike" cap="none" dirty="0">
                <a:solidFill>
                  <a:schemeClr val="dk1"/>
                </a:solidFill>
                <a:sym typeface="Arial"/>
              </a:rPr>
              <a:t> (</a:t>
            </a:r>
            <a:r>
              <a:rPr lang="fr-BE" sz="2000" b="1" i="1" u="sng" strike="noStrike" cap="small" dirty="0">
                <a:solidFill>
                  <a:schemeClr val="dk1"/>
                </a:solidFill>
                <a:sym typeface="Arial"/>
              </a:rPr>
              <a:t>E</a:t>
            </a:r>
            <a:r>
              <a:rPr lang="fr-BE" sz="2000" b="0" i="1" u="sng" strike="noStrike" cap="small" dirty="0">
                <a:solidFill>
                  <a:schemeClr val="dk1"/>
                </a:solidFill>
                <a:sym typeface="Arial"/>
              </a:rPr>
              <a:t>xpectation clarity</a:t>
            </a:r>
            <a:r>
              <a:rPr lang="fr-BE" sz="1800" b="0" i="1" u="sng" strike="noStrike" cap="none" dirty="0">
                <a:solidFill>
                  <a:schemeClr val="dk1"/>
                </a:solidFill>
                <a:sym typeface="Arial"/>
              </a:rPr>
              <a:t>)</a:t>
            </a:r>
            <a:r>
              <a:rPr lang="fr-BE" sz="1200" b="0" i="1" u="none" strike="noStrike" cap="none" dirty="0">
                <a:solidFill>
                  <a:schemeClr val="dk1"/>
                </a:solidFill>
                <a:sym typeface="Arial"/>
              </a:rPr>
              <a:t> :  </a:t>
            </a:r>
            <a:r>
              <a:rPr lang="fr-BE" sz="1800" b="0" i="0" u="none" strike="noStrike" cap="none" dirty="0">
                <a:solidFill>
                  <a:schemeClr val="dk1"/>
                </a:solidFill>
                <a:sym typeface="Arial"/>
              </a:rPr>
              <a:t>S'assurer que chacun comprenne la décision prise et ce qui est attendu de lui à l'avenir. </a:t>
            </a:r>
            <a:r>
              <a:rPr lang="fr-BE" sz="1800" b="1" i="1" u="none" strike="noStrike" cap="none" dirty="0">
                <a:solidFill>
                  <a:schemeClr val="accent2"/>
                </a:solidFill>
                <a:sym typeface="Arial"/>
              </a:rPr>
              <a:t>Communiquer clairement les règles du jeu</a:t>
            </a:r>
            <a:r>
              <a:rPr lang="fr-BE" sz="1800" b="0" i="0" u="none" strike="noStrike" cap="none" dirty="0">
                <a:solidFill>
                  <a:schemeClr val="accent2"/>
                </a:solidFill>
                <a:sym typeface="Arial"/>
              </a:rPr>
              <a:t>.</a:t>
            </a:r>
          </a:p>
          <a:p>
            <a:pPr marL="0" marR="0" lvl="0" indent="0" algn="just" rtl="0">
              <a:lnSpc>
                <a:spcPct val="100000"/>
              </a:lnSpc>
              <a:spcBef>
                <a:spcPts val="600"/>
              </a:spcBef>
              <a:spcAft>
                <a:spcPts val="0"/>
              </a:spcAft>
              <a:buClr>
                <a:schemeClr val="dk1"/>
              </a:buClr>
              <a:buSzPts val="1800"/>
              <a:buFont typeface="Arial"/>
              <a:buNone/>
            </a:pPr>
            <a:r>
              <a:rPr lang="fr-BE" sz="1800" b="0" i="0" u="sng" strike="noStrike" cap="none" dirty="0">
                <a:solidFill>
                  <a:schemeClr val="dk1"/>
                </a:solidFill>
                <a:sym typeface="Arial"/>
              </a:rPr>
              <a:t>L'hypothèse fondamentale des Pratiques Restauratives</a:t>
            </a:r>
            <a:r>
              <a:rPr lang="fr-BE" sz="1800" b="0" i="0" u="none" strike="noStrike" cap="none" dirty="0">
                <a:solidFill>
                  <a:schemeClr val="dk1"/>
                </a:solidFill>
                <a:sym typeface="Arial"/>
              </a:rPr>
              <a:t> : "</a:t>
            </a:r>
            <a:r>
              <a:rPr lang="fr-BE" sz="1800" b="0" i="1" u="none" strike="noStrike" cap="none" dirty="0">
                <a:solidFill>
                  <a:schemeClr val="dk1"/>
                </a:solidFill>
                <a:sym typeface="Arial"/>
              </a:rPr>
              <a:t>Les personnes sont plus heureuses, plus coopératives, plus productives et plus susceptibles d’arriver à des changements de comportement positifs lorsque ceux qui dirigent font des choses </a:t>
            </a:r>
            <a:r>
              <a:rPr lang="fr-BE" sz="1800" b="1" i="1" u="sng" strike="noStrike" cap="small" dirty="0">
                <a:solidFill>
                  <a:schemeClr val="dk1"/>
                </a:solidFill>
                <a:sym typeface="Arial"/>
              </a:rPr>
              <a:t>avec</a:t>
            </a:r>
            <a:r>
              <a:rPr lang="fr-BE" sz="1800" b="0" i="1" u="none" strike="noStrike" cap="none" dirty="0">
                <a:solidFill>
                  <a:schemeClr val="dk1"/>
                </a:solidFill>
                <a:sym typeface="Arial"/>
              </a:rPr>
              <a:t> eux plutôt que pour eux</a:t>
            </a:r>
            <a:r>
              <a:rPr lang="fr-BE" sz="1800" b="0" i="0" u="none" strike="noStrike" cap="none" dirty="0">
                <a:solidFill>
                  <a:schemeClr val="dk1"/>
                </a:solidFill>
                <a:sym typeface="Arial"/>
              </a:rPr>
              <a:t>." </a:t>
            </a:r>
            <a:r>
              <a:rPr lang="fr-BE" sz="1800" b="0" i="0" u="none" strike="noStrike" cap="none" dirty="0" err="1">
                <a:solidFill>
                  <a:schemeClr val="dk1"/>
                </a:solidFill>
                <a:sym typeface="Arial"/>
              </a:rPr>
              <a:t>cf</a:t>
            </a:r>
            <a:r>
              <a:rPr lang="fr-BE" sz="1800" b="0" i="0" u="none" strike="noStrike" cap="none" dirty="0">
                <a:solidFill>
                  <a:schemeClr val="dk1"/>
                </a:solidFill>
                <a:sym typeface="Arial"/>
              </a:rPr>
              <a:t> SDW.</a:t>
            </a:r>
          </a:p>
        </p:txBody>
      </p:sp>
      <p:sp>
        <p:nvSpPr>
          <p:cNvPr id="458" name="Google Shape;458;p54"/>
          <p:cNvSpPr/>
          <p:nvPr/>
        </p:nvSpPr>
        <p:spPr>
          <a:xfrm>
            <a:off x="341194" y="1250638"/>
            <a:ext cx="11450472"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nl-BE" sz="1800" b="1" i="1" u="none" strike="noStrike" cap="none">
                <a:solidFill>
                  <a:schemeClr val="dk1"/>
                </a:solidFill>
                <a:latin typeface="Calibri"/>
                <a:ea typeface="Calibri"/>
                <a:cs typeface="Calibri"/>
                <a:sym typeface="Calibri"/>
              </a:rPr>
              <a:t>« Les personnes accordent de l'</a:t>
            </a:r>
            <a:r>
              <a:rPr lang="nl-BE" sz="1800" b="1" i="1" u="sng" strike="noStrike" cap="none">
                <a:solidFill>
                  <a:schemeClr val="dk1"/>
                </a:solidFill>
                <a:latin typeface="Calibri"/>
                <a:ea typeface="Calibri"/>
                <a:cs typeface="Calibri"/>
                <a:sym typeface="Calibri"/>
              </a:rPr>
              <a:t>importance aux décisions </a:t>
            </a:r>
            <a:r>
              <a:rPr lang="nl-BE" sz="1800" b="1" i="1" u="none" strike="noStrike" cap="none">
                <a:solidFill>
                  <a:schemeClr val="dk1"/>
                </a:solidFill>
                <a:latin typeface="Calibri"/>
                <a:ea typeface="Calibri"/>
                <a:cs typeface="Calibri"/>
                <a:sym typeface="Calibri"/>
              </a:rPr>
              <a:t>que vous prenez mais plus encore </a:t>
            </a:r>
            <a:r>
              <a:rPr lang="nl-BE" sz="1800" b="1" i="1" u="sng" strike="noStrike" cap="none">
                <a:solidFill>
                  <a:schemeClr val="dk1"/>
                </a:solidFill>
                <a:latin typeface="Calibri"/>
                <a:ea typeface="Calibri"/>
                <a:cs typeface="Calibri"/>
                <a:sym typeface="Calibri"/>
              </a:rPr>
              <a:t>au processus </a:t>
            </a:r>
            <a:r>
              <a:rPr lang="nl-BE" sz="1800" b="1" i="1" u="none" strike="noStrike" cap="none">
                <a:solidFill>
                  <a:schemeClr val="dk1"/>
                </a:solidFill>
                <a:latin typeface="Calibri"/>
                <a:ea typeface="Calibri"/>
                <a:cs typeface="Calibri"/>
                <a:sym typeface="Calibri"/>
              </a:rPr>
              <a:t>que vous avez adopté pour arriver à cette décision.  [...]  Les individus sont plus susceptibles de faire confiance et de </a:t>
            </a:r>
            <a:r>
              <a:rPr lang="nl-BE" sz="1800" b="1" i="1" u="sng" strike="noStrike" cap="none">
                <a:solidFill>
                  <a:schemeClr val="dk1"/>
                </a:solidFill>
                <a:latin typeface="Calibri"/>
                <a:ea typeface="Calibri"/>
                <a:cs typeface="Calibri"/>
                <a:sym typeface="Calibri"/>
              </a:rPr>
              <a:t>coopérer librement</a:t>
            </a:r>
            <a:r>
              <a:rPr lang="nl-BE" sz="1800" b="1" i="1" u="none" strike="noStrike" cap="none">
                <a:solidFill>
                  <a:schemeClr val="dk1"/>
                </a:solidFill>
                <a:latin typeface="Calibri"/>
                <a:ea typeface="Calibri"/>
                <a:cs typeface="Calibri"/>
                <a:sym typeface="Calibri"/>
              </a:rPr>
              <a:t> avec les systèmes - qu'ils soient eux-mêmes gagnants ou perdants - lorsqu'un p</a:t>
            </a:r>
            <a:r>
              <a:rPr lang="nl-BE" sz="1800" b="1" i="1" u="sng" strike="noStrike" cap="none">
                <a:solidFill>
                  <a:schemeClr val="dk1"/>
                </a:solidFill>
                <a:latin typeface="Calibri"/>
                <a:ea typeface="Calibri"/>
                <a:cs typeface="Calibri"/>
                <a:sym typeface="Calibri"/>
              </a:rPr>
              <a:t>rocessus équitable</a:t>
            </a:r>
            <a:r>
              <a:rPr lang="nl-BE" sz="1800" b="1" i="1" u="none" strike="noStrike" cap="none">
                <a:solidFill>
                  <a:schemeClr val="dk1"/>
                </a:solidFill>
                <a:latin typeface="Calibri"/>
                <a:ea typeface="Calibri"/>
                <a:cs typeface="Calibri"/>
                <a:sym typeface="Calibri"/>
              </a:rPr>
              <a:t> est observé ».</a:t>
            </a:r>
            <a:r>
              <a:rPr lang="nl-BE" sz="1800" b="1" i="0" u="none" strike="noStrike" cap="none">
                <a:solidFill>
                  <a:schemeClr val="dk1"/>
                </a:solidFill>
                <a:latin typeface="Calibri"/>
                <a:ea typeface="Calibri"/>
                <a:cs typeface="Calibri"/>
                <a:sym typeface="Calibri"/>
              </a:rPr>
              <a:t> </a:t>
            </a:r>
            <a:r>
              <a:rPr lang="nl-BE" sz="1800" b="0" i="0" u="none" strike="noStrike" cap="none">
                <a:solidFill>
                  <a:schemeClr val="dk1"/>
                </a:solidFill>
                <a:latin typeface="Calibri"/>
                <a:ea typeface="Calibri"/>
                <a:cs typeface="Calibri"/>
                <a:sym typeface="Calibri"/>
              </a:rPr>
              <a:t>(</a:t>
            </a:r>
            <a:r>
              <a:rPr lang="nl-BE" sz="18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https://www.iirp.edu/defining-restorative/fair-process</a:t>
            </a:r>
            <a:r>
              <a:rPr lang="nl-BE" sz="1800" b="0" i="0" u="none" strike="noStrike" cap="none">
                <a:solidFill>
                  <a:schemeClr val="dk1"/>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p:txBody>
      </p:sp>
      <p:pic>
        <p:nvPicPr>
          <p:cNvPr id="459" name="Google Shape;459;p54"/>
          <p:cNvPicPr preferRelativeResize="0"/>
          <p:nvPr/>
        </p:nvPicPr>
        <p:blipFill rotWithShape="1">
          <a:blip r:embed="rId6">
            <a:alphaModFix/>
          </a:blip>
          <a:srcRect/>
          <a:stretch/>
        </p:blipFill>
        <p:spPr>
          <a:xfrm>
            <a:off x="11056603" y="6039134"/>
            <a:ext cx="944329" cy="81886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63"/>
        <p:cNvGrpSpPr/>
        <p:nvPr/>
      </p:nvGrpSpPr>
      <p:grpSpPr>
        <a:xfrm>
          <a:off x="0" y="0"/>
          <a:ext cx="0" cy="0"/>
          <a:chOff x="0" y="0"/>
          <a:chExt cx="0" cy="0"/>
        </a:xfrm>
      </p:grpSpPr>
      <p:sp>
        <p:nvSpPr>
          <p:cNvPr id="464" name="Google Shape;464;p55"/>
          <p:cNvSpPr/>
          <p:nvPr/>
        </p:nvSpPr>
        <p:spPr>
          <a:xfrm>
            <a:off x="1924334" y="163774"/>
            <a:ext cx="9744501"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10. </a:t>
            </a:r>
            <a:r>
              <a:rPr lang="nl-BE" sz="4800" b="1" dirty="0">
                <a:solidFill>
                  <a:schemeClr val="lt1"/>
                </a:solidFill>
              </a:rPr>
              <a:t>Deux</a:t>
            </a:r>
            <a:r>
              <a:rPr lang="nl-BE" sz="4800" b="1" i="0" u="none" strike="noStrike" cap="none" dirty="0">
                <a:solidFill>
                  <a:schemeClr val="lt1"/>
                </a:solidFill>
                <a:latin typeface="Arial"/>
                <a:ea typeface="Arial"/>
                <a:cs typeface="Arial"/>
                <a:sym typeface="Arial"/>
              </a:rPr>
              <a:t> Types de </a:t>
            </a:r>
            <a:r>
              <a:rPr lang="fr-BE" sz="4800" b="1" i="0" u="none" strike="noStrike" cap="none" dirty="0">
                <a:solidFill>
                  <a:schemeClr val="lt1"/>
                </a:solidFill>
                <a:sym typeface="Arial"/>
              </a:rPr>
              <a:t>Cercles</a:t>
            </a:r>
            <a:endParaRPr lang="fr-BE" dirty="0"/>
          </a:p>
        </p:txBody>
      </p:sp>
      <p:pic>
        <p:nvPicPr>
          <p:cNvPr id="465" name="Google Shape;465;p55" descr="logo RESTORE Europe.jpg"/>
          <p:cNvPicPr preferRelativeResize="0"/>
          <p:nvPr/>
        </p:nvPicPr>
        <p:blipFill rotWithShape="1">
          <a:blip r:embed="rId3">
            <a:alphaModFix/>
          </a:blip>
          <a:srcRect/>
          <a:stretch/>
        </p:blipFill>
        <p:spPr>
          <a:xfrm>
            <a:off x="9171296" y="6094309"/>
            <a:ext cx="2183641" cy="586269"/>
          </a:xfrm>
          <a:prstGeom prst="rect">
            <a:avLst/>
          </a:prstGeom>
          <a:noFill/>
          <a:ln>
            <a:noFill/>
          </a:ln>
        </p:spPr>
      </p:pic>
      <p:sp>
        <p:nvSpPr>
          <p:cNvPr id="466" name="Google Shape;466;p55"/>
          <p:cNvSpPr/>
          <p:nvPr/>
        </p:nvSpPr>
        <p:spPr>
          <a:xfrm>
            <a:off x="409432" y="6469038"/>
            <a:ext cx="7929349"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Le Souffle - Les différents types de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cercle</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pic>
        <p:nvPicPr>
          <p:cNvPr id="467" name="Google Shape;467;p55"/>
          <p:cNvPicPr preferRelativeResize="0"/>
          <p:nvPr/>
        </p:nvPicPr>
        <p:blipFill rotWithShape="1">
          <a:blip r:embed="rId5">
            <a:alphaModFix/>
          </a:blip>
          <a:srcRect/>
          <a:stretch/>
        </p:blipFill>
        <p:spPr>
          <a:xfrm>
            <a:off x="588770" y="204717"/>
            <a:ext cx="776007" cy="689212"/>
          </a:xfrm>
          <a:prstGeom prst="rect">
            <a:avLst/>
          </a:prstGeom>
          <a:noFill/>
          <a:ln>
            <a:noFill/>
          </a:ln>
        </p:spPr>
      </p:pic>
      <p:sp>
        <p:nvSpPr>
          <p:cNvPr id="468" name="Google Shape;468;p55"/>
          <p:cNvSpPr/>
          <p:nvPr/>
        </p:nvSpPr>
        <p:spPr>
          <a:xfrm>
            <a:off x="8134066" y="1624104"/>
            <a:ext cx="3891158" cy="3785611"/>
          </a:xfrm>
          <a:prstGeom prst="rect">
            <a:avLst/>
          </a:prstGeom>
          <a:noFill/>
          <a:ln>
            <a:noFill/>
          </a:ln>
        </p:spPr>
        <p:txBody>
          <a:bodyPr spcFirstLastPara="1" wrap="square" lIns="91425" tIns="45700" rIns="91425" bIns="45700" anchor="ctr" anchorCtr="0">
            <a:spAutoFit/>
          </a:bodyPr>
          <a:lstStyle/>
          <a:p>
            <a:pPr algn="just"/>
            <a:r>
              <a:rPr lang="fr-BE" sz="2000" dirty="0">
                <a:solidFill>
                  <a:schemeClr val="dk1"/>
                </a:solidFill>
                <a:latin typeface="Cambria"/>
                <a:ea typeface="Cambria"/>
                <a:cs typeface="Cambria"/>
                <a:sym typeface="Cambria"/>
              </a:rPr>
              <a:t>Dans n'importe quel contexte, </a:t>
            </a:r>
          </a:p>
          <a:p>
            <a:pPr marL="0" marR="0" lvl="0" indent="0" algn="just" rtl="0">
              <a:lnSpc>
                <a:spcPct val="100000"/>
              </a:lnSpc>
              <a:spcBef>
                <a:spcPts val="0"/>
              </a:spcBef>
              <a:spcAft>
                <a:spcPts val="0"/>
              </a:spcAft>
              <a:buNone/>
            </a:pPr>
            <a:r>
              <a:rPr lang="fr-BE" sz="2000" dirty="0">
                <a:solidFill>
                  <a:schemeClr val="dk1"/>
                </a:solidFill>
                <a:latin typeface="Cambria"/>
                <a:ea typeface="Cambria"/>
                <a:cs typeface="Cambria"/>
                <a:sym typeface="Cambria"/>
              </a:rPr>
              <a:t>l</a:t>
            </a:r>
            <a:r>
              <a:rPr lang="fr-BE" sz="2000" b="0" i="0" u="none" strike="noStrike" cap="none" dirty="0">
                <a:solidFill>
                  <a:schemeClr val="dk1"/>
                </a:solidFill>
                <a:latin typeface="Cambria"/>
                <a:ea typeface="Cambria"/>
                <a:cs typeface="Cambria"/>
                <a:sym typeface="Cambria"/>
              </a:rPr>
              <a:t>e cercle peut être utilisé </a:t>
            </a:r>
          </a:p>
          <a:p>
            <a:pPr marL="0" marR="0" lvl="0" indent="0" algn="just" rtl="0">
              <a:lnSpc>
                <a:spcPct val="100000"/>
              </a:lnSpc>
              <a:spcBef>
                <a:spcPts val="0"/>
              </a:spcBef>
              <a:spcAft>
                <a:spcPts val="0"/>
              </a:spcAft>
              <a:buNone/>
            </a:pPr>
            <a:r>
              <a:rPr lang="fr-BE" sz="2000" b="0" i="0" u="none" strike="noStrike" cap="none" dirty="0">
                <a:solidFill>
                  <a:schemeClr val="dk1"/>
                </a:solidFill>
                <a:latin typeface="Cambria"/>
                <a:ea typeface="Cambria"/>
                <a:cs typeface="Cambria"/>
                <a:sym typeface="Cambria"/>
              </a:rPr>
              <a:t>Soit</a:t>
            </a:r>
          </a:p>
          <a:p>
            <a:pPr marL="342900" lvl="0" indent="-342900">
              <a:buFontTx/>
              <a:buChar char="-"/>
            </a:pPr>
            <a:r>
              <a:rPr lang="fr-BE" sz="2000" b="1" i="1" u="none" strike="noStrike" cap="none" dirty="0">
                <a:solidFill>
                  <a:schemeClr val="dk1"/>
                </a:solidFill>
                <a:latin typeface="Cambria"/>
                <a:ea typeface="Cambria"/>
                <a:cs typeface="Cambria"/>
                <a:sym typeface="Cambria"/>
              </a:rPr>
              <a:t>de manière </a:t>
            </a:r>
            <a:r>
              <a:rPr lang="fr-BE" sz="2000" b="1" i="1" u="sng" dirty="0">
                <a:solidFill>
                  <a:schemeClr val="dk1"/>
                </a:solidFill>
                <a:latin typeface="Cambria"/>
                <a:ea typeface="Cambria"/>
                <a:cs typeface="Cambria"/>
                <a:sym typeface="Cambria"/>
              </a:rPr>
              <a:t>RESTAURATIVE </a:t>
            </a:r>
          </a:p>
          <a:p>
            <a:pPr lvl="0" algn="just"/>
            <a:r>
              <a:rPr lang="fr-BE" sz="2000" b="1" i="1" dirty="0">
                <a:solidFill>
                  <a:schemeClr val="dk1"/>
                </a:solidFill>
                <a:latin typeface="Cambria"/>
                <a:ea typeface="Cambria"/>
                <a:cs typeface="Cambria"/>
                <a:sym typeface="Cambria"/>
              </a:rPr>
              <a:t> (</a:t>
            </a:r>
            <a:r>
              <a:rPr lang="fr-BE" sz="2000" b="1" i="1" u="none" strike="noStrike" cap="none" dirty="0">
                <a:solidFill>
                  <a:schemeClr val="dk1"/>
                </a:solidFill>
                <a:latin typeface="Cambria"/>
                <a:ea typeface="Cambria"/>
                <a:cs typeface="Cambria"/>
                <a:sym typeface="Cambria"/>
              </a:rPr>
              <a:t>réactive)</a:t>
            </a:r>
            <a:r>
              <a:rPr lang="fr-BE" sz="2000" b="0" i="0" u="none" strike="noStrike" cap="none" dirty="0">
                <a:solidFill>
                  <a:schemeClr val="dk1"/>
                </a:solidFill>
                <a:latin typeface="Cambria"/>
                <a:ea typeface="Cambria"/>
                <a:cs typeface="Cambria"/>
                <a:sym typeface="Cambria"/>
              </a:rPr>
              <a:t>, pour répondre à des incidents, à des conflits, à des difficultés ayant un impact sur le groupe et cela soit </a:t>
            </a:r>
          </a:p>
          <a:p>
            <a:pPr marL="0" marR="0" lvl="0" indent="0" algn="just" rtl="0">
              <a:lnSpc>
                <a:spcPct val="100000"/>
              </a:lnSpc>
              <a:spcBef>
                <a:spcPts val="0"/>
              </a:spcBef>
              <a:spcAft>
                <a:spcPts val="0"/>
              </a:spcAft>
              <a:buNone/>
            </a:pPr>
            <a:r>
              <a:rPr lang="fr-BE" sz="2000" b="0" i="0" u="none" strike="noStrike" cap="none" dirty="0">
                <a:solidFill>
                  <a:schemeClr val="dk1"/>
                </a:solidFill>
                <a:latin typeface="Cambria"/>
                <a:ea typeface="Cambria"/>
                <a:cs typeface="Cambria"/>
                <a:sym typeface="Cambria"/>
              </a:rPr>
              <a:t>- </a:t>
            </a:r>
            <a:r>
              <a:rPr lang="fr-BE" sz="2000" b="1" i="1" u="none" strike="noStrike" cap="none" dirty="0">
                <a:solidFill>
                  <a:schemeClr val="dk1"/>
                </a:solidFill>
                <a:latin typeface="Cambria"/>
                <a:ea typeface="Cambria"/>
                <a:cs typeface="Cambria"/>
                <a:sym typeface="Cambria"/>
              </a:rPr>
              <a:t>de manière </a:t>
            </a:r>
            <a:r>
              <a:rPr lang="fr-BE" sz="2000" b="1" i="1" u="sng" strike="noStrike" cap="none" dirty="0">
                <a:solidFill>
                  <a:schemeClr val="dk1"/>
                </a:solidFill>
                <a:latin typeface="Cambria"/>
                <a:ea typeface="Cambria"/>
                <a:cs typeface="Cambria"/>
                <a:sym typeface="Cambria"/>
              </a:rPr>
              <a:t>P</a:t>
            </a:r>
            <a:r>
              <a:rPr lang="fr-BE" sz="2000" b="1" i="1" u="sng" dirty="0">
                <a:solidFill>
                  <a:schemeClr val="dk1"/>
                </a:solidFill>
                <a:latin typeface="Cambria"/>
                <a:ea typeface="Cambria"/>
                <a:cs typeface="Cambria"/>
                <a:sym typeface="Cambria"/>
              </a:rPr>
              <a:t>RÉVENTIVE</a:t>
            </a:r>
            <a:r>
              <a:rPr lang="fr-BE" sz="2000" b="1" i="1" u="none" strike="noStrike" cap="none" dirty="0">
                <a:solidFill>
                  <a:schemeClr val="dk1"/>
                </a:solidFill>
                <a:latin typeface="Cambria"/>
                <a:ea typeface="Cambria"/>
                <a:cs typeface="Cambria"/>
                <a:sym typeface="Cambria"/>
              </a:rPr>
              <a:t>  (</a:t>
            </a:r>
            <a:r>
              <a:rPr lang="fr-BE" sz="2000" b="1" i="1" dirty="0">
                <a:solidFill>
                  <a:schemeClr val="dk1"/>
                </a:solidFill>
                <a:latin typeface="Cambria"/>
                <a:ea typeface="Cambria"/>
                <a:cs typeface="Cambria"/>
                <a:sym typeface="Cambria"/>
              </a:rPr>
              <a:t>proactive), </a:t>
            </a:r>
            <a:r>
              <a:rPr lang="fr-BE" sz="2000" b="0" i="0" u="none" strike="noStrike" cap="none" dirty="0">
                <a:solidFill>
                  <a:schemeClr val="dk1"/>
                </a:solidFill>
                <a:latin typeface="Cambria"/>
                <a:ea typeface="Cambria"/>
                <a:cs typeface="Cambria"/>
                <a:sym typeface="Cambria"/>
              </a:rPr>
              <a:t>pour développer des relations et construire une communauté</a:t>
            </a:r>
            <a:r>
              <a:rPr lang="fr-BE" sz="2000" dirty="0">
                <a:solidFill>
                  <a:schemeClr val="dk1"/>
                </a:solidFill>
                <a:latin typeface="Cambria"/>
                <a:ea typeface="Cambria"/>
                <a:cs typeface="Cambria"/>
                <a:sym typeface="Cambria"/>
              </a:rPr>
              <a:t>.</a:t>
            </a:r>
            <a:endParaRPr lang="fr-BE" sz="2000" b="0" i="0" u="none" strike="noStrike" cap="none" dirty="0">
              <a:solidFill>
                <a:schemeClr val="dk1"/>
              </a:solidFill>
              <a:sym typeface="Arial"/>
            </a:endParaRPr>
          </a:p>
        </p:txBody>
      </p:sp>
      <p:pic>
        <p:nvPicPr>
          <p:cNvPr id="469" name="Google Shape;469;p55"/>
          <p:cNvPicPr preferRelativeResize="0"/>
          <p:nvPr/>
        </p:nvPicPr>
        <p:blipFill rotWithShape="1">
          <a:blip r:embed="rId6">
            <a:alphaModFix/>
          </a:blip>
          <a:srcRect/>
          <a:stretch/>
        </p:blipFill>
        <p:spPr>
          <a:xfrm>
            <a:off x="409433" y="1076657"/>
            <a:ext cx="7724632" cy="5310495"/>
          </a:xfrm>
          <a:prstGeom prst="rect">
            <a:avLst/>
          </a:prstGeom>
          <a:noFill/>
          <a:ln>
            <a:noFill/>
          </a:ln>
        </p:spPr>
      </p:pic>
      <p:sp>
        <p:nvSpPr>
          <p:cNvPr id="470" name="Google Shape;470;p55"/>
          <p:cNvSpPr txBox="1"/>
          <p:nvPr/>
        </p:nvSpPr>
        <p:spPr>
          <a:xfrm>
            <a:off x="523379" y="1162439"/>
            <a:ext cx="28250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400" b="0" i="0" u="none" strike="noStrike" cap="none" dirty="0" err="1">
                <a:solidFill>
                  <a:srgbClr val="000000"/>
                </a:solidFill>
                <a:latin typeface="Arial"/>
                <a:ea typeface="Arial"/>
                <a:cs typeface="Arial"/>
                <a:sym typeface="Arial"/>
              </a:rPr>
              <a:t>Exemples</a:t>
            </a:r>
            <a:r>
              <a:rPr lang="nl-BE" sz="1400" b="0" i="0" u="none" strike="noStrike" cap="none" dirty="0">
                <a:solidFill>
                  <a:srgbClr val="000000"/>
                </a:solidFill>
                <a:latin typeface="Arial"/>
                <a:ea typeface="Arial"/>
                <a:cs typeface="Arial"/>
                <a:sym typeface="Arial"/>
              </a:rPr>
              <a:t> de </a:t>
            </a:r>
            <a:r>
              <a:rPr lang="nl-BE" sz="1400" b="0" i="0" u="none" strike="noStrike" cap="none" dirty="0" err="1">
                <a:solidFill>
                  <a:srgbClr val="000000"/>
                </a:solidFill>
                <a:latin typeface="Arial"/>
                <a:ea typeface="Arial"/>
                <a:cs typeface="Arial"/>
                <a:sym typeface="Arial"/>
              </a:rPr>
              <a:t>cercles</a:t>
            </a:r>
            <a:r>
              <a:rPr lang="nl-BE" sz="1400" b="0" i="0" u="none" strike="noStrike" cap="none" dirty="0">
                <a:solidFill>
                  <a:srgbClr val="000000"/>
                </a:solidFill>
                <a:latin typeface="Arial"/>
                <a:ea typeface="Arial"/>
                <a:cs typeface="Arial"/>
                <a:sym typeface="Arial"/>
              </a:rPr>
              <a:t> proactifs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74"/>
        <p:cNvGrpSpPr/>
        <p:nvPr/>
      </p:nvGrpSpPr>
      <p:grpSpPr>
        <a:xfrm>
          <a:off x="0" y="0"/>
          <a:ext cx="0" cy="0"/>
          <a:chOff x="0" y="0"/>
          <a:chExt cx="0" cy="0"/>
        </a:xfrm>
      </p:grpSpPr>
      <p:sp>
        <p:nvSpPr>
          <p:cNvPr id="475" name="Google Shape;475;p56"/>
          <p:cNvSpPr/>
          <p:nvPr/>
        </p:nvSpPr>
        <p:spPr>
          <a:xfrm>
            <a:off x="1433014" y="272955"/>
            <a:ext cx="9744501"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11. Le </a:t>
            </a:r>
            <a:r>
              <a:rPr lang="nl-BE" sz="4800" b="1" i="0" u="none" strike="noStrike" cap="none" dirty="0" err="1">
                <a:solidFill>
                  <a:schemeClr val="lt1"/>
                </a:solidFill>
                <a:latin typeface="Arial"/>
                <a:ea typeface="Arial"/>
                <a:cs typeface="Arial"/>
                <a:sym typeface="Arial"/>
              </a:rPr>
              <a:t>Cercle</a:t>
            </a:r>
            <a:r>
              <a:rPr lang="nl-BE" sz="4800" b="1" i="0" u="none" strike="noStrike" cap="none" dirty="0">
                <a:solidFill>
                  <a:schemeClr val="lt1"/>
                </a:solidFill>
                <a:latin typeface="Arial"/>
                <a:ea typeface="Arial"/>
                <a:cs typeface="Arial"/>
                <a:sym typeface="Arial"/>
              </a:rPr>
              <a:t> ProDAS</a:t>
            </a:r>
            <a:endParaRPr sz="4800" b="1" i="0" u="none" strike="noStrike" cap="none" dirty="0">
              <a:solidFill>
                <a:schemeClr val="lt1"/>
              </a:solidFill>
              <a:latin typeface="Arial"/>
              <a:ea typeface="Arial"/>
              <a:cs typeface="Arial"/>
              <a:sym typeface="Arial"/>
            </a:endParaRPr>
          </a:p>
        </p:txBody>
      </p:sp>
      <p:pic>
        <p:nvPicPr>
          <p:cNvPr id="476" name="Google Shape;476;p56" descr="logo RESTORE Europe.jpg"/>
          <p:cNvPicPr preferRelativeResize="0"/>
          <p:nvPr/>
        </p:nvPicPr>
        <p:blipFill rotWithShape="1">
          <a:blip r:embed="rId3">
            <a:alphaModFix/>
          </a:blip>
          <a:srcRect/>
          <a:stretch/>
        </p:blipFill>
        <p:spPr>
          <a:xfrm>
            <a:off x="9171296" y="6271731"/>
            <a:ext cx="2620369" cy="586269"/>
          </a:xfrm>
          <a:prstGeom prst="rect">
            <a:avLst/>
          </a:prstGeom>
          <a:noFill/>
          <a:ln>
            <a:noFill/>
          </a:ln>
        </p:spPr>
      </p:pic>
      <p:sp>
        <p:nvSpPr>
          <p:cNvPr id="477" name="Google Shape;477;p56"/>
          <p:cNvSpPr/>
          <p:nvPr/>
        </p:nvSpPr>
        <p:spPr>
          <a:xfrm>
            <a:off x="3721768" y="6376523"/>
            <a:ext cx="5069306"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Cercle</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 de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paroles</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proactif</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 et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préventif</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 ProDAS</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pic>
        <p:nvPicPr>
          <p:cNvPr id="478" name="Google Shape;478;p56"/>
          <p:cNvPicPr preferRelativeResize="0"/>
          <p:nvPr/>
        </p:nvPicPr>
        <p:blipFill rotWithShape="1">
          <a:blip r:embed="rId5">
            <a:alphaModFix/>
          </a:blip>
          <a:srcRect/>
          <a:stretch/>
        </p:blipFill>
        <p:spPr>
          <a:xfrm>
            <a:off x="315815" y="279779"/>
            <a:ext cx="944329" cy="818866"/>
          </a:xfrm>
          <a:prstGeom prst="rect">
            <a:avLst/>
          </a:prstGeom>
          <a:noFill/>
          <a:ln>
            <a:noFill/>
          </a:ln>
        </p:spPr>
      </p:pic>
      <p:sp>
        <p:nvSpPr>
          <p:cNvPr id="479" name="Google Shape;479;p56"/>
          <p:cNvSpPr/>
          <p:nvPr/>
        </p:nvSpPr>
        <p:spPr>
          <a:xfrm>
            <a:off x="432178" y="1132764"/>
            <a:ext cx="11327643" cy="14772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fr-BE" sz="1800" b="0" i="0" u="none" strike="noStrike" cap="none" dirty="0">
                <a:solidFill>
                  <a:srgbClr val="000000"/>
                </a:solidFill>
                <a:sym typeface="Arial"/>
              </a:rPr>
              <a:t>Le cercle de paroles est une</a:t>
            </a:r>
            <a:r>
              <a:rPr lang="fr-BE" sz="1800" b="1" i="0" u="none" strike="noStrike" cap="none" dirty="0">
                <a:solidFill>
                  <a:srgbClr val="000000"/>
                </a:solidFill>
                <a:sym typeface="Arial"/>
              </a:rPr>
              <a:t> </a:t>
            </a:r>
            <a:r>
              <a:rPr lang="fr-BE" sz="1800" b="1" i="0" u="none" strike="noStrike" cap="small" dirty="0">
                <a:solidFill>
                  <a:srgbClr val="000000"/>
                </a:solidFill>
                <a:sym typeface="Arial"/>
              </a:rPr>
              <a:t>méthode de communication de groupe</a:t>
            </a:r>
            <a:r>
              <a:rPr lang="fr-BE" sz="1800" b="0" i="0" u="none" strike="noStrike" cap="none" dirty="0">
                <a:solidFill>
                  <a:srgbClr val="000000"/>
                </a:solidFill>
                <a:sym typeface="Arial"/>
              </a:rPr>
              <a:t> qui a la particularité de donner l’occasion à chacun de s’exprimer sur un sujet déterminé en toute sécurité et vérité dans un lieu protégé symbolisé par le cercle. Le cercle « ProDAS » s’inspire de la technique du </a:t>
            </a:r>
            <a:r>
              <a:rPr lang="fr-BE" sz="1800" b="1" i="0" u="none" strike="noStrike" cap="small" dirty="0">
                <a:solidFill>
                  <a:srgbClr val="000000"/>
                </a:solidFill>
                <a:sym typeface="Arial"/>
              </a:rPr>
              <a:t>cercle magique</a:t>
            </a:r>
            <a:r>
              <a:rPr lang="fr-BE" sz="1800" b="0" i="0" u="none" strike="noStrike" cap="none" dirty="0">
                <a:solidFill>
                  <a:srgbClr val="000000"/>
                </a:solidFill>
                <a:sym typeface="Arial"/>
              </a:rPr>
              <a:t> extrait du programme PRODAS, </a:t>
            </a:r>
            <a:r>
              <a:rPr lang="fr-BE" sz="1800" b="1" i="0" u="sng" strike="noStrike" cap="small" dirty="0">
                <a:solidFill>
                  <a:srgbClr val="000000"/>
                </a:solidFill>
                <a:sym typeface="Arial"/>
              </a:rPr>
              <a:t>PRO</a:t>
            </a:r>
            <a:r>
              <a:rPr lang="fr-BE" sz="1800" b="1" i="0" u="none" strike="noStrike" cap="small" dirty="0">
                <a:solidFill>
                  <a:srgbClr val="000000"/>
                </a:solidFill>
                <a:sym typeface="Arial"/>
              </a:rPr>
              <a:t>gramme de </a:t>
            </a:r>
            <a:r>
              <a:rPr lang="fr-BE" sz="1800" b="1" i="0" u="sng" strike="noStrike" cap="small" dirty="0">
                <a:solidFill>
                  <a:srgbClr val="000000"/>
                </a:solidFill>
                <a:sym typeface="Arial"/>
              </a:rPr>
              <a:t>D</a:t>
            </a:r>
            <a:r>
              <a:rPr lang="fr-BE" sz="1800" b="1" i="0" u="none" strike="noStrike" cap="small" dirty="0">
                <a:solidFill>
                  <a:srgbClr val="000000"/>
                </a:solidFill>
                <a:sym typeface="Arial"/>
              </a:rPr>
              <a:t>éveloppement </a:t>
            </a:r>
            <a:r>
              <a:rPr lang="fr-BE" sz="1800" b="1" i="0" u="sng" strike="noStrike" cap="small" dirty="0">
                <a:solidFill>
                  <a:srgbClr val="000000"/>
                </a:solidFill>
                <a:sym typeface="Arial"/>
              </a:rPr>
              <a:t>A</a:t>
            </a:r>
            <a:r>
              <a:rPr lang="fr-BE" sz="1800" b="1" i="0" u="none" strike="noStrike" cap="small" dirty="0">
                <a:solidFill>
                  <a:srgbClr val="000000"/>
                </a:solidFill>
                <a:sym typeface="Arial"/>
              </a:rPr>
              <a:t>ffectif et </a:t>
            </a:r>
            <a:r>
              <a:rPr lang="fr-BE" sz="1800" b="1" i="0" u="sng" strike="noStrike" cap="small" dirty="0">
                <a:solidFill>
                  <a:srgbClr val="000000"/>
                </a:solidFill>
                <a:sym typeface="Arial"/>
              </a:rPr>
              <a:t>S</a:t>
            </a:r>
            <a:r>
              <a:rPr lang="fr-BE" sz="1800" b="1" i="0" u="none" strike="noStrike" cap="small" dirty="0">
                <a:solidFill>
                  <a:srgbClr val="000000"/>
                </a:solidFill>
                <a:sym typeface="Arial"/>
              </a:rPr>
              <a:t>ocial. </a:t>
            </a:r>
            <a:r>
              <a:rPr lang="fr-BE" sz="1800" dirty="0"/>
              <a:t>Il est proactif et se termine par les 4 questions d’intégration. Il peut être suivi d’une activité complémentaire.</a:t>
            </a:r>
          </a:p>
        </p:txBody>
      </p:sp>
      <p:sp>
        <p:nvSpPr>
          <p:cNvPr id="480" name="Google Shape;480;p56"/>
          <p:cNvSpPr/>
          <p:nvPr/>
        </p:nvSpPr>
        <p:spPr>
          <a:xfrm>
            <a:off x="5295332" y="2717333"/>
            <a:ext cx="6223178" cy="232367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400" b="1" i="0" u="sng" strike="noStrike" cap="none" dirty="0">
                <a:solidFill>
                  <a:schemeClr val="dk1"/>
                </a:solidFill>
                <a:latin typeface="Arial"/>
                <a:ea typeface="Arial"/>
                <a:cs typeface="Arial"/>
                <a:sym typeface="Arial"/>
              </a:rPr>
              <a:t>Les Règles du </a:t>
            </a:r>
            <a:r>
              <a:rPr lang="nl-BE" sz="1400" b="1" i="0" u="sng" strike="noStrike" cap="none" dirty="0" err="1">
                <a:solidFill>
                  <a:schemeClr val="dk1"/>
                </a:solidFill>
                <a:latin typeface="Arial"/>
                <a:ea typeface="Arial"/>
                <a:cs typeface="Arial"/>
                <a:sym typeface="Arial"/>
              </a:rPr>
              <a:t>Cercle</a:t>
            </a:r>
            <a:r>
              <a:rPr lang="nl-BE" sz="1400" b="1" i="0" u="sng" strike="noStrike" cap="none" dirty="0">
                <a:solidFill>
                  <a:schemeClr val="dk1"/>
                </a:solidFill>
                <a:latin typeface="Arial"/>
                <a:ea typeface="Arial"/>
                <a:cs typeface="Arial"/>
                <a:sym typeface="Arial"/>
              </a:rPr>
              <a:t> ProDAS</a:t>
            </a:r>
            <a:endParaRPr sz="1400" b="1" i="0" u="sng" strike="noStrike" cap="none" dirty="0">
              <a:solidFill>
                <a:schemeClr val="dk1"/>
              </a:solidFill>
              <a:latin typeface="Arial"/>
              <a:ea typeface="Arial"/>
              <a:cs typeface="Arial"/>
              <a:sym typeface="Arial"/>
            </a:endParaRPr>
          </a:p>
          <a:p>
            <a:pPr marL="0" marR="0" lvl="0" indent="-88900" algn="just" rtl="0">
              <a:lnSpc>
                <a:spcPct val="100000"/>
              </a:lnSpc>
              <a:spcBef>
                <a:spcPts val="600"/>
              </a:spcBef>
              <a:spcAft>
                <a:spcPts val="0"/>
              </a:spcAft>
              <a:buClr>
                <a:srgbClr val="000000"/>
              </a:buClr>
              <a:buSzPts val="1400"/>
              <a:buFont typeface="Noto Sans Symbols"/>
              <a:buChar char="▪"/>
            </a:pPr>
            <a:r>
              <a:rPr lang="nl-BE" sz="1400" b="0" i="0" u="none" strike="noStrike" cap="none" dirty="0">
                <a:solidFill>
                  <a:schemeClr val="dk1"/>
                </a:solidFill>
                <a:latin typeface="Arial"/>
                <a:ea typeface="Arial"/>
                <a:cs typeface="Arial"/>
                <a:sym typeface="Arial"/>
              </a:rPr>
              <a:t> </a:t>
            </a:r>
            <a:r>
              <a:rPr lang="fr-BE" sz="1400" b="1" i="0" u="none" strike="noStrike" cap="none" dirty="0">
                <a:solidFill>
                  <a:schemeClr val="dk1"/>
                </a:solidFill>
                <a:sym typeface="Arial"/>
              </a:rPr>
              <a:t>J’écoute</a:t>
            </a:r>
            <a:r>
              <a:rPr lang="fr-BE" sz="1400" b="0" i="0" u="none" strike="noStrike" cap="none" dirty="0">
                <a:solidFill>
                  <a:schemeClr val="dk1"/>
                </a:solidFill>
                <a:sym typeface="Arial"/>
              </a:rPr>
              <a:t> attentivement  jusqu’au bout sans interrompre.</a:t>
            </a:r>
          </a:p>
          <a:p>
            <a:pPr marL="0" marR="0" lvl="0" indent="-88900" algn="just" rtl="0">
              <a:lnSpc>
                <a:spcPct val="100000"/>
              </a:lnSpc>
              <a:spcBef>
                <a:spcPts val="0"/>
              </a:spcBef>
              <a:spcAft>
                <a:spcPts val="0"/>
              </a:spcAft>
              <a:buClr>
                <a:srgbClr val="000000"/>
              </a:buClr>
              <a:buSzPts val="1400"/>
              <a:buFont typeface="Noto Sans Symbols"/>
              <a:buChar char="▪"/>
            </a:pPr>
            <a:r>
              <a:rPr lang="fr-BE" sz="1400" b="0" i="0" u="none" strike="noStrike" cap="none" dirty="0">
                <a:solidFill>
                  <a:schemeClr val="dk1"/>
                </a:solidFill>
                <a:sym typeface="Arial"/>
              </a:rPr>
              <a:t> Je parle de moi et je m’implique en utilisant le « </a:t>
            </a:r>
            <a:r>
              <a:rPr lang="fr-BE" sz="1400" b="1" i="0" u="none" strike="noStrike" cap="none" dirty="0">
                <a:solidFill>
                  <a:schemeClr val="dk1"/>
                </a:solidFill>
                <a:sym typeface="Arial"/>
              </a:rPr>
              <a:t>je</a:t>
            </a:r>
            <a:r>
              <a:rPr lang="fr-BE" sz="1400" b="0" i="0" u="none" strike="noStrike" cap="none" dirty="0">
                <a:solidFill>
                  <a:schemeClr val="dk1"/>
                </a:solidFill>
                <a:sym typeface="Arial"/>
              </a:rPr>
              <a:t> ».</a:t>
            </a:r>
          </a:p>
          <a:p>
            <a:pPr lvl="0" indent="-88900" algn="just">
              <a:buSzPts val="1400"/>
              <a:buFont typeface="Noto Sans Symbols"/>
              <a:buChar char="▪"/>
            </a:pPr>
            <a:r>
              <a:rPr lang="fr-BE" sz="1400" b="0" i="0" u="none" strike="noStrike" cap="none" dirty="0">
                <a:solidFill>
                  <a:schemeClr val="dk1"/>
                </a:solidFill>
                <a:sym typeface="Arial"/>
              </a:rPr>
              <a:t> J’accueille ce qui est dit </a:t>
            </a:r>
            <a:r>
              <a:rPr lang="fr-BE" dirty="0">
                <a:solidFill>
                  <a:schemeClr val="dk1"/>
                </a:solidFill>
              </a:rPr>
              <a:t>avec bienveillance, </a:t>
            </a:r>
            <a:r>
              <a:rPr lang="fr-BE" b="1" dirty="0">
                <a:solidFill>
                  <a:schemeClr val="dk1"/>
                </a:solidFill>
              </a:rPr>
              <a:t>sans faire de commentaire, juger</a:t>
            </a:r>
            <a:r>
              <a:rPr lang="fr-BE" dirty="0">
                <a:solidFill>
                  <a:schemeClr val="dk1"/>
                </a:solidFill>
              </a:rPr>
              <a:t> ou</a:t>
            </a:r>
            <a:r>
              <a:rPr lang="fr-BE" sz="1400" b="0" i="0" u="none" strike="noStrike" cap="none" dirty="0">
                <a:solidFill>
                  <a:schemeClr val="dk1"/>
                </a:solidFill>
                <a:sym typeface="Arial"/>
              </a:rPr>
              <a:t> me moquer. </a:t>
            </a:r>
          </a:p>
          <a:p>
            <a:pPr marL="0" marR="0" lvl="0" indent="-88900" algn="just" rtl="0">
              <a:lnSpc>
                <a:spcPct val="100000"/>
              </a:lnSpc>
              <a:spcBef>
                <a:spcPts val="0"/>
              </a:spcBef>
              <a:spcAft>
                <a:spcPts val="0"/>
              </a:spcAft>
              <a:buClr>
                <a:srgbClr val="000000"/>
              </a:buClr>
              <a:buSzPts val="1400"/>
              <a:buFont typeface="Noto Sans Symbols"/>
              <a:buChar char="▪"/>
            </a:pPr>
            <a:r>
              <a:rPr lang="fr-BE" sz="1400" b="0" i="0" u="none" strike="noStrike" cap="none" dirty="0">
                <a:solidFill>
                  <a:schemeClr val="dk1"/>
                </a:solidFill>
                <a:sym typeface="Arial"/>
              </a:rPr>
              <a:t> Je participe </a:t>
            </a:r>
            <a:r>
              <a:rPr lang="fr-BE" sz="1400" b="1" i="0" u="none" strike="noStrike" cap="none" dirty="0">
                <a:solidFill>
                  <a:schemeClr val="dk1"/>
                </a:solidFill>
                <a:sym typeface="Arial"/>
              </a:rPr>
              <a:t>librement et sincèrement</a:t>
            </a:r>
            <a:r>
              <a:rPr lang="fr-BE" sz="1400" b="0" i="0" u="none" strike="noStrike" cap="none" dirty="0">
                <a:solidFill>
                  <a:schemeClr val="dk1"/>
                </a:solidFill>
                <a:sym typeface="Arial"/>
              </a:rPr>
              <a:t>. </a:t>
            </a:r>
          </a:p>
          <a:p>
            <a:pPr marL="0" marR="0" lvl="0" indent="-88900" algn="just" rtl="0">
              <a:lnSpc>
                <a:spcPct val="100000"/>
              </a:lnSpc>
              <a:spcBef>
                <a:spcPts val="0"/>
              </a:spcBef>
              <a:spcAft>
                <a:spcPts val="0"/>
              </a:spcAft>
              <a:buClr>
                <a:srgbClr val="000000"/>
              </a:buClr>
              <a:buSzPts val="1400"/>
              <a:buFont typeface="Noto Sans Symbols"/>
              <a:buChar char="▪"/>
            </a:pPr>
            <a:r>
              <a:rPr lang="fr-BE" sz="1400" b="0" i="0" u="none" strike="noStrike" cap="none" dirty="0">
                <a:solidFill>
                  <a:schemeClr val="dk1"/>
                </a:solidFill>
                <a:sym typeface="Arial"/>
              </a:rPr>
              <a:t> </a:t>
            </a:r>
            <a:r>
              <a:rPr lang="fr-BE" sz="1400" b="1" i="0" u="none" strike="noStrike" cap="none" dirty="0">
                <a:solidFill>
                  <a:schemeClr val="dk1"/>
                </a:solidFill>
                <a:sym typeface="Arial"/>
              </a:rPr>
              <a:t>Ce qui se dit ici reste ici</a:t>
            </a:r>
            <a:endParaRPr lang="fr-BE" dirty="0"/>
          </a:p>
          <a:p>
            <a:pPr marL="0" marR="0" lvl="0" indent="-88900" algn="just" rtl="0">
              <a:lnSpc>
                <a:spcPct val="100000"/>
              </a:lnSpc>
              <a:spcBef>
                <a:spcPts val="0"/>
              </a:spcBef>
              <a:spcAft>
                <a:spcPts val="0"/>
              </a:spcAft>
              <a:buClr>
                <a:srgbClr val="000000"/>
              </a:buClr>
              <a:buSzPts val="1400"/>
              <a:buFont typeface="Noto Sans Symbols"/>
              <a:buChar char="▪"/>
            </a:pPr>
            <a:r>
              <a:rPr lang="fr-BE" sz="1400" b="0" i="0" u="none" strike="noStrike" cap="none" dirty="0">
                <a:solidFill>
                  <a:schemeClr val="dk1"/>
                </a:solidFill>
                <a:sym typeface="Arial"/>
              </a:rPr>
              <a:t> </a:t>
            </a:r>
            <a:r>
              <a:rPr lang="fr-BE" sz="1400" b="1" i="0" u="none" strike="noStrike" cap="none" dirty="0">
                <a:solidFill>
                  <a:schemeClr val="dk1"/>
                </a:solidFill>
                <a:sym typeface="Arial"/>
              </a:rPr>
              <a:t>La parole de chacun a le même poids</a:t>
            </a:r>
          </a:p>
          <a:p>
            <a:pPr marL="0" marR="0" lvl="0" indent="-88900" algn="just" rtl="0">
              <a:lnSpc>
                <a:spcPct val="100000"/>
              </a:lnSpc>
              <a:spcBef>
                <a:spcPts val="0"/>
              </a:spcBef>
              <a:spcAft>
                <a:spcPts val="0"/>
              </a:spcAft>
              <a:buClr>
                <a:srgbClr val="000000"/>
              </a:buClr>
              <a:buSzPts val="1400"/>
              <a:buFont typeface="Noto Sans Symbols"/>
              <a:buChar char="▪"/>
            </a:pPr>
            <a:r>
              <a:rPr lang="fr-BE" sz="1400" b="1" i="0" u="none" strike="noStrike" cap="none" dirty="0">
                <a:solidFill>
                  <a:schemeClr val="dk1"/>
                </a:solidFill>
                <a:sym typeface="Arial"/>
              </a:rPr>
              <a:t>Chacun parle à son tour, un à la fois (</a:t>
            </a:r>
            <a:r>
              <a:rPr lang="fr-BE" sz="1400" b="0" i="0" u="none" strike="noStrike" cap="none" dirty="0">
                <a:solidFill>
                  <a:schemeClr val="dk1"/>
                </a:solidFill>
                <a:sym typeface="Arial"/>
              </a:rPr>
              <a:t>avec l’objet de paroles en main)</a:t>
            </a:r>
          </a:p>
          <a:p>
            <a:pPr lvl="0" indent="-88900" algn="just">
              <a:buSzPts val="1400"/>
              <a:buFont typeface="Noto Sans Symbols"/>
              <a:buChar char="▪"/>
            </a:pPr>
            <a:r>
              <a:rPr lang="fr-BE" dirty="0">
                <a:solidFill>
                  <a:schemeClr val="dk1"/>
                </a:solidFill>
              </a:rPr>
              <a:t>Toutes les réponses sont bienvenues sur le sujet.</a:t>
            </a:r>
          </a:p>
        </p:txBody>
      </p:sp>
      <p:sp>
        <p:nvSpPr>
          <p:cNvPr id="481" name="Google Shape;481;p56"/>
          <p:cNvSpPr/>
          <p:nvPr/>
        </p:nvSpPr>
        <p:spPr>
          <a:xfrm>
            <a:off x="355229" y="4899195"/>
            <a:ext cx="7455887"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BE" sz="1800" b="1" i="0" u="sng" strike="noStrike" cap="small" dirty="0">
                <a:solidFill>
                  <a:srgbClr val="000000"/>
                </a:solidFill>
                <a:sym typeface="Arial"/>
              </a:rPr>
              <a:t>4 questions d’</a:t>
            </a:r>
            <a:r>
              <a:rPr lang="fr-BE" sz="1800" b="1" i="0" u="sng" strike="noStrike" cap="small" dirty="0" err="1">
                <a:solidFill>
                  <a:srgbClr val="000000"/>
                </a:solidFill>
                <a:sym typeface="Arial"/>
              </a:rPr>
              <a:t>Integration</a:t>
            </a:r>
            <a:r>
              <a:rPr lang="fr-BE" sz="1800" b="1" i="0" u="sng" strike="noStrike" cap="small" dirty="0">
                <a:solidFill>
                  <a:srgbClr val="000000"/>
                </a:solidFill>
                <a:sym typeface="Arial"/>
              </a:rPr>
              <a:t> (synthèse)</a:t>
            </a:r>
            <a:endParaRPr lang="fr-BE" dirty="0"/>
          </a:p>
          <a:p>
            <a:pPr marL="0" marR="0" lvl="0" indent="0" algn="l" rtl="0">
              <a:lnSpc>
                <a:spcPct val="100000"/>
              </a:lnSpc>
              <a:spcBef>
                <a:spcPts val="0"/>
              </a:spcBef>
              <a:spcAft>
                <a:spcPts val="0"/>
              </a:spcAft>
              <a:buNone/>
            </a:pPr>
            <a:r>
              <a:rPr lang="fr-BE" sz="1800" b="1" i="0" u="none" strike="noStrike" cap="none" dirty="0">
                <a:solidFill>
                  <a:srgbClr val="000000"/>
                </a:solidFill>
                <a:sym typeface="Arial"/>
              </a:rPr>
              <a:t>Avez-vous entendu des choses similaires ou qui se ressemblent ?</a:t>
            </a:r>
            <a:endParaRPr lang="fr-BE" sz="1800" b="0" i="0" u="none" strike="noStrike" cap="none" dirty="0">
              <a:solidFill>
                <a:srgbClr val="000000"/>
              </a:solidFill>
              <a:sym typeface="Arial"/>
            </a:endParaRPr>
          </a:p>
          <a:p>
            <a:pPr marL="0" marR="0" lvl="0" indent="0" algn="l" rtl="0">
              <a:lnSpc>
                <a:spcPct val="100000"/>
              </a:lnSpc>
              <a:spcBef>
                <a:spcPts val="0"/>
              </a:spcBef>
              <a:spcAft>
                <a:spcPts val="0"/>
              </a:spcAft>
              <a:buNone/>
            </a:pPr>
            <a:r>
              <a:rPr lang="fr-BE" sz="1800" b="1" i="0" u="none" strike="noStrike" cap="none" dirty="0">
                <a:solidFill>
                  <a:srgbClr val="000000"/>
                </a:solidFill>
                <a:sym typeface="Arial"/>
              </a:rPr>
              <a:t>Avez-vous entendu des choses différentes ?</a:t>
            </a:r>
            <a:endParaRPr lang="fr-BE" sz="1800" b="0" i="0" u="none" strike="noStrike" cap="none" dirty="0">
              <a:solidFill>
                <a:srgbClr val="000000"/>
              </a:solidFill>
              <a:sym typeface="Arial"/>
            </a:endParaRPr>
          </a:p>
          <a:p>
            <a:pPr marL="0" marR="0" lvl="0" indent="0" algn="l" rtl="0">
              <a:lnSpc>
                <a:spcPct val="100000"/>
              </a:lnSpc>
              <a:spcBef>
                <a:spcPts val="0"/>
              </a:spcBef>
              <a:spcAft>
                <a:spcPts val="0"/>
              </a:spcAft>
              <a:buNone/>
            </a:pPr>
            <a:r>
              <a:rPr lang="fr-BE" sz="1800" b="1" i="0" u="none" strike="noStrike" cap="none" dirty="0">
                <a:solidFill>
                  <a:srgbClr val="000000"/>
                </a:solidFill>
                <a:sym typeface="Arial"/>
              </a:rPr>
              <a:t>Qu’est-ce qui vous a particulièrement touché ? </a:t>
            </a:r>
            <a:endParaRPr lang="fr-BE" sz="1800" b="0" i="0" u="none" strike="noStrike" cap="none" dirty="0">
              <a:solidFill>
                <a:srgbClr val="000000"/>
              </a:solidFill>
              <a:sym typeface="Arial"/>
            </a:endParaRPr>
          </a:p>
          <a:p>
            <a:pPr marL="0" marR="0" lvl="0" indent="0" algn="l" rtl="0">
              <a:lnSpc>
                <a:spcPct val="100000"/>
              </a:lnSpc>
              <a:spcBef>
                <a:spcPts val="0"/>
              </a:spcBef>
              <a:spcAft>
                <a:spcPts val="0"/>
              </a:spcAft>
              <a:buNone/>
            </a:pPr>
            <a:r>
              <a:rPr lang="fr-BE" sz="1800" b="1" i="0" u="none" strike="noStrike" cap="none" dirty="0">
                <a:solidFill>
                  <a:srgbClr val="000000"/>
                </a:solidFill>
                <a:sym typeface="Arial"/>
              </a:rPr>
              <a:t>Qu’avez-vous appris aujourd’hui ?</a:t>
            </a:r>
            <a:endParaRPr lang="fr-BE" sz="1800" b="0" i="0" u="none" strike="noStrike" cap="none" dirty="0">
              <a:solidFill>
                <a:srgbClr val="000000"/>
              </a:solidFill>
              <a:sym typeface="Arial"/>
            </a:endParaRPr>
          </a:p>
        </p:txBody>
      </p:sp>
      <p:sp>
        <p:nvSpPr>
          <p:cNvPr id="482" name="Google Shape;482;p56"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83" name="Google Shape;483;p56" descr="index.jpg"/>
          <p:cNvPicPr preferRelativeResize="0"/>
          <p:nvPr/>
        </p:nvPicPr>
        <p:blipFill rotWithShape="1">
          <a:blip r:embed="rId6">
            <a:alphaModFix/>
          </a:blip>
          <a:srcRect/>
          <a:stretch/>
        </p:blipFill>
        <p:spPr>
          <a:xfrm>
            <a:off x="11086532" y="204717"/>
            <a:ext cx="928047" cy="928047"/>
          </a:xfrm>
          <a:prstGeom prst="rect">
            <a:avLst/>
          </a:prstGeom>
          <a:noFill/>
          <a:ln>
            <a:noFill/>
          </a:ln>
        </p:spPr>
      </p:pic>
      <p:pic>
        <p:nvPicPr>
          <p:cNvPr id="484" name="Google Shape;484;p56" descr="Cercle Prodas.jpg"/>
          <p:cNvPicPr preferRelativeResize="0"/>
          <p:nvPr/>
        </p:nvPicPr>
        <p:blipFill rotWithShape="1">
          <a:blip r:embed="rId7">
            <a:alphaModFix/>
          </a:blip>
          <a:srcRect/>
          <a:stretch/>
        </p:blipFill>
        <p:spPr>
          <a:xfrm>
            <a:off x="982353" y="2846206"/>
            <a:ext cx="3689159" cy="2065929"/>
          </a:xfrm>
          <a:prstGeom prst="rect">
            <a:avLst/>
          </a:prstGeom>
          <a:noFill/>
          <a:ln>
            <a:noFill/>
          </a:ln>
        </p:spPr>
      </p:pic>
      <p:pic>
        <p:nvPicPr>
          <p:cNvPr id="485" name="Google Shape;485;p56" descr="thumbnail_SouffleLogoN5TBHR.jpg"/>
          <p:cNvPicPr preferRelativeResize="0"/>
          <p:nvPr/>
        </p:nvPicPr>
        <p:blipFill rotWithShape="1">
          <a:blip r:embed="rId8">
            <a:alphaModFix/>
          </a:blip>
          <a:srcRect/>
          <a:stretch/>
        </p:blipFill>
        <p:spPr>
          <a:xfrm>
            <a:off x="818147" y="6400399"/>
            <a:ext cx="2357460" cy="47989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489"/>
        <p:cNvGrpSpPr/>
        <p:nvPr/>
      </p:nvGrpSpPr>
      <p:grpSpPr>
        <a:xfrm>
          <a:off x="0" y="0"/>
          <a:ext cx="0" cy="0"/>
          <a:chOff x="0" y="0"/>
          <a:chExt cx="0" cy="0"/>
        </a:xfrm>
      </p:grpSpPr>
      <p:sp>
        <p:nvSpPr>
          <p:cNvPr id="490" name="Google Shape;490;p57"/>
          <p:cNvSpPr/>
          <p:nvPr/>
        </p:nvSpPr>
        <p:spPr>
          <a:xfrm>
            <a:off x="286604" y="300252"/>
            <a:ext cx="115733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4800" b="1" i="0" u="none" strike="noStrike" cap="none" dirty="0">
                <a:solidFill>
                  <a:schemeClr val="lt1"/>
                </a:solidFill>
                <a:latin typeface="Arial"/>
                <a:ea typeface="Arial"/>
                <a:cs typeface="Arial"/>
                <a:sym typeface="Arial"/>
              </a:rPr>
              <a:t>       Le </a:t>
            </a:r>
            <a:r>
              <a:rPr lang="nl-BE" sz="4800" b="1" i="0" u="none" strike="noStrike" cap="none" dirty="0" err="1">
                <a:solidFill>
                  <a:schemeClr val="lt1"/>
                </a:solidFill>
                <a:latin typeface="Arial"/>
                <a:ea typeface="Arial"/>
                <a:cs typeface="Arial"/>
                <a:sym typeface="Arial"/>
              </a:rPr>
              <a:t>cercle</a:t>
            </a:r>
            <a:r>
              <a:rPr lang="nl-BE" sz="4800" b="1" i="0" u="none" strike="noStrike" cap="none" dirty="0">
                <a:solidFill>
                  <a:schemeClr val="lt1"/>
                </a:solidFill>
                <a:latin typeface="Arial"/>
                <a:ea typeface="Arial"/>
                <a:cs typeface="Arial"/>
                <a:sym typeface="Arial"/>
              </a:rPr>
              <a:t> </a:t>
            </a:r>
            <a:r>
              <a:rPr lang="nl-BE" sz="4800" b="1" i="0" u="none" strike="noStrike" cap="none" dirty="0" err="1">
                <a:solidFill>
                  <a:schemeClr val="lt1"/>
                </a:solidFill>
                <a:latin typeface="Arial"/>
                <a:ea typeface="Arial"/>
                <a:cs typeface="Arial"/>
                <a:sym typeface="Arial"/>
              </a:rPr>
              <a:t>restauratif</a:t>
            </a:r>
            <a:r>
              <a:rPr lang="nl-BE" sz="4800" b="1" i="0" u="none" strike="noStrike" cap="none" dirty="0">
                <a:solidFill>
                  <a:schemeClr val="lt1"/>
                </a:solidFill>
                <a:latin typeface="Arial"/>
                <a:ea typeface="Arial"/>
                <a:cs typeface="Arial"/>
                <a:sym typeface="Arial"/>
              </a:rPr>
              <a:t> et la CRG</a:t>
            </a:r>
            <a:endParaRPr sz="4800" b="1" i="0" u="none" strike="noStrike" cap="none" dirty="0">
              <a:solidFill>
                <a:schemeClr val="lt1"/>
              </a:solidFill>
              <a:latin typeface="Arial"/>
              <a:ea typeface="Arial"/>
              <a:cs typeface="Arial"/>
              <a:sym typeface="Arial"/>
            </a:endParaRPr>
          </a:p>
        </p:txBody>
      </p:sp>
      <p:pic>
        <p:nvPicPr>
          <p:cNvPr id="491" name="Google Shape;491;p57" descr="logo RESTORE Europe.jpg"/>
          <p:cNvPicPr preferRelativeResize="0"/>
          <p:nvPr/>
        </p:nvPicPr>
        <p:blipFill rotWithShape="1">
          <a:blip r:embed="rId3">
            <a:alphaModFix/>
          </a:blip>
          <a:srcRect/>
          <a:stretch/>
        </p:blipFill>
        <p:spPr>
          <a:xfrm>
            <a:off x="9780075" y="6136025"/>
            <a:ext cx="2345885" cy="621323"/>
          </a:xfrm>
          <a:prstGeom prst="rect">
            <a:avLst/>
          </a:prstGeom>
          <a:noFill/>
          <a:ln>
            <a:noFill/>
          </a:ln>
        </p:spPr>
      </p:pic>
      <p:pic>
        <p:nvPicPr>
          <p:cNvPr id="492" name="Google Shape;492;p57"/>
          <p:cNvPicPr preferRelativeResize="0"/>
          <p:nvPr/>
        </p:nvPicPr>
        <p:blipFill rotWithShape="1">
          <a:blip r:embed="rId4">
            <a:alphaModFix/>
          </a:blip>
          <a:srcRect/>
          <a:stretch/>
        </p:blipFill>
        <p:spPr>
          <a:xfrm>
            <a:off x="545911" y="354841"/>
            <a:ext cx="782472" cy="730155"/>
          </a:xfrm>
          <a:prstGeom prst="rect">
            <a:avLst/>
          </a:prstGeom>
          <a:noFill/>
          <a:ln>
            <a:noFill/>
          </a:ln>
        </p:spPr>
      </p:pic>
      <p:sp>
        <p:nvSpPr>
          <p:cNvPr id="493" name="Google Shape;493;p57"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94" name="Google Shape;494;p57" descr="thumbnail_SouffleLogoN5TBHR.jpg"/>
          <p:cNvPicPr preferRelativeResize="0"/>
          <p:nvPr/>
        </p:nvPicPr>
        <p:blipFill rotWithShape="1">
          <a:blip r:embed="rId5">
            <a:alphaModFix/>
          </a:blip>
          <a:srcRect/>
          <a:stretch/>
        </p:blipFill>
        <p:spPr>
          <a:xfrm>
            <a:off x="4830444" y="6236676"/>
            <a:ext cx="2183643" cy="520672"/>
          </a:xfrm>
          <a:prstGeom prst="rect">
            <a:avLst/>
          </a:prstGeom>
          <a:noFill/>
          <a:ln>
            <a:noFill/>
          </a:ln>
        </p:spPr>
      </p:pic>
      <p:pic>
        <p:nvPicPr>
          <p:cNvPr id="495" name="Google Shape;495;p57" descr="CRG.jpg"/>
          <p:cNvPicPr preferRelativeResize="0"/>
          <p:nvPr/>
        </p:nvPicPr>
        <p:blipFill rotWithShape="1">
          <a:blip r:embed="rId6">
            <a:alphaModFix/>
          </a:blip>
          <a:srcRect/>
          <a:stretch/>
        </p:blipFill>
        <p:spPr>
          <a:xfrm>
            <a:off x="691556" y="1464820"/>
            <a:ext cx="3471011" cy="5079280"/>
          </a:xfrm>
          <a:prstGeom prst="rect">
            <a:avLst/>
          </a:prstGeom>
          <a:noFill/>
          <a:ln>
            <a:noFill/>
          </a:ln>
        </p:spPr>
      </p:pic>
      <p:pic>
        <p:nvPicPr>
          <p:cNvPr id="496" name="Google Shape;496;p57" descr="médiation-collective-.png"/>
          <p:cNvPicPr preferRelativeResize="0"/>
          <p:nvPr/>
        </p:nvPicPr>
        <p:blipFill rotWithShape="1">
          <a:blip r:embed="rId7">
            <a:alphaModFix/>
          </a:blip>
          <a:srcRect/>
          <a:stretch/>
        </p:blipFill>
        <p:spPr>
          <a:xfrm>
            <a:off x="5008728" y="1408972"/>
            <a:ext cx="6182649" cy="4404973"/>
          </a:xfrm>
          <a:prstGeom prst="rect">
            <a:avLst/>
          </a:prstGeom>
          <a:noFill/>
          <a:ln>
            <a:noFill/>
          </a:ln>
        </p:spPr>
      </p:pic>
      <p:sp>
        <p:nvSpPr>
          <p:cNvPr id="497" name="Google Shape;497;p57"/>
          <p:cNvSpPr/>
          <p:nvPr/>
        </p:nvSpPr>
        <p:spPr>
          <a:xfrm>
            <a:off x="7257158" y="6236676"/>
            <a:ext cx="234588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8">
                  <a:extLst>
                    <a:ext uri="{A12FA001-AC4F-418D-AE19-62706E023703}">
                      <ahyp:hlinkClr xmlns:ahyp="http://schemas.microsoft.com/office/drawing/2018/hyperlinkcolor" val="tx"/>
                    </a:ext>
                  </a:extLst>
                </a:hlinkClick>
              </a:rPr>
              <a:t>https://lesouffle.be</a:t>
            </a:r>
            <a:r>
              <a:rPr lang="nl-BE" sz="1800" b="1" i="0" u="sng" strike="noStrike" cap="none" dirty="0">
                <a:solidFill>
                  <a:schemeClr val="accent1">
                    <a:lumMod val="75000"/>
                  </a:schemeClr>
                </a:solidFill>
                <a:latin typeface="Arial"/>
                <a:ea typeface="Arial"/>
                <a:cs typeface="Arial"/>
                <a:sym typeface="Arial"/>
                <a:hlinkClick r:id="rId8">
                  <a:extLst>
                    <a:ext uri="{A12FA001-AC4F-418D-AE19-62706E023703}">
                      <ahyp:hlinkClr xmlns:ahyp="http://schemas.microsoft.com/office/drawing/2018/hyperlinkcolor" val="tx"/>
                    </a:ext>
                  </a:extLst>
                </a:hlinkClick>
              </a:rPr>
              <a:t>/</a:t>
            </a:r>
            <a:endParaRPr sz="1800" b="1" i="0" u="none" strike="noStrike" cap="none" dirty="0">
              <a:solidFill>
                <a:schemeClr val="accent1">
                  <a:lumMod val="75000"/>
                </a:schemeClr>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58"/>
          <p:cNvSpPr/>
          <p:nvPr/>
        </p:nvSpPr>
        <p:spPr>
          <a:xfrm>
            <a:off x="1295401" y="549276"/>
            <a:ext cx="10081684" cy="5256213"/>
          </a:xfrm>
          <a:prstGeom prst="ellipse">
            <a:avLst/>
          </a:prstGeom>
          <a:solidFill>
            <a:schemeClr val="lt1"/>
          </a:solidFill>
          <a:ln w="25400" cap="flat" cmpd="sng">
            <a:solidFill>
              <a:schemeClr val="accent6"/>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58"/>
          <p:cNvSpPr txBox="1">
            <a:spLocks noGrp="1"/>
          </p:cNvSpPr>
          <p:nvPr>
            <p:ph type="ctrTitle"/>
          </p:nvPr>
        </p:nvSpPr>
        <p:spPr>
          <a:xfrm>
            <a:off x="7440084" y="6381750"/>
            <a:ext cx="4417483" cy="2873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6000"/>
              <a:buNone/>
            </a:pPr>
            <a:r>
              <a:rPr lang="nl-BE" sz="1100">
                <a:latin typeface="Helvetica Neue Light"/>
                <a:ea typeface="Helvetica Neue Light"/>
                <a:cs typeface="Helvetica Neue Light"/>
                <a:sym typeface="Helvetica Neue Light"/>
              </a:rPr>
              <a:t>La </a:t>
            </a:r>
            <a:r>
              <a:rPr lang="nl-BE" sz="1100" b="1">
                <a:solidFill>
                  <a:srgbClr val="548135"/>
                </a:solidFill>
                <a:latin typeface="Helvetica Neue Light"/>
                <a:ea typeface="Helvetica Neue Light"/>
                <a:cs typeface="Helvetica Neue Light"/>
                <a:sym typeface="Helvetica Neue Light"/>
              </a:rPr>
              <a:t>C</a:t>
            </a:r>
            <a:r>
              <a:rPr lang="nl-BE" sz="1100">
                <a:latin typeface="Helvetica Neue Light"/>
                <a:ea typeface="Helvetica Neue Light"/>
                <a:cs typeface="Helvetica Neue Light"/>
                <a:sym typeface="Helvetica Neue Light"/>
              </a:rPr>
              <a:t>oncertation </a:t>
            </a:r>
            <a:r>
              <a:rPr lang="nl-BE" sz="1100" b="1">
                <a:solidFill>
                  <a:srgbClr val="548135"/>
                </a:solidFill>
                <a:latin typeface="Helvetica Neue Light"/>
                <a:ea typeface="Helvetica Neue Light"/>
                <a:cs typeface="Helvetica Neue Light"/>
                <a:sym typeface="Helvetica Neue Light"/>
              </a:rPr>
              <a:t>R</a:t>
            </a:r>
            <a:r>
              <a:rPr lang="nl-BE" sz="1100">
                <a:latin typeface="Helvetica Neue Light"/>
                <a:ea typeface="Helvetica Neue Light"/>
                <a:cs typeface="Helvetica Neue Light"/>
                <a:sym typeface="Helvetica Neue Light"/>
              </a:rPr>
              <a:t>estaurative en </a:t>
            </a:r>
            <a:r>
              <a:rPr lang="nl-BE" sz="1100" b="1">
                <a:solidFill>
                  <a:srgbClr val="548135"/>
                </a:solidFill>
                <a:latin typeface="Helvetica Neue Light"/>
                <a:ea typeface="Helvetica Neue Light"/>
                <a:cs typeface="Helvetica Neue Light"/>
                <a:sym typeface="Helvetica Neue Light"/>
              </a:rPr>
              <a:t>G</a:t>
            </a:r>
            <a:r>
              <a:rPr lang="nl-BE" sz="1100">
                <a:latin typeface="Helvetica Neue Light"/>
                <a:ea typeface="Helvetica Neue Light"/>
                <a:cs typeface="Helvetica Neue Light"/>
                <a:sym typeface="Helvetica Neue Light"/>
              </a:rPr>
              <a:t>roupe – En pratique</a:t>
            </a:r>
            <a:endParaRPr sz="1100">
              <a:latin typeface="Helvetica Neue Light"/>
              <a:ea typeface="Helvetica Neue Light"/>
              <a:cs typeface="Helvetica Neue Light"/>
              <a:sym typeface="Helvetica Neue Light"/>
            </a:endParaRPr>
          </a:p>
        </p:txBody>
      </p:sp>
      <p:graphicFrame>
        <p:nvGraphicFramePr>
          <p:cNvPr id="505" name="Google Shape;505;p58"/>
          <p:cNvGraphicFramePr/>
          <p:nvPr/>
        </p:nvGraphicFramePr>
        <p:xfrm>
          <a:off x="2315633" y="2138363"/>
          <a:ext cx="7969250" cy="2632075"/>
        </p:xfrm>
        <a:graphic>
          <a:graphicData uri="http://schemas.openxmlformats.org/drawingml/2006/table">
            <a:tbl>
              <a:tblPr>
                <a:noFill/>
                <a:tableStyleId>{E78330F8-EE73-423B-9DDB-3B2613FEF86A}</a:tableStyleId>
              </a:tblPr>
              <a:tblGrid>
                <a:gridCol w="2207675">
                  <a:extLst>
                    <a:ext uri="{9D8B030D-6E8A-4147-A177-3AD203B41FA5}">
                      <a16:colId xmlns:a16="http://schemas.microsoft.com/office/drawing/2014/main" val="20000"/>
                    </a:ext>
                  </a:extLst>
                </a:gridCol>
                <a:gridCol w="3266025">
                  <a:extLst>
                    <a:ext uri="{9D8B030D-6E8A-4147-A177-3AD203B41FA5}">
                      <a16:colId xmlns:a16="http://schemas.microsoft.com/office/drawing/2014/main" val="20001"/>
                    </a:ext>
                  </a:extLst>
                </a:gridCol>
                <a:gridCol w="2495550">
                  <a:extLst>
                    <a:ext uri="{9D8B030D-6E8A-4147-A177-3AD203B41FA5}">
                      <a16:colId xmlns:a16="http://schemas.microsoft.com/office/drawing/2014/main" val="20002"/>
                    </a:ext>
                  </a:extLst>
                </a:gridCol>
              </a:tblGrid>
              <a:tr h="168350">
                <a:tc>
                  <a:txBody>
                    <a:bodyPr/>
                    <a:lstStyle/>
                    <a:p>
                      <a:pPr marL="0" marR="0" lvl="0" indent="0" algn="ctr" rtl="0">
                        <a:lnSpc>
                          <a:spcPct val="100000"/>
                        </a:lnSpc>
                        <a:spcBef>
                          <a:spcPts val="0"/>
                        </a:spcBef>
                        <a:spcAft>
                          <a:spcPts val="0"/>
                        </a:spcAft>
                        <a:buClr>
                          <a:srgbClr val="FFFFFF"/>
                        </a:buClr>
                        <a:buSzPts val="1100"/>
                        <a:buFont typeface="Arial"/>
                        <a:buNone/>
                      </a:pPr>
                      <a:r>
                        <a:rPr lang="nl-BE" sz="1100" b="1" i="0" u="none" strike="noStrike" cap="none">
                          <a:solidFill>
                            <a:srgbClr val="FFFFFF"/>
                          </a:solidFill>
                          <a:latin typeface="Helvetica Neue Light"/>
                          <a:ea typeface="Helvetica Neue Light"/>
                          <a:cs typeface="Helvetica Neue Light"/>
                          <a:sym typeface="Helvetica Neue Light"/>
                        </a:rPr>
                        <a:t>Attitudes</a:t>
                      </a:r>
                      <a:endParaRPr/>
                    </a:p>
                  </a:txBody>
                  <a:tcPr marL="81475" marR="81475" marT="0" marB="0">
                    <a:lnL w="12700" cap="flat" cmpd="sng">
                      <a:solidFill>
                        <a:srgbClr val="9BBB5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Clr>
                          <a:srgbClr val="FFFFFF"/>
                        </a:buClr>
                        <a:buSzPts val="1100"/>
                        <a:buFont typeface="Arial"/>
                        <a:buNone/>
                      </a:pPr>
                      <a:r>
                        <a:rPr lang="nl-BE" sz="1100" b="1" i="0" u="none" strike="noStrike" cap="none">
                          <a:solidFill>
                            <a:srgbClr val="FFFFFF"/>
                          </a:solidFill>
                          <a:latin typeface="Helvetica Neue Light"/>
                          <a:ea typeface="Helvetica Neue Light"/>
                          <a:cs typeface="Helvetica Neue Light"/>
                          <a:sym typeface="Helvetica Neue Light"/>
                        </a:rPr>
                        <a:t>Processus</a:t>
                      </a:r>
                      <a:endParaRPr sz="1100" b="0" i="0" u="none" strike="noStrike" cap="none">
                        <a:solidFill>
                          <a:schemeClr val="dk1"/>
                        </a:solidFill>
                        <a:latin typeface="Times New Roman"/>
                        <a:ea typeface="Times New Roman"/>
                        <a:cs typeface="Times New Roman"/>
                        <a:sym typeface="Times New Roman"/>
                      </a:endParaRPr>
                    </a:p>
                  </a:txBody>
                  <a:tcPr marL="81475" marR="8147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Clr>
                          <a:srgbClr val="FFFFFF"/>
                        </a:buClr>
                        <a:buSzPts val="1100"/>
                        <a:buFont typeface="Arial"/>
                        <a:buNone/>
                      </a:pPr>
                      <a:r>
                        <a:rPr lang="nl-BE" sz="1100" b="1" i="0" u="none" strike="noStrike" cap="none">
                          <a:solidFill>
                            <a:srgbClr val="FFFFFF"/>
                          </a:solidFill>
                          <a:latin typeface="Helvetica Neue Light"/>
                          <a:ea typeface="Helvetica Neue Light"/>
                          <a:cs typeface="Helvetica Neue Light"/>
                          <a:sym typeface="Helvetica Neue Light"/>
                        </a:rPr>
                        <a:t>Moments </a:t>
                      </a:r>
                      <a:endParaRPr sz="1100" b="0" i="0" u="none" strike="noStrike" cap="none">
                        <a:solidFill>
                          <a:schemeClr val="dk1"/>
                        </a:solidFill>
                        <a:latin typeface="Times New Roman"/>
                        <a:ea typeface="Times New Roman"/>
                        <a:cs typeface="Times New Roman"/>
                        <a:sym typeface="Times New Roman"/>
                      </a:endParaRPr>
                    </a:p>
                  </a:txBody>
                  <a:tcPr marL="81475" marR="81475" marT="0" marB="0">
                    <a:lnL w="9525" cap="flat" cmpd="sng">
                      <a:solidFill>
                        <a:srgbClr val="000000">
                          <a:alpha val="0"/>
                        </a:srgbClr>
                      </a:solidFill>
                      <a:prstDash val="solid"/>
                      <a:round/>
                      <a:headEnd type="none" w="sm" len="sm"/>
                      <a:tailEnd type="none" w="sm" len="sm"/>
                    </a:lnL>
                    <a:lnR w="12700" cap="flat" cmpd="sng">
                      <a:solidFill>
                        <a:srgbClr val="9BBB59"/>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503450">
                <a:tc rowSpan="4">
                  <a:txBody>
                    <a:bodyPr/>
                    <a:lstStyle/>
                    <a:p>
                      <a:pPr marL="0" marR="0" lvl="0" indent="0" algn="ctr" rtl="0">
                        <a:lnSpc>
                          <a:spcPct val="15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a:t>
                      </a:r>
                      <a:r>
                        <a:rPr lang="nl-BE" sz="1100" b="0" i="0" u="none" strike="noStrike" cap="none">
                          <a:solidFill>
                            <a:schemeClr val="dk1"/>
                          </a:solidFill>
                          <a:latin typeface="Helvetica Neue"/>
                          <a:ea typeface="Helvetica Neue"/>
                          <a:cs typeface="Helvetica Neue"/>
                          <a:sym typeface="Helvetica Neue"/>
                        </a:rPr>
                        <a:t> </a:t>
                      </a:r>
                      <a:r>
                        <a:rPr lang="nl-BE" sz="1100" b="0" i="0" u="none" strike="noStrike" cap="none">
                          <a:solidFill>
                            <a:schemeClr val="dk1"/>
                          </a:solidFill>
                          <a:latin typeface="Helvetica Neue Light"/>
                          <a:ea typeface="Helvetica Neue Light"/>
                          <a:cs typeface="Helvetica Neue Light"/>
                          <a:sym typeface="Helvetica Neue Light"/>
                        </a:rPr>
                        <a:t>Je</a:t>
                      </a:r>
                      <a:r>
                        <a:rPr lang="nl-BE" sz="1100" b="0" i="0" u="none" strike="noStrike" cap="none">
                          <a:solidFill>
                            <a:schemeClr val="dk1"/>
                          </a:solidFill>
                          <a:latin typeface="Helvetica Neue"/>
                          <a:ea typeface="Helvetica Neue"/>
                          <a:cs typeface="Helvetica Neue"/>
                          <a:sym typeface="Helvetica Neue"/>
                        </a:rPr>
                        <a:t> </a:t>
                      </a:r>
                      <a:r>
                        <a:rPr lang="nl-BE" sz="1100" b="0" i="0" u="none" strike="noStrike" cap="none">
                          <a:solidFill>
                            <a:schemeClr val="dk1"/>
                          </a:solidFill>
                          <a:latin typeface="Helvetica Neue Light"/>
                          <a:ea typeface="Helvetica Neue Light"/>
                          <a:cs typeface="Helvetica Neue Light"/>
                          <a:sym typeface="Helvetica Neue Light"/>
                        </a:rPr>
                        <a:t>»</a:t>
                      </a:r>
                      <a:endParaRPr sz="1100" b="0" i="0" u="none" strike="noStrike" cap="none">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Respecter</a:t>
                      </a:r>
                      <a:endParaRPr/>
                    </a:p>
                    <a:p>
                      <a:pPr marL="0" marR="0" lvl="0" indent="0" algn="ctr" rtl="0">
                        <a:lnSpc>
                          <a:spcPct val="15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Écouter, Parler </a:t>
                      </a:r>
                      <a:endParaRPr sz="1100" b="0" i="0" u="none" strike="noStrike" cap="none">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1 à la fois</a:t>
                      </a:r>
                      <a:endParaRPr/>
                    </a:p>
                    <a:p>
                      <a:pPr marL="0" marR="0" lvl="0" indent="0" algn="ctr" rtl="0">
                        <a:lnSpc>
                          <a:spcPct val="15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Confidentialité</a:t>
                      </a:r>
                      <a:endParaRPr/>
                    </a:p>
                    <a:p>
                      <a:pPr marL="0" marR="0" lvl="0" indent="0" algn="ctr" rtl="0">
                        <a:lnSpc>
                          <a:spcPct val="15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Participer</a:t>
                      </a:r>
                      <a:endParaRPr sz="1100" b="0" i="0" u="none" strike="noStrike" cap="none">
                        <a:solidFill>
                          <a:schemeClr val="dk1"/>
                        </a:solidFill>
                        <a:latin typeface="Times New Roman"/>
                        <a:ea typeface="Times New Roman"/>
                        <a:cs typeface="Times New Roman"/>
                        <a:sym typeface="Times New Roman"/>
                      </a:endParaRPr>
                    </a:p>
                    <a:p>
                      <a:pPr marL="0" marR="0" lvl="0" indent="0" algn="ctr" rtl="0">
                        <a:lnSpc>
                          <a:spcPct val="15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Coopérer</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12700" cap="flat" cmpd="sng">
                      <a:solidFill>
                        <a:srgbClr val="9BBB59"/>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tc>
                  <a:txBody>
                    <a:bodyPr/>
                    <a:lstStyle/>
                    <a:p>
                      <a:pPr marL="228600" marR="0" lvl="0" indent="-228600" algn="ctr" rtl="0">
                        <a:lnSpc>
                          <a:spcPct val="100000"/>
                        </a:lnSpc>
                        <a:spcBef>
                          <a:spcPts val="0"/>
                        </a:spcBef>
                        <a:spcAft>
                          <a:spcPts val="0"/>
                        </a:spcAft>
                        <a:buClr>
                          <a:schemeClr val="dk1"/>
                        </a:buClr>
                        <a:buSzPts val="1100"/>
                        <a:buFont typeface="Arial"/>
                        <a:buAutoNum type="arabicPeriod"/>
                      </a:pPr>
                      <a:r>
                        <a:rPr lang="nl-BE" sz="1100" b="1" i="0" u="none" strike="noStrike" cap="none">
                          <a:solidFill>
                            <a:schemeClr val="dk1"/>
                          </a:solidFill>
                          <a:latin typeface="Helvetica Neue Light"/>
                          <a:ea typeface="Helvetica Neue Light"/>
                          <a:cs typeface="Helvetica Neue Light"/>
                          <a:sym typeface="Helvetica Neue Light"/>
                        </a:rPr>
                        <a:t>Ce qui s'est passé ?</a:t>
                      </a:r>
                      <a:br>
                        <a:rPr lang="nl-BE" sz="1100" b="1" i="0" u="none" strike="noStrike" cap="none">
                          <a:solidFill>
                            <a:schemeClr val="dk1"/>
                          </a:solidFill>
                          <a:latin typeface="Helvetica Neue Light"/>
                          <a:ea typeface="Helvetica Neue Light"/>
                          <a:cs typeface="Helvetica Neue Light"/>
                          <a:sym typeface="Helvetica Neue Light"/>
                        </a:rPr>
                      </a:br>
                      <a:r>
                        <a:rPr lang="nl-BE" sz="1100" b="0" i="0" u="none" strike="noStrike" cap="none">
                          <a:solidFill>
                            <a:schemeClr val="dk1"/>
                          </a:solidFill>
                          <a:latin typeface="Helvetica Neue Light"/>
                          <a:ea typeface="Helvetica Neue Light"/>
                          <a:cs typeface="Helvetica Neue Light"/>
                          <a:sym typeface="Helvetica Neue Light"/>
                        </a:rPr>
                        <a:t>Pour toi ? </a:t>
                      </a:r>
                      <a:endParaRPr/>
                    </a:p>
                    <a:p>
                      <a:pPr marL="228600" marR="0" lvl="0" indent="-22860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Pour l’autre ?</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br>
                        <a:rPr lang="nl-BE" sz="1100" b="0" i="0" u="none" strike="noStrike" cap="none">
                          <a:solidFill>
                            <a:schemeClr val="dk1"/>
                          </a:solidFill>
                          <a:latin typeface="Helvetica Neue Light"/>
                          <a:ea typeface="Helvetica Neue Light"/>
                          <a:cs typeface="Helvetica Neue Light"/>
                          <a:sym typeface="Helvetica Neue Light"/>
                        </a:rPr>
                      </a:br>
                      <a:r>
                        <a:rPr lang="nl-BE" sz="1100" b="0" i="0" u="none" strike="noStrike" cap="none">
                          <a:solidFill>
                            <a:schemeClr val="dk1"/>
                          </a:solidFill>
                          <a:latin typeface="Helvetica Neue Light"/>
                          <a:ea typeface="Helvetica Neue Light"/>
                          <a:cs typeface="Helvetica Neue Light"/>
                          <a:sym typeface="Helvetica Neue Light"/>
                        </a:rPr>
                        <a:t>Ecoute</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12700" cap="flat" cmpd="sng">
                      <a:solidFill>
                        <a:srgbClr val="9BBB59"/>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extLst>
                  <a:ext uri="{0D108BD9-81ED-4DB2-BD59-A6C34878D82A}">
                    <a16:rowId xmlns:a16="http://schemas.microsoft.com/office/drawing/2014/main" val="10001"/>
                  </a:ext>
                </a:extLst>
              </a:tr>
              <a:tr h="451025">
                <a:tc vMerge="1">
                  <a:txBody>
                    <a:bodyPr/>
                    <a:lstStyle/>
                    <a:p>
                      <a:endParaRPr lang="fr-FR"/>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BE" sz="1100" b="1" i="0" u="none" strike="noStrike" cap="none">
                          <a:solidFill>
                            <a:schemeClr val="dk1"/>
                          </a:solidFill>
                          <a:latin typeface="Helvetica Neue Light"/>
                          <a:ea typeface="Helvetica Neue Light"/>
                          <a:cs typeface="Helvetica Neue Light"/>
                          <a:sym typeface="Helvetica Neue Light"/>
                        </a:rPr>
                        <a:t>2. Le plus dur aujourd'hui ? </a:t>
                      </a:r>
                      <a:endParaRPr/>
                    </a:p>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Pour toi ? Pour l’autre ?</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br>
                        <a:rPr lang="nl-BE" sz="1100" b="0" i="0" u="none" strike="noStrike" cap="none">
                          <a:solidFill>
                            <a:schemeClr val="dk1"/>
                          </a:solidFill>
                          <a:latin typeface="Helvetica Neue Light"/>
                          <a:ea typeface="Helvetica Neue Light"/>
                          <a:cs typeface="Helvetica Neue Light"/>
                          <a:sym typeface="Helvetica Neue Light"/>
                        </a:rPr>
                      </a:br>
                      <a:r>
                        <a:rPr lang="nl-BE" sz="1100" b="0" i="0" u="none" strike="noStrike" cap="none">
                          <a:solidFill>
                            <a:schemeClr val="dk1"/>
                          </a:solidFill>
                          <a:latin typeface="Helvetica Neue Light"/>
                          <a:ea typeface="Helvetica Neue Light"/>
                          <a:cs typeface="Helvetica Neue Light"/>
                          <a:sym typeface="Helvetica Neue Light"/>
                        </a:rPr>
                        <a:t>Ecoute</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12700" cap="flat" cmpd="sng">
                      <a:solidFill>
                        <a:srgbClr val="9BBB59"/>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extLst>
                  <a:ext uri="{0D108BD9-81ED-4DB2-BD59-A6C34878D82A}">
                    <a16:rowId xmlns:a16="http://schemas.microsoft.com/office/drawing/2014/main" val="10002"/>
                  </a:ext>
                </a:extLst>
              </a:tr>
              <a:tr h="838425">
                <a:tc vMerge="1">
                  <a:txBody>
                    <a:bodyPr/>
                    <a:lstStyle/>
                    <a:p>
                      <a:endParaRPr lang="fr-FR"/>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BE" sz="1100" b="1" i="0" u="none" strike="noStrike" cap="none">
                          <a:solidFill>
                            <a:schemeClr val="dk1"/>
                          </a:solidFill>
                          <a:latin typeface="Helvetica Neue Light"/>
                          <a:ea typeface="Helvetica Neue Light"/>
                          <a:cs typeface="Helvetica Neue Light"/>
                          <a:sym typeface="Helvetica Neue Light"/>
                        </a:rPr>
                        <a:t>3. Qu'est-ce qui est à réparer pour aller de l’avant ? </a:t>
                      </a:r>
                      <a:endParaRPr/>
                    </a:p>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Besoin de réparation pour toi ? </a:t>
                      </a:r>
                      <a:endParaRPr/>
                    </a:p>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Pour l’autre ?</a:t>
                      </a:r>
                      <a:endParaRPr sz="1100" b="0" i="0" u="none" strike="noStrike" cap="none">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Propositions et discussion</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12700" cap="flat" cmpd="sng">
                      <a:solidFill>
                        <a:srgbClr val="9BBB59"/>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extLst>
                  <a:ext uri="{0D108BD9-81ED-4DB2-BD59-A6C34878D82A}">
                    <a16:rowId xmlns:a16="http://schemas.microsoft.com/office/drawing/2014/main" val="10003"/>
                  </a:ext>
                </a:extLst>
              </a:tr>
              <a:tr h="670825">
                <a:tc vMerge="1">
                  <a:txBody>
                    <a:bodyPr/>
                    <a:lstStyle/>
                    <a:p>
                      <a:endParaRPr lang="fr-FR"/>
                    </a:p>
                  </a:txBody>
                  <a:tcPr/>
                </a:tc>
                <a:tc>
                  <a:txBody>
                    <a:bodyPr/>
                    <a:lstStyle/>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4. </a:t>
                      </a:r>
                      <a:r>
                        <a:rPr lang="nl-BE" sz="1100" b="1" i="0" u="none" strike="noStrike" cap="none">
                          <a:solidFill>
                            <a:schemeClr val="dk1"/>
                          </a:solidFill>
                          <a:latin typeface="Helvetica Neue Light"/>
                          <a:ea typeface="Helvetica Neue Light"/>
                          <a:cs typeface="Helvetica Neue Light"/>
                          <a:sym typeface="Helvetica Neue Light"/>
                        </a:rPr>
                        <a:t>Plan d'action et de réparation : </a:t>
                      </a:r>
                      <a:endParaRPr/>
                    </a:p>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 je propose…</a:t>
                      </a:r>
                      <a:endParaRPr/>
                    </a:p>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 Nous nous engageons à …</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nl-BE" sz="1100" b="0" i="0" u="none" strike="noStrike" cap="none">
                          <a:solidFill>
                            <a:schemeClr val="dk1"/>
                          </a:solidFill>
                          <a:latin typeface="Helvetica Neue Light"/>
                          <a:ea typeface="Helvetica Neue Light"/>
                          <a:cs typeface="Helvetica Neue Light"/>
                          <a:sym typeface="Helvetica Neue Light"/>
                        </a:rPr>
                        <a:t>Synthèse et décisions</a:t>
                      </a:r>
                      <a:endParaRPr sz="1100" b="0" i="0" u="none" strike="noStrike" cap="none">
                        <a:solidFill>
                          <a:schemeClr val="dk1"/>
                        </a:solidFill>
                        <a:latin typeface="Times New Roman"/>
                        <a:ea typeface="Times New Roman"/>
                        <a:cs typeface="Times New Roman"/>
                        <a:sym typeface="Times New Roman"/>
                      </a:endParaRPr>
                    </a:p>
                  </a:txBody>
                  <a:tcPr marL="81475" marR="81475" marT="0" marB="0" anchor="ctr">
                    <a:lnL w="9525" cap="flat" cmpd="sng">
                      <a:solidFill>
                        <a:srgbClr val="000000">
                          <a:alpha val="0"/>
                        </a:srgbClr>
                      </a:solidFill>
                      <a:prstDash val="solid"/>
                      <a:round/>
                      <a:headEnd type="none" w="sm" len="sm"/>
                      <a:tailEnd type="none" w="sm" len="sm"/>
                    </a:lnL>
                    <a:lnR w="12700" cap="flat" cmpd="sng">
                      <a:solidFill>
                        <a:srgbClr val="9BBB59"/>
                      </a:solidFill>
                      <a:prstDash val="solid"/>
                      <a:round/>
                      <a:headEnd type="none" w="sm" len="sm"/>
                      <a:tailEnd type="none" w="sm" len="sm"/>
                    </a:lnR>
                    <a:lnT w="12700" cap="flat" cmpd="sng">
                      <a:solidFill>
                        <a:srgbClr val="9BBB59"/>
                      </a:solidFill>
                      <a:prstDash val="solid"/>
                      <a:round/>
                      <a:headEnd type="none" w="sm" len="sm"/>
                      <a:tailEnd type="none" w="sm" len="sm"/>
                    </a:lnT>
                    <a:lnB w="12700" cap="flat" cmpd="sng">
                      <a:solidFill>
                        <a:srgbClr val="9BBB5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pSp>
        <p:nvGrpSpPr>
          <p:cNvPr id="506" name="Google Shape;506;p58"/>
          <p:cNvGrpSpPr/>
          <p:nvPr/>
        </p:nvGrpSpPr>
        <p:grpSpPr>
          <a:xfrm>
            <a:off x="6096000" y="5229226"/>
            <a:ext cx="1439333" cy="936625"/>
            <a:chOff x="1065764" y="3717032"/>
            <a:chExt cx="1827896" cy="1584176"/>
          </a:xfrm>
        </p:grpSpPr>
        <p:sp>
          <p:nvSpPr>
            <p:cNvPr id="507" name="Google Shape;507;p58"/>
            <p:cNvSpPr/>
            <p:nvPr/>
          </p:nvSpPr>
          <p:spPr>
            <a:xfrm>
              <a:off x="1186729" y="3717032"/>
              <a:ext cx="1585969" cy="1584176"/>
            </a:xfrm>
            <a:prstGeom prst="ellipse">
              <a:avLst/>
            </a:prstGeom>
            <a:gradFill>
              <a:gsLst>
                <a:gs pos="0">
                  <a:srgbClr val="6DBC37"/>
                </a:gs>
                <a:gs pos="100000">
                  <a:srgbClr val="B8FE9C"/>
                </a:gs>
              </a:gsLst>
              <a:lin ang="16200000" scaled="0"/>
            </a:gradFill>
            <a:ln w="9525" cap="flat" cmpd="sng">
              <a:solidFill>
                <a:srgbClr val="6CAB4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08" name="Google Shape;508;p58"/>
            <p:cNvSpPr txBox="1"/>
            <p:nvPr/>
          </p:nvSpPr>
          <p:spPr>
            <a:xfrm>
              <a:off x="1065764" y="4428570"/>
              <a:ext cx="1827896" cy="4945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Le Souffle</a:t>
              </a:r>
              <a:endParaRPr sz="1100" b="1" i="0" u="none" strike="noStrike" cap="none">
                <a:solidFill>
                  <a:srgbClr val="000000"/>
                </a:solidFill>
                <a:latin typeface="Calibri"/>
                <a:ea typeface="Calibri"/>
                <a:cs typeface="Calibri"/>
                <a:sym typeface="Calibri"/>
              </a:endParaRPr>
            </a:p>
          </p:txBody>
        </p:sp>
        <p:sp>
          <p:nvSpPr>
            <p:cNvPr id="509" name="Google Shape;509;p58"/>
            <p:cNvSpPr txBox="1"/>
            <p:nvPr/>
          </p:nvSpPr>
          <p:spPr>
            <a:xfrm>
              <a:off x="1187623" y="3975447"/>
              <a:ext cx="158417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Isabelle</a:t>
              </a:r>
              <a:endParaRPr/>
            </a:p>
          </p:txBody>
        </p:sp>
      </p:grpSp>
      <p:grpSp>
        <p:nvGrpSpPr>
          <p:cNvPr id="510" name="Google Shape;510;p58"/>
          <p:cNvGrpSpPr/>
          <p:nvPr/>
        </p:nvGrpSpPr>
        <p:grpSpPr>
          <a:xfrm>
            <a:off x="5039784" y="115889"/>
            <a:ext cx="1631949" cy="936625"/>
            <a:chOff x="6056476" y="908720"/>
            <a:chExt cx="2071616" cy="1584174"/>
          </a:xfrm>
        </p:grpSpPr>
        <p:sp>
          <p:nvSpPr>
            <p:cNvPr id="511" name="Google Shape;511;p58"/>
            <p:cNvSpPr/>
            <p:nvPr/>
          </p:nvSpPr>
          <p:spPr>
            <a:xfrm>
              <a:off x="6300985" y="908720"/>
              <a:ext cx="1582598" cy="1584174"/>
            </a:xfrm>
            <a:prstGeom prst="ellipse">
              <a:avLst/>
            </a:prstGeom>
            <a:gradFill>
              <a:gsLst>
                <a:gs pos="0">
                  <a:srgbClr val="6DBC37"/>
                </a:gs>
                <a:gs pos="100000">
                  <a:srgbClr val="B8FE9C"/>
                </a:gs>
              </a:gsLst>
              <a:lin ang="16200000" scaled="0"/>
            </a:gradFill>
            <a:ln w="9525" cap="flat" cmpd="sng">
              <a:solidFill>
                <a:srgbClr val="6CAB4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12" name="Google Shape;512;p58"/>
            <p:cNvSpPr txBox="1"/>
            <p:nvPr/>
          </p:nvSpPr>
          <p:spPr>
            <a:xfrm>
              <a:off x="6056476" y="1698122"/>
              <a:ext cx="2071616" cy="4945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100" b="1" i="0" u="none" strike="noStrike" cap="none">
                  <a:solidFill>
                    <a:srgbClr val="000000"/>
                  </a:solidFill>
                  <a:latin typeface="Calibri"/>
                  <a:ea typeface="Calibri"/>
                  <a:cs typeface="Calibri"/>
                  <a:sym typeface="Calibri"/>
                </a:rPr>
                <a:t> </a:t>
              </a:r>
              <a:r>
                <a:rPr lang="nl-BE" sz="1300" b="1" i="0" u="none" strike="noStrike" cap="none">
                  <a:solidFill>
                    <a:srgbClr val="000000"/>
                  </a:solidFill>
                  <a:latin typeface="Calibri"/>
                  <a:ea typeface="Calibri"/>
                  <a:cs typeface="Calibri"/>
                  <a:sym typeface="Calibri"/>
                </a:rPr>
                <a:t>Le Souffle </a:t>
              </a:r>
              <a:endParaRPr sz="1100" b="1" i="0" u="none" strike="noStrike" cap="none">
                <a:solidFill>
                  <a:srgbClr val="000000"/>
                </a:solidFill>
                <a:latin typeface="Calibri"/>
                <a:ea typeface="Calibri"/>
                <a:cs typeface="Calibri"/>
                <a:sym typeface="Calibri"/>
              </a:endParaRPr>
            </a:p>
          </p:txBody>
        </p:sp>
        <p:sp>
          <p:nvSpPr>
            <p:cNvPr id="513" name="Google Shape;513;p58"/>
            <p:cNvSpPr txBox="1"/>
            <p:nvPr/>
          </p:nvSpPr>
          <p:spPr>
            <a:xfrm>
              <a:off x="6476128" y="1188800"/>
              <a:ext cx="773657" cy="5205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Joëlle</a:t>
              </a:r>
              <a:endParaRPr/>
            </a:p>
          </p:txBody>
        </p:sp>
      </p:grpSp>
      <p:grpSp>
        <p:nvGrpSpPr>
          <p:cNvPr id="514" name="Google Shape;514;p58"/>
          <p:cNvGrpSpPr/>
          <p:nvPr/>
        </p:nvGrpSpPr>
        <p:grpSpPr>
          <a:xfrm>
            <a:off x="10640484" y="3068639"/>
            <a:ext cx="1333499" cy="936625"/>
            <a:chOff x="6195415" y="908720"/>
            <a:chExt cx="1689164" cy="1584176"/>
          </a:xfrm>
        </p:grpSpPr>
        <p:sp>
          <p:nvSpPr>
            <p:cNvPr id="515" name="Google Shape;515;p58"/>
            <p:cNvSpPr/>
            <p:nvPr/>
          </p:nvSpPr>
          <p:spPr>
            <a:xfrm>
              <a:off x="6299981" y="908720"/>
              <a:ext cx="1584598" cy="1584176"/>
            </a:xfrm>
            <a:prstGeom prst="ellipse">
              <a:avLst/>
            </a:prstGeom>
            <a:gradFill>
              <a:gsLst>
                <a:gs pos="0">
                  <a:srgbClr val="FF7714"/>
                </a:gs>
                <a:gs pos="100000">
                  <a:srgbClr val="FFA773"/>
                </a:gs>
              </a:gsLst>
              <a:lin ang="16200000" scaled="0"/>
            </a:gradFill>
            <a:ln w="9525" cap="flat" cmpd="sng">
              <a:solidFill>
                <a:srgbClr val="EB792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16" name="Google Shape;516;p58"/>
            <p:cNvSpPr txBox="1"/>
            <p:nvPr/>
          </p:nvSpPr>
          <p:spPr>
            <a:xfrm>
              <a:off x="6195415" y="1414339"/>
              <a:ext cx="110502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Direction</a:t>
              </a:r>
              <a:endParaRPr/>
            </a:p>
          </p:txBody>
        </p:sp>
      </p:grpSp>
      <p:grpSp>
        <p:nvGrpSpPr>
          <p:cNvPr id="517" name="Google Shape;517;p58"/>
          <p:cNvGrpSpPr/>
          <p:nvPr/>
        </p:nvGrpSpPr>
        <p:grpSpPr>
          <a:xfrm>
            <a:off x="7727952" y="5013326"/>
            <a:ext cx="1248833" cy="936625"/>
            <a:chOff x="6660232" y="3212976"/>
            <a:chExt cx="1584176" cy="1584176"/>
          </a:xfrm>
        </p:grpSpPr>
        <p:sp>
          <p:nvSpPr>
            <p:cNvPr id="518" name="Google Shape;518;p58"/>
            <p:cNvSpPr/>
            <p:nvPr/>
          </p:nvSpPr>
          <p:spPr>
            <a:xfrm>
              <a:off x="6660232" y="3212976"/>
              <a:ext cx="1584176" cy="1584176"/>
            </a:xfrm>
            <a:prstGeom prst="ellipse">
              <a:avLst/>
            </a:prstGeom>
            <a:gradFill>
              <a:gsLst>
                <a:gs pos="0">
                  <a:srgbClr val="FFD300"/>
                </a:gs>
                <a:gs pos="100000">
                  <a:srgbClr val="FFEF63"/>
                </a:gs>
              </a:gsLst>
              <a:lin ang="16200000" scaled="0"/>
            </a:gradFill>
            <a:ln w="9525" cap="flat" cmpd="sng">
              <a:solidFill>
                <a:srgbClr val="FFBE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19" name="Google Shape;519;p58"/>
            <p:cNvSpPr txBox="1"/>
            <p:nvPr/>
          </p:nvSpPr>
          <p:spPr>
            <a:xfrm>
              <a:off x="6908278" y="3533975"/>
              <a:ext cx="70601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Tarik</a:t>
              </a:r>
              <a:endParaRPr/>
            </a:p>
          </p:txBody>
        </p:sp>
        <p:sp>
          <p:nvSpPr>
            <p:cNvPr id="520" name="Google Shape;520;p58"/>
            <p:cNvSpPr txBox="1"/>
            <p:nvPr/>
          </p:nvSpPr>
          <p:spPr>
            <a:xfrm>
              <a:off x="6891197" y="3911087"/>
              <a:ext cx="844288" cy="4945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Auteur</a:t>
              </a:r>
              <a:endParaRPr sz="1300" b="0" i="0" u="none" strike="noStrike" cap="none">
                <a:solidFill>
                  <a:srgbClr val="000000"/>
                </a:solidFill>
                <a:latin typeface="Calibri"/>
                <a:ea typeface="Calibri"/>
                <a:cs typeface="Calibri"/>
                <a:sym typeface="Calibri"/>
              </a:endParaRPr>
            </a:p>
          </p:txBody>
        </p:sp>
      </p:grpSp>
      <p:grpSp>
        <p:nvGrpSpPr>
          <p:cNvPr id="521" name="Google Shape;521;p58"/>
          <p:cNvGrpSpPr/>
          <p:nvPr/>
        </p:nvGrpSpPr>
        <p:grpSpPr>
          <a:xfrm>
            <a:off x="4669368" y="5229226"/>
            <a:ext cx="1248833" cy="936625"/>
            <a:chOff x="6660232" y="3212976"/>
            <a:chExt cx="1584176" cy="1584176"/>
          </a:xfrm>
        </p:grpSpPr>
        <p:sp>
          <p:nvSpPr>
            <p:cNvPr id="522" name="Google Shape;522;p58"/>
            <p:cNvSpPr/>
            <p:nvPr/>
          </p:nvSpPr>
          <p:spPr>
            <a:xfrm>
              <a:off x="6660232" y="3212976"/>
              <a:ext cx="1584176" cy="1584176"/>
            </a:xfrm>
            <a:prstGeom prst="ellipse">
              <a:avLst/>
            </a:prstGeom>
            <a:solidFill>
              <a:srgbClr val="2E75B5"/>
            </a:soli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23" name="Google Shape;523;p58"/>
            <p:cNvSpPr txBox="1"/>
            <p:nvPr/>
          </p:nvSpPr>
          <p:spPr>
            <a:xfrm>
              <a:off x="6843862" y="3456695"/>
              <a:ext cx="760916"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Garry</a:t>
              </a:r>
              <a:endParaRPr/>
            </a:p>
          </p:txBody>
        </p:sp>
        <p:sp>
          <p:nvSpPr>
            <p:cNvPr id="524" name="Google Shape;524;p58"/>
            <p:cNvSpPr txBox="1"/>
            <p:nvPr/>
          </p:nvSpPr>
          <p:spPr>
            <a:xfrm>
              <a:off x="6814901" y="3910720"/>
              <a:ext cx="956127"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000000"/>
                  </a:solidFill>
                  <a:latin typeface="Calibri"/>
                  <a:ea typeface="Calibri"/>
                  <a:cs typeface="Calibri"/>
                  <a:sym typeface="Calibri"/>
                </a:rPr>
                <a:t>Victime</a:t>
              </a:r>
              <a:endParaRPr sz="1100" b="0" i="0" u="none" strike="noStrike" cap="none">
                <a:solidFill>
                  <a:srgbClr val="000000"/>
                </a:solidFill>
                <a:latin typeface="Calibri"/>
                <a:ea typeface="Calibri"/>
                <a:cs typeface="Calibri"/>
                <a:sym typeface="Calibri"/>
              </a:endParaRPr>
            </a:p>
          </p:txBody>
        </p:sp>
      </p:grpSp>
      <p:grpSp>
        <p:nvGrpSpPr>
          <p:cNvPr id="525" name="Google Shape;525;p58"/>
          <p:cNvGrpSpPr/>
          <p:nvPr/>
        </p:nvGrpSpPr>
        <p:grpSpPr>
          <a:xfrm>
            <a:off x="3088216" y="4941889"/>
            <a:ext cx="1360748" cy="1093787"/>
            <a:chOff x="6660232" y="3212976"/>
            <a:chExt cx="1583087" cy="1584176"/>
          </a:xfrm>
        </p:grpSpPr>
        <p:sp>
          <p:nvSpPr>
            <p:cNvPr id="526" name="Google Shape;526;p58"/>
            <p:cNvSpPr/>
            <p:nvPr/>
          </p:nvSpPr>
          <p:spPr>
            <a:xfrm>
              <a:off x="6660232" y="3212976"/>
              <a:ext cx="1583087" cy="1584176"/>
            </a:xfrm>
            <a:prstGeom prst="ellipse">
              <a:avLst/>
            </a:prstGeom>
            <a:solidFill>
              <a:srgbClr val="61B6CD"/>
            </a:soli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27" name="Google Shape;527;p58"/>
            <p:cNvSpPr txBox="1"/>
            <p:nvPr/>
          </p:nvSpPr>
          <p:spPr>
            <a:xfrm>
              <a:off x="6849493" y="3493056"/>
              <a:ext cx="757531" cy="4457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Fatma</a:t>
              </a:r>
              <a:endParaRPr/>
            </a:p>
          </p:txBody>
        </p:sp>
        <p:sp>
          <p:nvSpPr>
            <p:cNvPr id="528" name="Google Shape;528;p58"/>
            <p:cNvSpPr txBox="1"/>
            <p:nvPr/>
          </p:nvSpPr>
          <p:spPr>
            <a:xfrm>
              <a:off x="6737217" y="3962806"/>
              <a:ext cx="1136112" cy="4234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Adulte allié</a:t>
              </a:r>
              <a:endParaRPr sz="1300" b="0" i="0" u="none" strike="noStrike" cap="none">
                <a:solidFill>
                  <a:srgbClr val="000000"/>
                </a:solidFill>
                <a:latin typeface="Calibri"/>
                <a:ea typeface="Calibri"/>
                <a:cs typeface="Calibri"/>
                <a:sym typeface="Calibri"/>
              </a:endParaRPr>
            </a:p>
          </p:txBody>
        </p:sp>
      </p:grpSp>
      <p:grpSp>
        <p:nvGrpSpPr>
          <p:cNvPr id="529" name="Google Shape;529;p58"/>
          <p:cNvGrpSpPr/>
          <p:nvPr/>
        </p:nvGrpSpPr>
        <p:grpSpPr>
          <a:xfrm>
            <a:off x="1443568" y="4437064"/>
            <a:ext cx="1608666" cy="936625"/>
            <a:chOff x="6203126" y="3212976"/>
            <a:chExt cx="2039513" cy="1584176"/>
          </a:xfrm>
        </p:grpSpPr>
        <p:sp>
          <p:nvSpPr>
            <p:cNvPr id="530" name="Google Shape;530;p58"/>
            <p:cNvSpPr/>
            <p:nvPr/>
          </p:nvSpPr>
          <p:spPr>
            <a:xfrm>
              <a:off x="6662017" y="3212976"/>
              <a:ext cx="1580622" cy="1584176"/>
            </a:xfrm>
            <a:prstGeom prst="ellipse">
              <a:avLst/>
            </a:prstGeom>
            <a:solidFill>
              <a:srgbClr val="61B6CD"/>
            </a:soli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1" name="Google Shape;531;p58"/>
            <p:cNvSpPr txBox="1"/>
            <p:nvPr/>
          </p:nvSpPr>
          <p:spPr>
            <a:xfrm>
              <a:off x="6203126" y="3578435"/>
              <a:ext cx="1874217" cy="8589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Famille</a:t>
              </a:r>
              <a:br>
                <a:rPr lang="nl-BE" sz="1200" b="1" i="0" u="none" strike="noStrike" cap="none">
                  <a:solidFill>
                    <a:srgbClr val="000000"/>
                  </a:solidFill>
                  <a:latin typeface="Calibri"/>
                  <a:ea typeface="Calibri"/>
                  <a:cs typeface="Calibri"/>
                  <a:sym typeface="Calibri"/>
                </a:rPr>
              </a:br>
              <a:r>
                <a:rPr lang="nl-BE" sz="1300" b="1" i="0" u="none" strike="noStrike" cap="none">
                  <a:solidFill>
                    <a:srgbClr val="000000"/>
                  </a:solidFill>
                  <a:latin typeface="Calibri"/>
                  <a:ea typeface="Calibri"/>
                  <a:cs typeface="Calibri"/>
                  <a:sym typeface="Calibri"/>
                </a:rPr>
                <a:t>Mère de la victime</a:t>
              </a:r>
              <a:endParaRPr/>
            </a:p>
          </p:txBody>
        </p:sp>
      </p:grpSp>
      <p:grpSp>
        <p:nvGrpSpPr>
          <p:cNvPr id="532" name="Google Shape;532;p58"/>
          <p:cNvGrpSpPr/>
          <p:nvPr/>
        </p:nvGrpSpPr>
        <p:grpSpPr>
          <a:xfrm>
            <a:off x="52919" y="2492376"/>
            <a:ext cx="1837267" cy="936625"/>
            <a:chOff x="5916282" y="3212976"/>
            <a:chExt cx="2326842" cy="1584176"/>
          </a:xfrm>
        </p:grpSpPr>
        <p:sp>
          <p:nvSpPr>
            <p:cNvPr id="533" name="Google Shape;533;p58"/>
            <p:cNvSpPr/>
            <p:nvPr/>
          </p:nvSpPr>
          <p:spPr>
            <a:xfrm>
              <a:off x="6661515" y="3212976"/>
              <a:ext cx="1581609" cy="1584176"/>
            </a:xfrm>
            <a:prstGeom prst="ellipse">
              <a:avLst/>
            </a:prstGeom>
            <a:solidFill>
              <a:srgbClr val="61B6CD"/>
            </a:solidFill>
            <a:ln w="9525" cap="flat" cmpd="sng">
              <a:solidFill>
                <a:srgbClr val="3E6EC2"/>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4" name="Google Shape;534;p58"/>
            <p:cNvSpPr txBox="1"/>
            <p:nvPr/>
          </p:nvSpPr>
          <p:spPr>
            <a:xfrm>
              <a:off x="7296349" y="3429001"/>
              <a:ext cx="233956" cy="676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2000" b="1" i="0" u="none" strike="noStrike" cap="none">
                <a:solidFill>
                  <a:srgbClr val="FFFFFF"/>
                </a:solidFill>
                <a:latin typeface="Calibri"/>
                <a:ea typeface="Calibri"/>
                <a:cs typeface="Calibri"/>
                <a:sym typeface="Calibri"/>
              </a:endParaRPr>
            </a:p>
          </p:txBody>
        </p:sp>
        <p:sp>
          <p:nvSpPr>
            <p:cNvPr id="535" name="Google Shape;535;p58"/>
            <p:cNvSpPr txBox="1"/>
            <p:nvPr/>
          </p:nvSpPr>
          <p:spPr>
            <a:xfrm>
              <a:off x="5916282" y="3676960"/>
              <a:ext cx="2306660" cy="8589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Famille</a:t>
              </a:r>
              <a:br>
                <a:rPr lang="nl-BE" sz="1200" b="1" i="0" u="none" strike="noStrike" cap="none">
                  <a:solidFill>
                    <a:srgbClr val="000000"/>
                  </a:solidFill>
                  <a:latin typeface="Calibri"/>
                  <a:ea typeface="Calibri"/>
                  <a:cs typeface="Calibri"/>
                  <a:sym typeface="Calibri"/>
                </a:rPr>
              </a:br>
              <a:r>
                <a:rPr lang="nl-BE" sz="1300" b="1" i="0" u="none" strike="noStrike" cap="none">
                  <a:solidFill>
                    <a:srgbClr val="000000"/>
                  </a:solidFill>
                  <a:latin typeface="Calibri"/>
                  <a:ea typeface="Calibri"/>
                  <a:cs typeface="Calibri"/>
                  <a:sym typeface="Calibri"/>
                </a:rPr>
                <a:t>Beau-père</a:t>
              </a:r>
              <a:r>
                <a:rPr lang="nl-BE" sz="1300" b="1" i="0" u="none" strike="noStrike" cap="none">
                  <a:solidFill>
                    <a:srgbClr val="FFFFFF"/>
                  </a:solidFill>
                  <a:latin typeface="Calibri"/>
                  <a:ea typeface="Calibri"/>
                  <a:cs typeface="Calibri"/>
                  <a:sym typeface="Calibri"/>
                </a:rPr>
                <a:t> </a:t>
              </a:r>
              <a:r>
                <a:rPr lang="nl-BE" sz="1300" b="1" i="0" u="none" strike="noStrike" cap="none">
                  <a:solidFill>
                    <a:srgbClr val="000000"/>
                  </a:solidFill>
                  <a:latin typeface="Calibri"/>
                  <a:ea typeface="Calibri"/>
                  <a:cs typeface="Calibri"/>
                  <a:sym typeface="Calibri"/>
                </a:rPr>
                <a:t>de la victime</a:t>
              </a:r>
              <a:endParaRPr sz="1300" b="0" i="0" u="none" strike="noStrike" cap="none">
                <a:solidFill>
                  <a:srgbClr val="000000"/>
                </a:solidFill>
                <a:latin typeface="Calibri"/>
                <a:ea typeface="Calibri"/>
                <a:cs typeface="Calibri"/>
                <a:sym typeface="Calibri"/>
              </a:endParaRPr>
            </a:p>
          </p:txBody>
        </p:sp>
      </p:grpSp>
      <p:grpSp>
        <p:nvGrpSpPr>
          <p:cNvPr id="536" name="Google Shape;536;p58"/>
          <p:cNvGrpSpPr/>
          <p:nvPr/>
        </p:nvGrpSpPr>
        <p:grpSpPr>
          <a:xfrm>
            <a:off x="6671733" y="188914"/>
            <a:ext cx="1441451" cy="936625"/>
            <a:chOff x="1065764" y="3717032"/>
            <a:chExt cx="1827896" cy="1584176"/>
          </a:xfrm>
        </p:grpSpPr>
        <p:sp>
          <p:nvSpPr>
            <p:cNvPr id="537" name="Google Shape;537;p58"/>
            <p:cNvSpPr/>
            <p:nvPr/>
          </p:nvSpPr>
          <p:spPr>
            <a:xfrm>
              <a:off x="1186551" y="3717032"/>
              <a:ext cx="1586322"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38" name="Google Shape;538;p58"/>
            <p:cNvSpPr txBox="1"/>
            <p:nvPr/>
          </p:nvSpPr>
          <p:spPr>
            <a:xfrm>
              <a:off x="1065764" y="4428568"/>
              <a:ext cx="1827896" cy="4945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jeune</a:t>
              </a:r>
              <a:r>
                <a:rPr lang="nl-BE" sz="1300" b="0" i="0" u="none" strike="noStrike" cap="none">
                  <a:solidFill>
                    <a:srgbClr val="000000"/>
                  </a:solidFill>
                  <a:latin typeface="Calibri"/>
                  <a:ea typeface="Calibri"/>
                  <a:cs typeface="Calibri"/>
                  <a:sym typeface="Calibri"/>
                </a:rPr>
                <a:t> </a:t>
              </a:r>
              <a:endParaRPr/>
            </a:p>
          </p:txBody>
        </p:sp>
        <p:sp>
          <p:nvSpPr>
            <p:cNvPr id="539" name="Google Shape;539;p58"/>
            <p:cNvSpPr txBox="1"/>
            <p:nvPr/>
          </p:nvSpPr>
          <p:spPr>
            <a:xfrm>
              <a:off x="1187625" y="3975447"/>
              <a:ext cx="1584173"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Lucas</a:t>
              </a:r>
              <a:endParaRPr/>
            </a:p>
          </p:txBody>
        </p:sp>
      </p:grpSp>
      <p:grpSp>
        <p:nvGrpSpPr>
          <p:cNvPr id="540" name="Google Shape;540;p58"/>
          <p:cNvGrpSpPr/>
          <p:nvPr/>
        </p:nvGrpSpPr>
        <p:grpSpPr>
          <a:xfrm>
            <a:off x="8113184" y="476251"/>
            <a:ext cx="1439333" cy="936625"/>
            <a:chOff x="1065764" y="3717032"/>
            <a:chExt cx="1827896" cy="1584176"/>
          </a:xfrm>
        </p:grpSpPr>
        <p:sp>
          <p:nvSpPr>
            <p:cNvPr id="541" name="Google Shape;541;p58"/>
            <p:cNvSpPr/>
            <p:nvPr/>
          </p:nvSpPr>
          <p:spPr>
            <a:xfrm>
              <a:off x="1186727" y="3717032"/>
              <a:ext cx="1585969"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2" name="Google Shape;542;p58"/>
            <p:cNvSpPr txBox="1"/>
            <p:nvPr/>
          </p:nvSpPr>
          <p:spPr>
            <a:xfrm>
              <a:off x="1065764" y="4291631"/>
              <a:ext cx="1827896" cy="7808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jeune</a:t>
              </a:r>
              <a:r>
                <a:rPr lang="nl-BE" sz="1300" b="0" i="0" u="none" strike="noStrike" cap="none">
                  <a:solidFill>
                    <a:srgbClr val="000000"/>
                  </a:solidFill>
                  <a:latin typeface="Calibri"/>
                  <a:ea typeface="Calibri"/>
                  <a:cs typeface="Calibri"/>
                  <a:sym typeface="Calibri"/>
                </a:rPr>
                <a:t> </a:t>
              </a:r>
              <a:br>
                <a:rPr lang="nl-BE" sz="1100" b="0" i="0" u="none" strike="noStrike" cap="none">
                  <a:solidFill>
                    <a:srgbClr val="000000"/>
                  </a:solidFill>
                  <a:latin typeface="Calibri"/>
                  <a:ea typeface="Calibri"/>
                  <a:cs typeface="Calibri"/>
                  <a:sym typeface="Calibri"/>
                </a:rPr>
              </a:br>
              <a:r>
                <a:rPr lang="nl-BE" sz="1100" b="0" i="0" u="none" strike="noStrike" cap="none">
                  <a:solidFill>
                    <a:srgbClr val="000000"/>
                  </a:solidFill>
                  <a:latin typeface="Calibri"/>
                  <a:ea typeface="Calibri"/>
                  <a:cs typeface="Calibri"/>
                  <a:sym typeface="Calibri"/>
                </a:rPr>
                <a:t>ressource</a:t>
              </a:r>
              <a:endParaRPr/>
            </a:p>
          </p:txBody>
        </p:sp>
        <p:sp>
          <p:nvSpPr>
            <p:cNvPr id="543" name="Google Shape;543;p58"/>
            <p:cNvSpPr txBox="1"/>
            <p:nvPr/>
          </p:nvSpPr>
          <p:spPr>
            <a:xfrm>
              <a:off x="1187623" y="3838893"/>
              <a:ext cx="158417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Jason</a:t>
              </a:r>
              <a:endParaRPr/>
            </a:p>
          </p:txBody>
        </p:sp>
      </p:grpSp>
      <p:grpSp>
        <p:nvGrpSpPr>
          <p:cNvPr id="544" name="Google Shape;544;p58"/>
          <p:cNvGrpSpPr/>
          <p:nvPr/>
        </p:nvGrpSpPr>
        <p:grpSpPr>
          <a:xfrm>
            <a:off x="9457267" y="1052514"/>
            <a:ext cx="1439333" cy="936625"/>
            <a:chOff x="1065764" y="3717032"/>
            <a:chExt cx="1827896" cy="1584176"/>
          </a:xfrm>
        </p:grpSpPr>
        <p:sp>
          <p:nvSpPr>
            <p:cNvPr id="545" name="Google Shape;545;p58"/>
            <p:cNvSpPr/>
            <p:nvPr/>
          </p:nvSpPr>
          <p:spPr>
            <a:xfrm>
              <a:off x="1186729" y="3717032"/>
              <a:ext cx="1585969"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46" name="Google Shape;546;p58"/>
            <p:cNvSpPr txBox="1"/>
            <p:nvPr/>
          </p:nvSpPr>
          <p:spPr>
            <a:xfrm>
              <a:off x="1065764" y="4428568"/>
              <a:ext cx="1827896" cy="7808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jeune</a:t>
              </a:r>
              <a:br>
                <a:rPr lang="nl-BE" sz="1100" b="1" i="0" u="none" strike="noStrike" cap="none">
                  <a:solidFill>
                    <a:srgbClr val="000000"/>
                  </a:solidFill>
                  <a:latin typeface="Calibri"/>
                  <a:ea typeface="Calibri"/>
                  <a:cs typeface="Calibri"/>
                  <a:sym typeface="Calibri"/>
                </a:rPr>
              </a:br>
              <a:r>
                <a:rPr lang="nl-BE" sz="1100" b="0" i="0" u="none" strike="noStrike" cap="none">
                  <a:solidFill>
                    <a:srgbClr val="000000"/>
                  </a:solidFill>
                  <a:latin typeface="Calibri"/>
                  <a:ea typeface="Calibri"/>
                  <a:cs typeface="Calibri"/>
                  <a:sym typeface="Calibri"/>
                </a:rPr>
                <a:t> absent</a:t>
              </a:r>
              <a:endParaRPr/>
            </a:p>
          </p:txBody>
        </p:sp>
        <p:sp>
          <p:nvSpPr>
            <p:cNvPr id="547" name="Google Shape;547;p58"/>
            <p:cNvSpPr txBox="1"/>
            <p:nvPr/>
          </p:nvSpPr>
          <p:spPr>
            <a:xfrm>
              <a:off x="1187623" y="3975447"/>
              <a:ext cx="158417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Johnny</a:t>
              </a:r>
              <a:endParaRPr/>
            </a:p>
          </p:txBody>
        </p:sp>
      </p:grpSp>
      <p:grpSp>
        <p:nvGrpSpPr>
          <p:cNvPr id="548" name="Google Shape;548;p58"/>
          <p:cNvGrpSpPr/>
          <p:nvPr/>
        </p:nvGrpSpPr>
        <p:grpSpPr>
          <a:xfrm>
            <a:off x="10320867" y="1989139"/>
            <a:ext cx="1439333" cy="935037"/>
            <a:chOff x="1065764" y="3717032"/>
            <a:chExt cx="1827896" cy="1584176"/>
          </a:xfrm>
        </p:grpSpPr>
        <p:sp>
          <p:nvSpPr>
            <p:cNvPr id="549" name="Google Shape;549;p58"/>
            <p:cNvSpPr/>
            <p:nvPr/>
          </p:nvSpPr>
          <p:spPr>
            <a:xfrm>
              <a:off x="1186729" y="3717032"/>
              <a:ext cx="1585969"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0" name="Google Shape;550;p58"/>
            <p:cNvSpPr txBox="1"/>
            <p:nvPr/>
          </p:nvSpPr>
          <p:spPr>
            <a:xfrm>
              <a:off x="1065764" y="4540042"/>
              <a:ext cx="1827896" cy="495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jeune</a:t>
              </a:r>
              <a:endParaRPr sz="1300" b="0" i="0" u="none" strike="noStrike" cap="none">
                <a:solidFill>
                  <a:srgbClr val="000000"/>
                </a:solidFill>
                <a:latin typeface="Calibri"/>
                <a:ea typeface="Calibri"/>
                <a:cs typeface="Calibri"/>
                <a:sym typeface="Calibri"/>
              </a:endParaRPr>
            </a:p>
          </p:txBody>
        </p:sp>
        <p:sp>
          <p:nvSpPr>
            <p:cNvPr id="551" name="Google Shape;551;p58"/>
            <p:cNvSpPr txBox="1"/>
            <p:nvPr/>
          </p:nvSpPr>
          <p:spPr>
            <a:xfrm>
              <a:off x="1187623" y="4039957"/>
              <a:ext cx="1584174" cy="5214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Mattéo</a:t>
              </a:r>
              <a:endParaRPr/>
            </a:p>
          </p:txBody>
        </p:sp>
      </p:grpSp>
      <p:grpSp>
        <p:nvGrpSpPr>
          <p:cNvPr id="552" name="Google Shape;552;p58"/>
          <p:cNvGrpSpPr/>
          <p:nvPr/>
        </p:nvGrpSpPr>
        <p:grpSpPr>
          <a:xfrm>
            <a:off x="10128251" y="4076701"/>
            <a:ext cx="1439333" cy="936625"/>
            <a:chOff x="1065764" y="3717032"/>
            <a:chExt cx="1827896" cy="1584176"/>
          </a:xfrm>
        </p:grpSpPr>
        <p:sp>
          <p:nvSpPr>
            <p:cNvPr id="553" name="Google Shape;553;p58"/>
            <p:cNvSpPr/>
            <p:nvPr/>
          </p:nvSpPr>
          <p:spPr>
            <a:xfrm>
              <a:off x="1186727" y="3717032"/>
              <a:ext cx="1585969" cy="1584176"/>
            </a:xfrm>
            <a:prstGeom prst="ellipse">
              <a:avLst/>
            </a:prstGeom>
            <a:solidFill>
              <a:srgbClr val="9E7DDF"/>
            </a:soli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4" name="Google Shape;554;p58"/>
            <p:cNvSpPr txBox="1"/>
            <p:nvPr/>
          </p:nvSpPr>
          <p:spPr>
            <a:xfrm>
              <a:off x="1065764" y="4493011"/>
              <a:ext cx="1827896" cy="4945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allié</a:t>
              </a:r>
              <a:r>
                <a:rPr lang="nl-BE" sz="1300" b="0" i="0" u="none" strike="noStrike" cap="none">
                  <a:solidFill>
                    <a:srgbClr val="000000"/>
                  </a:solidFill>
                  <a:latin typeface="Calibri"/>
                  <a:ea typeface="Calibri"/>
                  <a:cs typeface="Calibri"/>
                  <a:sym typeface="Calibri"/>
                </a:rPr>
                <a:t> </a:t>
              </a:r>
              <a:endParaRPr/>
            </a:p>
          </p:txBody>
        </p:sp>
        <p:sp>
          <p:nvSpPr>
            <p:cNvPr id="555" name="Google Shape;555;p58"/>
            <p:cNvSpPr txBox="1"/>
            <p:nvPr/>
          </p:nvSpPr>
          <p:spPr>
            <a:xfrm>
              <a:off x="1187623" y="4039427"/>
              <a:ext cx="158417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Milos</a:t>
              </a:r>
              <a:endParaRPr/>
            </a:p>
          </p:txBody>
        </p:sp>
      </p:grpSp>
      <p:grpSp>
        <p:nvGrpSpPr>
          <p:cNvPr id="556" name="Google Shape;556;p58"/>
          <p:cNvGrpSpPr/>
          <p:nvPr/>
        </p:nvGrpSpPr>
        <p:grpSpPr>
          <a:xfrm>
            <a:off x="8894234" y="4643439"/>
            <a:ext cx="1439333" cy="936625"/>
            <a:chOff x="1065764" y="3717032"/>
            <a:chExt cx="1827896" cy="1584176"/>
          </a:xfrm>
        </p:grpSpPr>
        <p:sp>
          <p:nvSpPr>
            <p:cNvPr id="557" name="Google Shape;557;p58"/>
            <p:cNvSpPr/>
            <p:nvPr/>
          </p:nvSpPr>
          <p:spPr>
            <a:xfrm>
              <a:off x="1186729" y="3717032"/>
              <a:ext cx="1585969" cy="1584176"/>
            </a:xfrm>
            <a:prstGeom prst="ellipse">
              <a:avLst/>
            </a:prstGeom>
            <a:solidFill>
              <a:srgbClr val="9E7DDF"/>
            </a:soli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58" name="Google Shape;558;p58"/>
            <p:cNvSpPr txBox="1"/>
            <p:nvPr/>
          </p:nvSpPr>
          <p:spPr>
            <a:xfrm>
              <a:off x="1065764" y="4493009"/>
              <a:ext cx="1827896" cy="4945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Cousin allié</a:t>
              </a:r>
              <a:r>
                <a:rPr lang="nl-BE" sz="1300" b="0" i="0" u="none" strike="noStrike" cap="none">
                  <a:solidFill>
                    <a:srgbClr val="000000"/>
                  </a:solidFill>
                  <a:latin typeface="Calibri"/>
                  <a:ea typeface="Calibri"/>
                  <a:cs typeface="Calibri"/>
                  <a:sym typeface="Calibri"/>
                </a:rPr>
                <a:t> </a:t>
              </a:r>
              <a:endParaRPr/>
            </a:p>
          </p:txBody>
        </p:sp>
        <p:sp>
          <p:nvSpPr>
            <p:cNvPr id="559" name="Google Shape;559;p58"/>
            <p:cNvSpPr txBox="1"/>
            <p:nvPr/>
          </p:nvSpPr>
          <p:spPr>
            <a:xfrm>
              <a:off x="1187623" y="4039090"/>
              <a:ext cx="158417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Famille</a:t>
              </a:r>
              <a:endParaRPr/>
            </a:p>
          </p:txBody>
        </p:sp>
      </p:grpSp>
      <p:grpSp>
        <p:nvGrpSpPr>
          <p:cNvPr id="560" name="Google Shape;560;p58"/>
          <p:cNvGrpSpPr/>
          <p:nvPr/>
        </p:nvGrpSpPr>
        <p:grpSpPr>
          <a:xfrm>
            <a:off x="592667" y="3557589"/>
            <a:ext cx="1697567" cy="935037"/>
            <a:chOff x="1186549" y="3717032"/>
            <a:chExt cx="1707111" cy="1584176"/>
          </a:xfrm>
        </p:grpSpPr>
        <p:sp>
          <p:nvSpPr>
            <p:cNvPr id="561" name="Google Shape;561;p58"/>
            <p:cNvSpPr/>
            <p:nvPr/>
          </p:nvSpPr>
          <p:spPr>
            <a:xfrm>
              <a:off x="1186549" y="3717032"/>
              <a:ext cx="1585783"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62" name="Google Shape;562;p58"/>
            <p:cNvSpPr txBox="1"/>
            <p:nvPr/>
          </p:nvSpPr>
          <p:spPr>
            <a:xfrm>
              <a:off x="1186549" y="4690669"/>
              <a:ext cx="1707111" cy="495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Responsable</a:t>
              </a:r>
              <a:r>
                <a:rPr lang="nl-BE" sz="1100" b="0" i="0" u="none" strike="noStrike" cap="none">
                  <a:solidFill>
                    <a:srgbClr val="000000"/>
                  </a:solidFill>
                  <a:latin typeface="Calibri"/>
                  <a:ea typeface="Calibri"/>
                  <a:cs typeface="Calibri"/>
                  <a:sym typeface="Calibri"/>
                </a:rPr>
                <a:t> </a:t>
              </a:r>
              <a:endParaRPr/>
            </a:p>
          </p:txBody>
        </p:sp>
        <p:sp>
          <p:nvSpPr>
            <p:cNvPr id="563" name="Google Shape;563;p58"/>
            <p:cNvSpPr txBox="1"/>
            <p:nvPr/>
          </p:nvSpPr>
          <p:spPr>
            <a:xfrm>
              <a:off x="1186549" y="3838063"/>
              <a:ext cx="1586325" cy="52144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M</a:t>
              </a:r>
              <a:r>
                <a:rPr lang="nl-BE" sz="1100" b="1" i="0" u="none" strike="noStrike" cap="none">
                  <a:solidFill>
                    <a:srgbClr val="FFFFFF"/>
                  </a:solidFill>
                  <a:latin typeface="Calibri"/>
                  <a:ea typeface="Calibri"/>
                  <a:cs typeface="Calibri"/>
                  <a:sym typeface="Calibri"/>
                </a:rPr>
                <a:t>r </a:t>
              </a:r>
              <a:r>
                <a:rPr lang="nl-BE" sz="1400" b="1" i="0" u="none" strike="noStrike" cap="none">
                  <a:solidFill>
                    <a:srgbClr val="FFFFFF"/>
                  </a:solidFill>
                  <a:latin typeface="Calibri"/>
                  <a:ea typeface="Calibri"/>
                  <a:cs typeface="Calibri"/>
                  <a:sym typeface="Calibri"/>
                </a:rPr>
                <a:t>Blanpain</a:t>
              </a:r>
              <a:endParaRPr/>
            </a:p>
          </p:txBody>
        </p:sp>
      </p:grpSp>
      <p:grpSp>
        <p:nvGrpSpPr>
          <p:cNvPr id="564" name="Google Shape;564;p58"/>
          <p:cNvGrpSpPr/>
          <p:nvPr/>
        </p:nvGrpSpPr>
        <p:grpSpPr>
          <a:xfrm>
            <a:off x="1102784" y="1412876"/>
            <a:ext cx="1344083" cy="936625"/>
            <a:chOff x="1186729" y="3717032"/>
            <a:chExt cx="1706931" cy="1584176"/>
          </a:xfrm>
        </p:grpSpPr>
        <p:sp>
          <p:nvSpPr>
            <p:cNvPr id="565" name="Google Shape;565;p58"/>
            <p:cNvSpPr/>
            <p:nvPr/>
          </p:nvSpPr>
          <p:spPr>
            <a:xfrm>
              <a:off x="1186729" y="3717032"/>
              <a:ext cx="1585968"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66" name="Google Shape;566;p58"/>
            <p:cNvSpPr txBox="1"/>
            <p:nvPr/>
          </p:nvSpPr>
          <p:spPr>
            <a:xfrm>
              <a:off x="1186729" y="4019369"/>
              <a:ext cx="1706931" cy="8589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M</a:t>
              </a:r>
              <a:r>
                <a:rPr lang="nl-BE" sz="1100" b="1" i="0" u="none" strike="noStrike" cap="none">
                  <a:solidFill>
                    <a:srgbClr val="FFFFFF"/>
                  </a:solidFill>
                  <a:latin typeface="Calibri"/>
                  <a:ea typeface="Calibri"/>
                  <a:cs typeface="Calibri"/>
                  <a:sym typeface="Calibri"/>
                </a:rPr>
                <a:t>r </a:t>
              </a:r>
              <a:r>
                <a:rPr lang="nl-BE" sz="1400" b="1" i="0" u="none" strike="noStrike" cap="none">
                  <a:solidFill>
                    <a:srgbClr val="FFFFFF"/>
                  </a:solidFill>
                  <a:latin typeface="Calibri"/>
                  <a:ea typeface="Calibri"/>
                  <a:cs typeface="Calibri"/>
                  <a:sym typeface="Calibri"/>
                </a:rPr>
                <a:t>Golbi</a:t>
              </a:r>
              <a:endParaRPr/>
            </a:p>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adulte</a:t>
              </a:r>
              <a:endParaRPr sz="1300" b="1" i="0" u="none" strike="noStrike" cap="none">
                <a:solidFill>
                  <a:srgbClr val="FFFFFF"/>
                </a:solidFill>
                <a:latin typeface="Calibri"/>
                <a:ea typeface="Calibri"/>
                <a:cs typeface="Calibri"/>
                <a:sym typeface="Calibri"/>
              </a:endParaRPr>
            </a:p>
          </p:txBody>
        </p:sp>
      </p:grpSp>
      <p:grpSp>
        <p:nvGrpSpPr>
          <p:cNvPr id="567" name="Google Shape;567;p58"/>
          <p:cNvGrpSpPr/>
          <p:nvPr/>
        </p:nvGrpSpPr>
        <p:grpSpPr>
          <a:xfrm>
            <a:off x="2159000" y="692151"/>
            <a:ext cx="1441451" cy="936625"/>
            <a:chOff x="1065764" y="3717032"/>
            <a:chExt cx="1827896" cy="1584176"/>
          </a:xfrm>
        </p:grpSpPr>
        <p:sp>
          <p:nvSpPr>
            <p:cNvPr id="568" name="Google Shape;568;p58"/>
            <p:cNvSpPr/>
            <p:nvPr/>
          </p:nvSpPr>
          <p:spPr>
            <a:xfrm>
              <a:off x="1186551" y="3717032"/>
              <a:ext cx="1586322"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69" name="Google Shape;569;p58"/>
            <p:cNvSpPr txBox="1"/>
            <p:nvPr/>
          </p:nvSpPr>
          <p:spPr>
            <a:xfrm>
              <a:off x="1080464" y="4768115"/>
              <a:ext cx="1672751" cy="4945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adulte</a:t>
              </a:r>
              <a:r>
                <a:rPr lang="nl-BE" sz="1300" b="0" i="0" u="none" strike="noStrike" cap="none">
                  <a:solidFill>
                    <a:srgbClr val="000000"/>
                  </a:solidFill>
                  <a:latin typeface="Calibri"/>
                  <a:ea typeface="Calibri"/>
                  <a:cs typeface="Calibri"/>
                  <a:sym typeface="Calibri"/>
                </a:rPr>
                <a:t> </a:t>
              </a:r>
              <a:endParaRPr/>
            </a:p>
          </p:txBody>
        </p:sp>
        <p:sp>
          <p:nvSpPr>
            <p:cNvPr id="570" name="Google Shape;570;p58"/>
            <p:cNvSpPr txBox="1"/>
            <p:nvPr/>
          </p:nvSpPr>
          <p:spPr>
            <a:xfrm>
              <a:off x="1065764" y="3859338"/>
              <a:ext cx="1827896"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M</a:t>
              </a:r>
              <a:r>
                <a:rPr lang="nl-BE" sz="1100" b="1" i="0" u="none" strike="noStrike" cap="none">
                  <a:solidFill>
                    <a:srgbClr val="FFFFFF"/>
                  </a:solidFill>
                  <a:latin typeface="Calibri"/>
                  <a:ea typeface="Calibri"/>
                  <a:cs typeface="Calibri"/>
                  <a:sym typeface="Calibri"/>
                </a:rPr>
                <a:t>r </a:t>
              </a:r>
              <a:r>
                <a:rPr lang="nl-BE" sz="1400" b="1" i="0" u="none" strike="noStrike" cap="none">
                  <a:solidFill>
                    <a:srgbClr val="FFFFFF"/>
                  </a:solidFill>
                  <a:latin typeface="Calibri"/>
                  <a:ea typeface="Calibri"/>
                  <a:cs typeface="Calibri"/>
                  <a:sym typeface="Calibri"/>
                </a:rPr>
                <a:t>Bonmariage</a:t>
              </a:r>
              <a:endParaRPr/>
            </a:p>
          </p:txBody>
        </p:sp>
      </p:grpSp>
      <p:grpSp>
        <p:nvGrpSpPr>
          <p:cNvPr id="571" name="Google Shape;571;p58"/>
          <p:cNvGrpSpPr/>
          <p:nvPr/>
        </p:nvGrpSpPr>
        <p:grpSpPr>
          <a:xfrm>
            <a:off x="3426884" y="242889"/>
            <a:ext cx="1439333" cy="936625"/>
            <a:chOff x="1065764" y="3717032"/>
            <a:chExt cx="1827896" cy="1584176"/>
          </a:xfrm>
        </p:grpSpPr>
        <p:sp>
          <p:nvSpPr>
            <p:cNvPr id="572" name="Google Shape;572;p58"/>
            <p:cNvSpPr/>
            <p:nvPr/>
          </p:nvSpPr>
          <p:spPr>
            <a:xfrm>
              <a:off x="1186727" y="3717032"/>
              <a:ext cx="1585969" cy="1584176"/>
            </a:xfrm>
            <a:prstGeom prst="ellipse">
              <a:avLst/>
            </a:prstGeom>
            <a:gradFill>
              <a:gsLst>
                <a:gs pos="0">
                  <a:schemeClr val="accent3"/>
                </a:gs>
                <a:gs pos="100000">
                  <a:srgbClr val="D8D8D8"/>
                </a:gs>
              </a:gsLst>
              <a:lin ang="16200000" scaled="0"/>
            </a:gradFill>
            <a:ln w="9525" cap="flat" cmpd="sng">
              <a:solidFill>
                <a:srgbClr val="A1A1A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573" name="Google Shape;573;p58"/>
            <p:cNvSpPr txBox="1"/>
            <p:nvPr/>
          </p:nvSpPr>
          <p:spPr>
            <a:xfrm>
              <a:off x="1065764" y="4428570"/>
              <a:ext cx="1827896" cy="78084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300" b="1" i="0" u="none" strike="noStrike" cap="none">
                  <a:solidFill>
                    <a:srgbClr val="000000"/>
                  </a:solidFill>
                  <a:latin typeface="Calibri"/>
                  <a:ea typeface="Calibri"/>
                  <a:cs typeface="Calibri"/>
                  <a:sym typeface="Calibri"/>
                </a:rPr>
                <a:t>jeune</a:t>
              </a:r>
              <a:r>
                <a:rPr lang="nl-BE" sz="1300" b="0" i="0" u="none" strike="noStrike" cap="none">
                  <a:solidFill>
                    <a:srgbClr val="000000"/>
                  </a:solidFill>
                  <a:latin typeface="Calibri"/>
                  <a:ea typeface="Calibri"/>
                  <a:cs typeface="Calibri"/>
                  <a:sym typeface="Calibri"/>
                </a:rPr>
                <a:t> </a:t>
              </a:r>
              <a:br>
                <a:rPr lang="nl-BE" sz="1300" b="0" i="0" u="none" strike="noStrike" cap="none">
                  <a:solidFill>
                    <a:srgbClr val="000000"/>
                  </a:solidFill>
                  <a:latin typeface="Calibri"/>
                  <a:ea typeface="Calibri"/>
                  <a:cs typeface="Calibri"/>
                  <a:sym typeface="Calibri"/>
                </a:rPr>
              </a:br>
              <a:r>
                <a:rPr lang="nl-BE" sz="1100" b="0" i="0" u="none" strike="noStrike" cap="none">
                  <a:solidFill>
                    <a:srgbClr val="000000"/>
                  </a:solidFill>
                  <a:latin typeface="Calibri"/>
                  <a:ea typeface="Calibri"/>
                  <a:cs typeface="Calibri"/>
                  <a:sym typeface="Calibri"/>
                </a:rPr>
                <a:t>absent</a:t>
              </a:r>
              <a:endParaRPr/>
            </a:p>
          </p:txBody>
        </p:sp>
        <p:sp>
          <p:nvSpPr>
            <p:cNvPr id="574" name="Google Shape;574;p58"/>
            <p:cNvSpPr txBox="1"/>
            <p:nvPr/>
          </p:nvSpPr>
          <p:spPr>
            <a:xfrm>
              <a:off x="1187623" y="3975447"/>
              <a:ext cx="1584174" cy="5205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1400" b="1" i="0" u="none" strike="noStrike" cap="none">
                  <a:solidFill>
                    <a:srgbClr val="FFFFFF"/>
                  </a:solidFill>
                  <a:latin typeface="Calibri"/>
                  <a:ea typeface="Calibri"/>
                  <a:cs typeface="Calibri"/>
                  <a:sym typeface="Calibri"/>
                </a:rPr>
                <a:t>Jordan</a:t>
              </a:r>
              <a:endParaRPr/>
            </a:p>
          </p:txBody>
        </p:sp>
      </p:grpSp>
      <p:sp>
        <p:nvSpPr>
          <p:cNvPr id="575" name="Google Shape;575;p58"/>
          <p:cNvSpPr txBox="1"/>
          <p:nvPr/>
        </p:nvSpPr>
        <p:spPr>
          <a:xfrm>
            <a:off x="3215218" y="1052514"/>
            <a:ext cx="6337300" cy="1152525"/>
          </a:xfrm>
          <a:prstGeom prst="rect">
            <a:avLst/>
          </a:prstGeom>
          <a:noFill/>
          <a:ln>
            <a:noFill/>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None/>
            </a:pPr>
            <a:r>
              <a:rPr lang="nl-BE" sz="5400" b="1" i="0" u="none" strike="noStrike" cap="none">
                <a:solidFill>
                  <a:srgbClr val="EC9802"/>
                </a:solidFill>
                <a:latin typeface="Helvetica Neue Light"/>
                <a:ea typeface="Helvetica Neue Light"/>
                <a:cs typeface="Helvetica Neue Light"/>
                <a:sym typeface="Helvetica Neue Light"/>
              </a:rPr>
              <a:t>CRG</a:t>
            </a:r>
            <a:endParaRPr sz="5400" b="1" i="0" u="none" strike="noStrike" cap="none">
              <a:solidFill>
                <a:srgbClr val="EC9802"/>
              </a:solidFill>
              <a:latin typeface="Helvetica Neue Light"/>
              <a:ea typeface="Helvetica Neue Light"/>
              <a:cs typeface="Helvetica Neue Light"/>
              <a:sym typeface="Helvetica Neue Light"/>
            </a:endParaRPr>
          </a:p>
        </p:txBody>
      </p:sp>
      <p:pic>
        <p:nvPicPr>
          <p:cNvPr id="576" name="Google Shape;576;p58"/>
          <p:cNvPicPr preferRelativeResize="0"/>
          <p:nvPr/>
        </p:nvPicPr>
        <p:blipFill rotWithShape="1">
          <a:blip r:embed="rId3">
            <a:alphaModFix/>
          </a:blip>
          <a:srcRect/>
          <a:stretch/>
        </p:blipFill>
        <p:spPr>
          <a:xfrm>
            <a:off x="10896601" y="222251"/>
            <a:ext cx="1071033" cy="608013"/>
          </a:xfrm>
          <a:prstGeom prst="rect">
            <a:avLst/>
          </a:prstGeom>
          <a:noFill/>
          <a:ln>
            <a:noFill/>
          </a:ln>
        </p:spPr>
      </p:pic>
      <p:pic>
        <p:nvPicPr>
          <p:cNvPr id="577" name="Google Shape;577;p58" descr="thumbnail_SouffleLogoN5TBHR.jpg"/>
          <p:cNvPicPr preferRelativeResize="0"/>
          <p:nvPr/>
        </p:nvPicPr>
        <p:blipFill rotWithShape="1">
          <a:blip r:embed="rId4">
            <a:alphaModFix/>
          </a:blip>
          <a:srcRect/>
          <a:stretch/>
        </p:blipFill>
        <p:spPr>
          <a:xfrm>
            <a:off x="0" y="5915897"/>
            <a:ext cx="3220872" cy="94210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581"/>
        <p:cNvGrpSpPr/>
        <p:nvPr/>
      </p:nvGrpSpPr>
      <p:grpSpPr>
        <a:xfrm>
          <a:off x="0" y="0"/>
          <a:ext cx="0" cy="0"/>
          <a:chOff x="0" y="0"/>
          <a:chExt cx="0" cy="0"/>
        </a:xfrm>
      </p:grpSpPr>
      <p:sp>
        <p:nvSpPr>
          <p:cNvPr id="582" name="Google Shape;582;p59"/>
          <p:cNvSpPr/>
          <p:nvPr/>
        </p:nvSpPr>
        <p:spPr>
          <a:xfrm>
            <a:off x="0" y="163773"/>
            <a:ext cx="12192000"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a:solidFill>
                  <a:schemeClr val="lt1"/>
                </a:solidFill>
                <a:latin typeface="Arial"/>
                <a:ea typeface="Arial"/>
                <a:cs typeface="Arial"/>
                <a:sym typeface="Arial"/>
              </a:rPr>
              <a:t>12. G.BATESON </a:t>
            </a:r>
            <a:r>
              <a:rPr lang="nl-BE" sz="3200" b="1" i="0" u="none" strike="noStrike" cap="none">
                <a:solidFill>
                  <a:schemeClr val="lt1"/>
                </a:solidFill>
                <a:latin typeface="Arial"/>
                <a:ea typeface="Arial"/>
                <a:cs typeface="Arial"/>
                <a:sym typeface="Arial"/>
              </a:rPr>
              <a:t>et les </a:t>
            </a:r>
            <a:r>
              <a:rPr lang="nl-BE" sz="4800" b="1" i="0" u="none" strike="noStrike" cap="none">
                <a:solidFill>
                  <a:schemeClr val="lt1"/>
                </a:solidFill>
                <a:latin typeface="Arial"/>
                <a:ea typeface="Arial"/>
                <a:cs typeface="Arial"/>
                <a:sym typeface="Arial"/>
              </a:rPr>
              <a:t>Niveaux Logiques</a:t>
            </a:r>
            <a:endParaRPr/>
          </a:p>
        </p:txBody>
      </p:sp>
      <p:pic>
        <p:nvPicPr>
          <p:cNvPr id="583" name="Google Shape;583;p59" descr="logo RESTORE Europe.jpg"/>
          <p:cNvPicPr preferRelativeResize="0"/>
          <p:nvPr/>
        </p:nvPicPr>
        <p:blipFill rotWithShape="1">
          <a:blip r:embed="rId3">
            <a:alphaModFix/>
          </a:blip>
          <a:srcRect/>
          <a:stretch/>
        </p:blipFill>
        <p:spPr>
          <a:xfrm>
            <a:off x="8561697" y="6271731"/>
            <a:ext cx="2183641" cy="586269"/>
          </a:xfrm>
          <a:prstGeom prst="rect">
            <a:avLst/>
          </a:prstGeom>
          <a:noFill/>
          <a:ln>
            <a:noFill/>
          </a:ln>
        </p:spPr>
      </p:pic>
      <p:sp>
        <p:nvSpPr>
          <p:cNvPr id="584" name="Google Shape;584;p59"/>
          <p:cNvSpPr/>
          <p:nvPr/>
        </p:nvSpPr>
        <p:spPr>
          <a:xfrm>
            <a:off x="2825085" y="6407224"/>
            <a:ext cx="546868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G.Bateson</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 – Meta-</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communication</a:t>
            </a:r>
            <a:endParaRPr lang="nl-BE"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pic>
        <p:nvPicPr>
          <p:cNvPr id="585" name="Google Shape;585;p59"/>
          <p:cNvPicPr preferRelativeResize="0"/>
          <p:nvPr/>
        </p:nvPicPr>
        <p:blipFill rotWithShape="1">
          <a:blip r:embed="rId5">
            <a:alphaModFix/>
          </a:blip>
          <a:srcRect/>
          <a:stretch/>
        </p:blipFill>
        <p:spPr>
          <a:xfrm>
            <a:off x="11163867" y="6100548"/>
            <a:ext cx="859810" cy="757452"/>
          </a:xfrm>
          <a:prstGeom prst="rect">
            <a:avLst/>
          </a:prstGeom>
          <a:noFill/>
          <a:ln>
            <a:noFill/>
          </a:ln>
        </p:spPr>
      </p:pic>
      <p:sp>
        <p:nvSpPr>
          <p:cNvPr id="586" name="Google Shape;586;p59"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587" name="Google Shape;587;p59" descr="nivologics03st"/>
          <p:cNvPicPr preferRelativeResize="0"/>
          <p:nvPr/>
        </p:nvPicPr>
        <p:blipFill rotWithShape="1">
          <a:blip r:embed="rId6">
            <a:alphaModFix/>
          </a:blip>
          <a:srcRect/>
          <a:stretch/>
        </p:blipFill>
        <p:spPr>
          <a:xfrm>
            <a:off x="272955" y="1173709"/>
            <a:ext cx="7069541" cy="5172500"/>
          </a:xfrm>
          <a:prstGeom prst="rect">
            <a:avLst/>
          </a:prstGeom>
          <a:noFill/>
          <a:ln>
            <a:noFill/>
          </a:ln>
        </p:spPr>
      </p:pic>
      <p:sp>
        <p:nvSpPr>
          <p:cNvPr id="589" name="Google Shape;589;p59"/>
          <p:cNvSpPr/>
          <p:nvPr/>
        </p:nvSpPr>
        <p:spPr>
          <a:xfrm>
            <a:off x="7473466" y="1224899"/>
            <a:ext cx="4449170" cy="4816703"/>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1800"/>
              <a:buFont typeface="Arial"/>
              <a:buNone/>
            </a:pPr>
            <a:r>
              <a:rPr lang="nl-BE" sz="1800" b="1" i="0" u="sng" strike="noStrike" cap="none" dirty="0" err="1">
                <a:solidFill>
                  <a:schemeClr val="dk1"/>
                </a:solidFill>
                <a:latin typeface="Arial"/>
                <a:ea typeface="Arial"/>
                <a:cs typeface="Arial"/>
                <a:sym typeface="Arial"/>
              </a:rPr>
              <a:t>Eco</a:t>
            </a:r>
            <a:r>
              <a:rPr lang="nl-BE" sz="1800" b="1" i="0" u="sng" strike="noStrike" cap="none" dirty="0">
                <a:solidFill>
                  <a:schemeClr val="dk1"/>
                </a:solidFill>
                <a:latin typeface="Arial"/>
                <a:ea typeface="Arial"/>
                <a:cs typeface="Arial"/>
                <a:sym typeface="Arial"/>
              </a:rPr>
              <a:t> </a:t>
            </a:r>
            <a:r>
              <a:rPr lang="nl-BE" sz="1800" b="1" i="0" u="sng" strike="noStrike" cap="none" dirty="0" err="1">
                <a:solidFill>
                  <a:schemeClr val="dk1"/>
                </a:solidFill>
                <a:latin typeface="Arial"/>
                <a:ea typeface="Arial"/>
                <a:cs typeface="Arial"/>
                <a:sym typeface="Arial"/>
              </a:rPr>
              <a:t>systémique</a:t>
            </a:r>
            <a:r>
              <a:rPr lang="nl-BE" sz="1800" b="1" i="0" u="sng" strike="noStrike" cap="none" dirty="0">
                <a:solidFill>
                  <a:schemeClr val="dk1"/>
                </a:solidFill>
                <a:latin typeface="Arial"/>
                <a:ea typeface="Arial"/>
                <a:cs typeface="Arial"/>
                <a:sym typeface="Arial"/>
              </a:rPr>
              <a:t> de la </a:t>
            </a:r>
            <a:r>
              <a:rPr lang="nl-BE" sz="1800" b="1" i="0" u="sng" strike="noStrike" cap="none" dirty="0" err="1">
                <a:solidFill>
                  <a:schemeClr val="dk1"/>
                </a:solidFill>
                <a:latin typeface="Arial"/>
                <a:ea typeface="Arial"/>
                <a:cs typeface="Arial"/>
                <a:sym typeface="Arial"/>
              </a:rPr>
              <a:t>communication</a:t>
            </a:r>
            <a:endParaRPr sz="18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444444"/>
              </a:buClr>
              <a:buSzPts val="1800"/>
              <a:buFont typeface="Arial"/>
              <a:buNone/>
            </a:pPr>
            <a:r>
              <a:rPr lang="nl-BE" sz="1800" b="0" i="1" u="none" strike="noStrike" cap="none" dirty="0">
                <a:solidFill>
                  <a:srgbClr val="444444"/>
                </a:solidFill>
                <a:latin typeface="Arial"/>
                <a:ea typeface="Arial"/>
                <a:cs typeface="Arial"/>
                <a:sym typeface="Arial"/>
              </a:rPr>
              <a:t>Les </a:t>
            </a:r>
            <a:r>
              <a:rPr lang="nl-BE" sz="1800" b="0" i="1" u="none" strike="noStrike" cap="none" dirty="0" err="1">
                <a:solidFill>
                  <a:srgbClr val="444444"/>
                </a:solidFill>
                <a:latin typeface="Arial"/>
                <a:ea typeface="Arial"/>
                <a:cs typeface="Arial"/>
                <a:sym typeface="Arial"/>
              </a:rPr>
              <a:t>personnes</a:t>
            </a:r>
            <a:r>
              <a:rPr lang="nl-BE" sz="1800" b="0" i="1" u="none" strike="noStrike" cap="none" dirty="0">
                <a:solidFill>
                  <a:srgbClr val="444444"/>
                </a:solidFill>
                <a:latin typeface="Arial"/>
                <a:ea typeface="Arial"/>
                <a:cs typeface="Arial"/>
                <a:sym typeface="Arial"/>
              </a:rPr>
              <a:t> ont </a:t>
            </a:r>
            <a:r>
              <a:rPr lang="nl-BE" sz="1800" b="0" i="1" u="none" strike="noStrike" cap="none" dirty="0" err="1">
                <a:solidFill>
                  <a:srgbClr val="444444"/>
                </a:solidFill>
                <a:latin typeface="Arial"/>
                <a:ea typeface="Arial"/>
                <a:cs typeface="Arial"/>
                <a:sym typeface="Arial"/>
              </a:rPr>
              <a:t>un</a:t>
            </a:r>
            <a:r>
              <a:rPr lang="nl-BE" sz="1800" b="0" i="1" u="none" strike="noStrike" cap="none" dirty="0">
                <a:solidFill>
                  <a:srgbClr val="444444"/>
                </a:solidFill>
                <a:latin typeface="Arial"/>
                <a:ea typeface="Arial"/>
                <a:cs typeface="Arial"/>
                <a:sym typeface="Arial"/>
              </a:rPr>
              <a:t> </a:t>
            </a:r>
            <a:r>
              <a:rPr lang="nl-BE" sz="1800" b="0" i="1" u="none" strike="noStrike" cap="none" dirty="0" err="1">
                <a:solidFill>
                  <a:srgbClr val="444444"/>
                </a:solidFill>
                <a:latin typeface="Arial"/>
                <a:ea typeface="Arial"/>
                <a:cs typeface="Arial"/>
                <a:sym typeface="Arial"/>
              </a:rPr>
              <a:t>comportement</a:t>
            </a:r>
            <a:r>
              <a:rPr lang="nl-BE" sz="1800" b="0" i="1" u="none" strike="noStrike" cap="none" dirty="0">
                <a:solidFill>
                  <a:srgbClr val="444444"/>
                </a:solidFill>
                <a:latin typeface="Arial"/>
                <a:ea typeface="Arial"/>
                <a:cs typeface="Arial"/>
                <a:sym typeface="Arial"/>
              </a:rPr>
              <a:t> </a:t>
            </a:r>
            <a:r>
              <a:rPr lang="nl-BE" sz="1800" b="0" i="1" u="none" strike="noStrike" cap="none" dirty="0" err="1">
                <a:solidFill>
                  <a:srgbClr val="444444"/>
                </a:solidFill>
                <a:latin typeface="Arial"/>
                <a:ea typeface="Arial"/>
                <a:cs typeface="Arial"/>
                <a:sym typeface="Arial"/>
              </a:rPr>
              <a:t>influencé</a:t>
            </a:r>
            <a:r>
              <a:rPr lang="nl-BE" sz="1800" b="0" i="1" u="none" strike="noStrike" cap="none" dirty="0">
                <a:solidFill>
                  <a:srgbClr val="444444"/>
                </a:solidFill>
                <a:latin typeface="Arial"/>
                <a:ea typeface="Arial"/>
                <a:cs typeface="Arial"/>
                <a:sym typeface="Arial"/>
              </a:rPr>
              <a:t> par </a:t>
            </a:r>
            <a:r>
              <a:rPr lang="nl-BE" sz="1800" b="0" i="1" u="none" strike="noStrike" cap="none" dirty="0" err="1">
                <a:solidFill>
                  <a:srgbClr val="444444"/>
                </a:solidFill>
                <a:latin typeface="Arial"/>
                <a:ea typeface="Arial"/>
                <a:cs typeface="Arial"/>
                <a:sym typeface="Arial"/>
              </a:rPr>
              <a:t>le</a:t>
            </a:r>
            <a:r>
              <a:rPr lang="nl-BE" sz="1800" b="0" i="1" u="none" strike="noStrike" cap="none" dirty="0">
                <a:solidFill>
                  <a:srgbClr val="444444"/>
                </a:solidFill>
                <a:latin typeface="Arial"/>
                <a:ea typeface="Arial"/>
                <a:cs typeface="Arial"/>
                <a:sym typeface="Arial"/>
              </a:rPr>
              <a:t> </a:t>
            </a:r>
            <a:r>
              <a:rPr lang="nl-BE" sz="1800" b="0" i="1" u="none" strike="noStrike" cap="none" dirty="0" err="1">
                <a:solidFill>
                  <a:srgbClr val="444444"/>
                </a:solidFill>
                <a:latin typeface="Arial"/>
                <a:ea typeface="Arial"/>
                <a:cs typeface="Arial"/>
                <a:sym typeface="Arial"/>
              </a:rPr>
              <a:t>contexte</a:t>
            </a:r>
            <a:r>
              <a:rPr lang="nl-BE" sz="1800" b="0" i="1" u="none" strike="noStrike" cap="none" dirty="0">
                <a:solidFill>
                  <a:srgbClr val="444444"/>
                </a:solidFill>
                <a:latin typeface="Arial"/>
                <a:ea typeface="Arial"/>
                <a:cs typeface="Arial"/>
                <a:sym typeface="Arial"/>
              </a:rPr>
              <a:t> dans </a:t>
            </a:r>
            <a:r>
              <a:rPr lang="nl-BE" sz="1800" b="0" i="1" u="none" strike="noStrike" cap="none" dirty="0" err="1">
                <a:solidFill>
                  <a:srgbClr val="444444"/>
                </a:solidFill>
                <a:latin typeface="Arial"/>
                <a:ea typeface="Arial"/>
                <a:cs typeface="Arial"/>
                <a:sym typeface="Arial"/>
              </a:rPr>
              <a:t>lequel</a:t>
            </a:r>
            <a:r>
              <a:rPr lang="nl-BE" sz="1800" b="0" i="1" u="none" strike="noStrike" cap="none" dirty="0">
                <a:solidFill>
                  <a:srgbClr val="444444"/>
                </a:solidFill>
                <a:latin typeface="Arial"/>
                <a:ea typeface="Arial"/>
                <a:cs typeface="Arial"/>
                <a:sym typeface="Arial"/>
              </a:rPr>
              <a:t> </a:t>
            </a:r>
            <a:r>
              <a:rPr lang="nl-BE" sz="1800" b="0" i="1" u="none" strike="noStrike" cap="none" dirty="0" err="1">
                <a:solidFill>
                  <a:srgbClr val="444444"/>
                </a:solidFill>
                <a:latin typeface="Arial"/>
                <a:ea typeface="Arial"/>
                <a:cs typeface="Arial"/>
                <a:sym typeface="Arial"/>
              </a:rPr>
              <a:t>ils</a:t>
            </a:r>
            <a:r>
              <a:rPr lang="nl-BE" sz="1800" b="0" i="1" u="none" strike="noStrike" cap="none" dirty="0">
                <a:solidFill>
                  <a:srgbClr val="444444"/>
                </a:solidFill>
                <a:latin typeface="Arial"/>
                <a:ea typeface="Arial"/>
                <a:cs typeface="Arial"/>
                <a:sym typeface="Arial"/>
              </a:rPr>
              <a:t> se </a:t>
            </a:r>
            <a:r>
              <a:rPr lang="nl-BE" sz="1800" b="0" i="1" u="none" strike="noStrike" cap="none" dirty="0" err="1">
                <a:solidFill>
                  <a:srgbClr val="444444"/>
                </a:solidFill>
                <a:latin typeface="Arial"/>
                <a:ea typeface="Arial"/>
                <a:cs typeface="Arial"/>
                <a:sym typeface="Arial"/>
              </a:rPr>
              <a:t>trouvent</a:t>
            </a:r>
            <a:r>
              <a:rPr lang="nl-BE" sz="1800" b="0" i="1" u="none" strike="noStrike" cap="none" dirty="0">
                <a:solidFill>
                  <a:srgbClr val="444444"/>
                </a:solidFill>
                <a:latin typeface="Arial"/>
                <a:ea typeface="Arial"/>
                <a:cs typeface="Arial"/>
                <a:sym typeface="Arial"/>
              </a:rPr>
              <a:t> et par </a:t>
            </a:r>
            <a:r>
              <a:rPr lang="nl-BE" sz="1800" b="0" i="1" u="none" strike="noStrike" cap="none" dirty="0" err="1">
                <a:solidFill>
                  <a:srgbClr val="444444"/>
                </a:solidFill>
                <a:latin typeface="Arial"/>
                <a:ea typeface="Arial"/>
                <a:cs typeface="Arial"/>
                <a:sym typeface="Arial"/>
              </a:rPr>
              <a:t>un</a:t>
            </a:r>
            <a:r>
              <a:rPr lang="nl-BE" sz="1800" b="0" i="1" u="none" strike="noStrike" cap="none" dirty="0">
                <a:solidFill>
                  <a:srgbClr val="444444"/>
                </a:solidFill>
                <a:latin typeface="Arial"/>
                <a:ea typeface="Arial"/>
                <a:cs typeface="Arial"/>
                <a:sym typeface="Arial"/>
              </a:rPr>
              <a:t> ensemble de facteurs </a:t>
            </a:r>
            <a:r>
              <a:rPr lang="nl-BE" sz="1800" b="0" i="1" u="none" strike="noStrike" cap="none" dirty="0" err="1">
                <a:solidFill>
                  <a:srgbClr val="444444"/>
                </a:solidFill>
                <a:latin typeface="Arial"/>
                <a:ea typeface="Arial"/>
                <a:cs typeface="Arial"/>
                <a:sym typeface="Arial"/>
              </a:rPr>
              <a:t>internes</a:t>
            </a:r>
            <a:r>
              <a:rPr lang="nl-BE" sz="1800" b="0" i="1" u="none" strike="noStrike" cap="none" dirty="0">
                <a:solidFill>
                  <a:srgbClr val="444444"/>
                </a:solidFill>
                <a:latin typeface="Arial"/>
                <a:ea typeface="Arial"/>
                <a:cs typeface="Arial"/>
                <a:sym typeface="Arial"/>
              </a:rPr>
              <a:t>.</a:t>
            </a:r>
            <a:endParaRPr dirty="0"/>
          </a:p>
          <a:p>
            <a:pPr marL="0" marR="0" lvl="0" indent="0" algn="just" rtl="0">
              <a:lnSpc>
                <a:spcPct val="100000"/>
              </a:lnSpc>
              <a:spcBef>
                <a:spcPts val="0"/>
              </a:spcBef>
              <a:spcAft>
                <a:spcPts val="0"/>
              </a:spcAft>
              <a:buClr>
                <a:srgbClr val="444444"/>
              </a:buClr>
              <a:buSzPts val="1600"/>
              <a:buFont typeface="Arial"/>
              <a:buNone/>
            </a:pPr>
            <a:r>
              <a:rPr lang="nl-BE" sz="1600" b="0" i="0" u="none" strike="noStrike" cap="none" dirty="0">
                <a:solidFill>
                  <a:srgbClr val="444444"/>
                </a:solidFill>
                <a:latin typeface="Arial"/>
                <a:ea typeface="Arial"/>
                <a:cs typeface="Arial"/>
                <a:sym typeface="Arial"/>
              </a:rPr>
              <a:t>(</a:t>
            </a:r>
            <a:r>
              <a:rPr lang="nl-BE" sz="1600" b="0" i="0" u="none" strike="noStrike" cap="none" dirty="0" err="1">
                <a:solidFill>
                  <a:srgbClr val="444444"/>
                </a:solidFill>
                <a:latin typeface="Arial"/>
                <a:ea typeface="Arial"/>
                <a:cs typeface="Arial"/>
                <a:sym typeface="Arial"/>
              </a:rPr>
              <a:t>G.</a:t>
            </a:r>
            <a:r>
              <a:rPr lang="nl-BE" sz="1600" b="0" i="0" u="none" strike="noStrike" cap="small" dirty="0" err="1">
                <a:solidFill>
                  <a:srgbClr val="444444"/>
                </a:solidFill>
                <a:latin typeface="Arial"/>
                <a:ea typeface="Arial"/>
                <a:cs typeface="Arial"/>
                <a:sym typeface="Arial"/>
              </a:rPr>
              <a:t>Bateson</a:t>
            </a:r>
            <a:r>
              <a:rPr lang="nl-BE" sz="1600" b="0" i="0" u="none" strike="noStrike" cap="none" dirty="0">
                <a:solidFill>
                  <a:srgbClr val="444444"/>
                </a:solidFill>
                <a:latin typeface="Arial"/>
                <a:ea typeface="Arial"/>
                <a:cs typeface="Arial"/>
                <a:sym typeface="Arial"/>
              </a:rPr>
              <a:t> </a:t>
            </a:r>
            <a:r>
              <a:rPr lang="nl-BE" sz="1600" b="0" i="0" u="none" strike="noStrike" cap="none" dirty="0" err="1">
                <a:solidFill>
                  <a:srgbClr val="444444"/>
                </a:solidFill>
                <a:latin typeface="Arial"/>
                <a:ea typeface="Arial"/>
                <a:cs typeface="Arial"/>
                <a:sym typeface="Arial"/>
              </a:rPr>
              <a:t>anthropologue</a:t>
            </a:r>
            <a:r>
              <a:rPr lang="nl-BE" sz="1600" b="0" i="0" u="none" strike="noStrike" cap="none" dirty="0">
                <a:solidFill>
                  <a:srgbClr val="444444"/>
                </a:solidFill>
                <a:latin typeface="Arial"/>
                <a:ea typeface="Arial"/>
                <a:cs typeface="Arial"/>
                <a:sym typeface="Arial"/>
              </a:rPr>
              <a:t>, </a:t>
            </a:r>
            <a:r>
              <a:rPr lang="nl-BE" sz="1600" b="0" i="0" u="none" strike="noStrike" cap="none" dirty="0" err="1">
                <a:solidFill>
                  <a:srgbClr val="444444"/>
                </a:solidFill>
                <a:latin typeface="Arial"/>
                <a:ea typeface="Arial"/>
                <a:cs typeface="Arial"/>
                <a:sym typeface="Arial"/>
              </a:rPr>
              <a:t>psychologue</a:t>
            </a:r>
            <a:r>
              <a:rPr lang="nl-BE" sz="1600" b="0" i="0" u="none" strike="noStrike" cap="none" dirty="0">
                <a:solidFill>
                  <a:srgbClr val="444444"/>
                </a:solidFill>
                <a:latin typeface="Arial"/>
                <a:ea typeface="Arial"/>
                <a:cs typeface="Arial"/>
                <a:sym typeface="Arial"/>
              </a:rPr>
              <a:t> USA)</a:t>
            </a:r>
            <a:endParaRPr dirty="0"/>
          </a:p>
          <a:p>
            <a:pPr marL="0" marR="0" lvl="0" indent="0" algn="just" rtl="0">
              <a:lnSpc>
                <a:spcPct val="100000"/>
              </a:lnSpc>
              <a:spcBef>
                <a:spcPts val="600"/>
              </a:spcBef>
              <a:spcAft>
                <a:spcPts val="0"/>
              </a:spcAft>
              <a:buClr>
                <a:srgbClr val="444444"/>
              </a:buClr>
              <a:buSzPts val="1800"/>
              <a:buFont typeface="Arial"/>
              <a:buNone/>
            </a:pPr>
            <a:r>
              <a:rPr lang="nl-BE" sz="1800" b="0" i="0" u="none" strike="noStrike" cap="none" dirty="0" err="1">
                <a:solidFill>
                  <a:srgbClr val="444444"/>
                </a:solidFill>
                <a:latin typeface="Arial"/>
                <a:ea typeface="Arial"/>
                <a:cs typeface="Arial"/>
                <a:sym typeface="Arial"/>
              </a:rPr>
              <a:t>L’apprentissage</a:t>
            </a:r>
            <a:r>
              <a:rPr lang="nl-BE" sz="1800" b="0" i="0" u="none" strike="noStrike" cap="none" dirty="0">
                <a:solidFill>
                  <a:srgbClr val="444444"/>
                </a:solidFill>
                <a:latin typeface="Arial"/>
                <a:ea typeface="Arial"/>
                <a:cs typeface="Arial"/>
                <a:sym typeface="Arial"/>
              </a:rPr>
              <a:t> </a:t>
            </a:r>
            <a:r>
              <a:rPr lang="nl-BE" sz="1800" b="0" i="0" u="none" strike="noStrike" cap="none" dirty="0" err="1">
                <a:solidFill>
                  <a:srgbClr val="444444"/>
                </a:solidFill>
                <a:latin typeface="Arial"/>
                <a:ea typeface="Arial"/>
                <a:cs typeface="Arial"/>
                <a:sym typeface="Arial"/>
              </a:rPr>
              <a:t>induit</a:t>
            </a:r>
            <a:r>
              <a:rPr lang="nl-BE" sz="1800" b="0" i="0" u="none" strike="noStrike" cap="none" dirty="0">
                <a:solidFill>
                  <a:srgbClr val="444444"/>
                </a:solidFill>
                <a:latin typeface="Arial"/>
                <a:ea typeface="Arial"/>
                <a:cs typeface="Arial"/>
                <a:sym typeface="Arial"/>
              </a:rPr>
              <a:t> </a:t>
            </a:r>
            <a:r>
              <a:rPr lang="nl-BE" sz="1800" b="0" i="0" u="none" strike="noStrike" cap="none" dirty="0" err="1">
                <a:solidFill>
                  <a:srgbClr val="444444"/>
                </a:solidFill>
                <a:latin typeface="Arial"/>
                <a:ea typeface="Arial"/>
                <a:cs typeface="Arial"/>
                <a:sym typeface="Arial"/>
              </a:rPr>
              <a:t>un</a:t>
            </a:r>
            <a:r>
              <a:rPr lang="nl-BE" sz="1800" b="0" i="0" u="none" strike="noStrike" cap="none" dirty="0">
                <a:solidFill>
                  <a:srgbClr val="444444"/>
                </a:solidFill>
                <a:latin typeface="Arial"/>
                <a:ea typeface="Arial"/>
                <a:cs typeface="Arial"/>
                <a:sym typeface="Arial"/>
              </a:rPr>
              <a:t> </a:t>
            </a:r>
            <a:r>
              <a:rPr lang="nl-BE" sz="1800" b="0" i="0" u="none" strike="noStrike" cap="none" dirty="0" err="1">
                <a:solidFill>
                  <a:srgbClr val="444444"/>
                </a:solidFill>
                <a:latin typeface="Arial"/>
                <a:ea typeface="Arial"/>
                <a:cs typeface="Arial"/>
                <a:sym typeface="Arial"/>
              </a:rPr>
              <a:t>processus</a:t>
            </a:r>
            <a:r>
              <a:rPr lang="nl-BE" sz="1800" b="0" i="0" u="none" strike="noStrike" cap="none" dirty="0">
                <a:solidFill>
                  <a:srgbClr val="444444"/>
                </a:solidFill>
                <a:latin typeface="Arial"/>
                <a:ea typeface="Arial"/>
                <a:cs typeface="Arial"/>
                <a:sym typeface="Arial"/>
              </a:rPr>
              <a:t> et </a:t>
            </a:r>
            <a:r>
              <a:rPr lang="nl-BE" sz="1800" b="0" i="0" u="none" strike="noStrike" cap="none" dirty="0" err="1">
                <a:solidFill>
                  <a:srgbClr val="444444"/>
                </a:solidFill>
                <a:latin typeface="Arial"/>
                <a:ea typeface="Arial"/>
                <a:cs typeface="Arial"/>
                <a:sym typeface="Arial"/>
              </a:rPr>
              <a:t>un</a:t>
            </a:r>
            <a:r>
              <a:rPr lang="nl-BE" sz="1800" b="0" i="0" u="none" strike="noStrike" cap="none" dirty="0">
                <a:solidFill>
                  <a:srgbClr val="444444"/>
                </a:solidFill>
                <a:latin typeface="Arial"/>
                <a:ea typeface="Arial"/>
                <a:cs typeface="Arial"/>
                <a:sym typeface="Arial"/>
              </a:rPr>
              <a:t> changement </a:t>
            </a:r>
            <a:r>
              <a:rPr lang="nl-BE" sz="1800" b="0" i="0" u="none" strike="noStrike" cap="none" dirty="0" err="1">
                <a:solidFill>
                  <a:srgbClr val="444444"/>
                </a:solidFill>
                <a:latin typeface="Arial"/>
                <a:ea typeface="Arial"/>
                <a:cs typeface="Arial"/>
                <a:sym typeface="Arial"/>
              </a:rPr>
              <a:t>interdépendants</a:t>
            </a:r>
            <a:r>
              <a:rPr lang="nl-BE" sz="1800" b="0" i="0" u="none" strike="noStrike" cap="none" dirty="0">
                <a:solidFill>
                  <a:srgbClr val="444444"/>
                </a:solidFill>
                <a:latin typeface="Arial"/>
                <a:ea typeface="Arial"/>
                <a:cs typeface="Arial"/>
                <a:sym typeface="Arial"/>
              </a:rPr>
              <a:t> et </a:t>
            </a:r>
            <a:r>
              <a:rPr lang="nl-BE" sz="1800" b="0" i="0" u="none" strike="noStrike" cap="none" dirty="0" err="1">
                <a:solidFill>
                  <a:srgbClr val="444444"/>
                </a:solidFill>
                <a:latin typeface="Arial"/>
                <a:ea typeface="Arial"/>
                <a:cs typeface="Arial"/>
                <a:sym typeface="Arial"/>
              </a:rPr>
              <a:t>qui</a:t>
            </a:r>
            <a:r>
              <a:rPr lang="nl-BE" sz="1800" b="0" i="0" u="none" strike="noStrike" cap="none" dirty="0">
                <a:solidFill>
                  <a:srgbClr val="444444"/>
                </a:solidFill>
                <a:latin typeface="Arial"/>
                <a:ea typeface="Arial"/>
                <a:cs typeface="Arial"/>
                <a:sym typeface="Arial"/>
              </a:rPr>
              <a:t> </a:t>
            </a:r>
            <a:r>
              <a:rPr lang="nl-BE" sz="1800" b="0" i="0" u="none" strike="noStrike" cap="none" dirty="0" err="1">
                <a:solidFill>
                  <a:srgbClr val="444444"/>
                </a:solidFill>
                <a:latin typeface="Arial"/>
                <a:ea typeface="Arial"/>
                <a:cs typeface="Arial"/>
                <a:sym typeface="Arial"/>
              </a:rPr>
              <a:t>s’influencent</a:t>
            </a:r>
            <a:r>
              <a:rPr lang="nl-BE" sz="1800" b="0" i="0" u="none" strike="noStrike" cap="none" dirty="0">
                <a:solidFill>
                  <a:srgbClr val="444444"/>
                </a:solidFill>
                <a:latin typeface="Arial"/>
                <a:ea typeface="Arial"/>
                <a:cs typeface="Arial"/>
                <a:sym typeface="Arial"/>
              </a:rPr>
              <a:t> </a:t>
            </a:r>
            <a:r>
              <a:rPr lang="nl-BE" sz="1800" b="0" i="0" u="none" strike="noStrike" cap="none" dirty="0" err="1">
                <a:solidFill>
                  <a:srgbClr val="444444"/>
                </a:solidFill>
                <a:latin typeface="Arial"/>
                <a:ea typeface="Arial"/>
                <a:cs typeface="Arial"/>
                <a:sym typeface="Arial"/>
              </a:rPr>
              <a:t>mutuellement</a:t>
            </a:r>
            <a:r>
              <a:rPr lang="nl-BE" sz="1800" b="0" i="1" u="none" strike="noStrike" cap="none" dirty="0">
                <a:solidFill>
                  <a:srgbClr val="444444"/>
                </a:solidFill>
                <a:latin typeface="Arial"/>
                <a:ea typeface="Arial"/>
                <a:cs typeface="Arial"/>
                <a:sym typeface="Arial"/>
              </a:rPr>
              <a:t> </a:t>
            </a:r>
            <a:endParaRPr dirty="0"/>
          </a:p>
          <a:p>
            <a:pPr marL="0" marR="0" lvl="0" indent="0" algn="just" rtl="0">
              <a:lnSpc>
                <a:spcPct val="100000"/>
              </a:lnSpc>
              <a:spcBef>
                <a:spcPts val="600"/>
              </a:spcBef>
              <a:spcAft>
                <a:spcPts val="0"/>
              </a:spcAft>
              <a:buNone/>
            </a:pPr>
            <a:r>
              <a:rPr lang="nl-BE" sz="1800" b="1" i="1" u="sng" strike="noStrike" cap="none" dirty="0" err="1">
                <a:solidFill>
                  <a:srgbClr val="000000"/>
                </a:solidFill>
                <a:latin typeface="Arial"/>
                <a:ea typeface="Arial"/>
                <a:cs typeface="Arial"/>
                <a:sym typeface="Arial"/>
              </a:rPr>
              <a:t>Chaque</a:t>
            </a:r>
            <a:r>
              <a:rPr lang="nl-BE" sz="1800" b="1" i="1" u="sng" strike="noStrike" cap="none" dirty="0">
                <a:solidFill>
                  <a:srgbClr val="000000"/>
                </a:solidFill>
                <a:latin typeface="Arial"/>
                <a:ea typeface="Arial"/>
                <a:cs typeface="Arial"/>
                <a:sym typeface="Arial"/>
              </a:rPr>
              <a:t> changement permanent </a:t>
            </a:r>
            <a:r>
              <a:rPr lang="nl-BE" sz="1800" b="1" i="1" u="sng" strike="noStrike" cap="none" dirty="0" err="1">
                <a:solidFill>
                  <a:srgbClr val="000000"/>
                </a:solidFill>
                <a:latin typeface="Arial"/>
                <a:ea typeface="Arial"/>
                <a:cs typeface="Arial"/>
                <a:sym typeface="Arial"/>
              </a:rPr>
              <a:t>est</a:t>
            </a:r>
            <a:r>
              <a:rPr lang="nl-BE" sz="1800" b="1" i="1" u="sng" strike="noStrike" cap="none" dirty="0">
                <a:solidFill>
                  <a:srgbClr val="000000"/>
                </a:solidFill>
                <a:latin typeface="Arial"/>
                <a:ea typeface="Arial"/>
                <a:cs typeface="Arial"/>
                <a:sym typeface="Arial"/>
              </a:rPr>
              <a:t> </a:t>
            </a:r>
            <a:r>
              <a:rPr lang="nl-BE" sz="1800" b="1" i="1" u="sng" strike="noStrike" cap="none" dirty="0" err="1">
                <a:solidFill>
                  <a:srgbClr val="000000"/>
                </a:solidFill>
                <a:latin typeface="Arial"/>
                <a:ea typeface="Arial"/>
                <a:cs typeface="Arial"/>
                <a:sym typeface="Arial"/>
              </a:rPr>
              <a:t>conduit</a:t>
            </a:r>
            <a:r>
              <a:rPr lang="nl-BE" sz="1800" b="1" i="1" u="sng" strike="noStrike" cap="none" dirty="0">
                <a:solidFill>
                  <a:srgbClr val="000000"/>
                </a:solidFill>
                <a:latin typeface="Arial"/>
                <a:ea typeface="Arial"/>
                <a:cs typeface="Arial"/>
                <a:sym typeface="Arial"/>
              </a:rPr>
              <a:t> à </a:t>
            </a:r>
            <a:r>
              <a:rPr lang="nl-BE" sz="1800" b="1" i="1" u="sng" strike="noStrike" cap="none" dirty="0" err="1">
                <a:solidFill>
                  <a:srgbClr val="000000"/>
                </a:solidFill>
                <a:latin typeface="Arial"/>
                <a:ea typeface="Arial"/>
                <a:cs typeface="Arial"/>
                <a:sym typeface="Arial"/>
              </a:rPr>
              <a:t>partir</a:t>
            </a:r>
            <a:r>
              <a:rPr lang="nl-BE" sz="1800" b="1" i="1" u="sng" strike="noStrike" cap="none" dirty="0">
                <a:solidFill>
                  <a:srgbClr val="000000"/>
                </a:solidFill>
                <a:latin typeface="Arial"/>
                <a:ea typeface="Arial"/>
                <a:cs typeface="Arial"/>
                <a:sym typeface="Arial"/>
              </a:rPr>
              <a:t> </a:t>
            </a:r>
            <a:r>
              <a:rPr lang="nl-BE" sz="1800" b="1" i="1" u="sng" strike="noStrike" cap="none" dirty="0" err="1">
                <a:solidFill>
                  <a:srgbClr val="000000"/>
                </a:solidFill>
                <a:latin typeface="Arial"/>
                <a:ea typeface="Arial"/>
                <a:cs typeface="Arial"/>
                <a:sym typeface="Arial"/>
              </a:rPr>
              <a:t>d'un</a:t>
            </a:r>
            <a:r>
              <a:rPr lang="nl-BE" sz="1800" b="1" i="1" u="sng" strike="noStrike" cap="none" dirty="0">
                <a:solidFill>
                  <a:srgbClr val="000000"/>
                </a:solidFill>
                <a:latin typeface="Arial"/>
                <a:ea typeface="Arial"/>
                <a:cs typeface="Arial"/>
                <a:sym typeface="Arial"/>
              </a:rPr>
              <a:t> niveau supérieur</a:t>
            </a:r>
            <a:r>
              <a:rPr lang="nl-BE" sz="1800" b="0" i="0" u="none" strike="noStrike" cap="none" dirty="0">
                <a:solidFill>
                  <a:srgbClr val="000000"/>
                </a:solidFill>
                <a:latin typeface="Arial"/>
                <a:ea typeface="Arial"/>
                <a:cs typeface="Arial"/>
                <a:sym typeface="Arial"/>
              </a:rPr>
              <a:t>. Ex : </a:t>
            </a:r>
            <a:r>
              <a:rPr lang="nl-BE" sz="1800" b="0" i="0" u="none" strike="noStrike" cap="none" dirty="0" err="1">
                <a:solidFill>
                  <a:srgbClr val="000000"/>
                </a:solidFill>
                <a:latin typeface="Arial"/>
                <a:ea typeface="Arial"/>
                <a:cs typeface="Arial"/>
                <a:sym typeface="Arial"/>
              </a:rPr>
              <a:t>le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comportement</a:t>
            </a:r>
            <a:r>
              <a:rPr lang="nl-BE" sz="1800" b="0" i="0" u="none" strike="noStrike" cap="none" dirty="0">
                <a:solidFill>
                  <a:srgbClr val="000000"/>
                </a:solidFill>
                <a:latin typeface="Arial"/>
                <a:ea typeface="Arial"/>
                <a:cs typeface="Arial"/>
                <a:sym typeface="Arial"/>
              </a:rPr>
              <a:t> change de </a:t>
            </a:r>
            <a:r>
              <a:rPr lang="nl-BE" sz="1800" b="0" i="0" u="none" strike="noStrike" cap="none" dirty="0" err="1">
                <a:solidFill>
                  <a:srgbClr val="000000"/>
                </a:solidFill>
                <a:latin typeface="Arial"/>
                <a:ea typeface="Arial"/>
                <a:cs typeface="Arial"/>
                <a:sym typeface="Arial"/>
              </a:rPr>
              <a:t>façon</a:t>
            </a:r>
            <a:r>
              <a:rPr lang="nl-BE" sz="1800" b="0" i="0" u="none" strike="noStrike" cap="none" dirty="0">
                <a:solidFill>
                  <a:srgbClr val="000000"/>
                </a:solidFill>
                <a:latin typeface="Arial"/>
                <a:ea typeface="Arial"/>
                <a:cs typeface="Arial"/>
                <a:sym typeface="Arial"/>
              </a:rPr>
              <a:t> permanente si la </a:t>
            </a:r>
            <a:r>
              <a:rPr lang="nl-BE" sz="1800" b="0" i="0" u="none" strike="noStrike" cap="none" dirty="0" err="1">
                <a:solidFill>
                  <a:srgbClr val="000000"/>
                </a:solidFill>
                <a:latin typeface="Arial"/>
                <a:ea typeface="Arial"/>
                <a:cs typeface="Arial"/>
                <a:sym typeface="Arial"/>
              </a:rPr>
              <a:t>croyance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qui</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est</a:t>
            </a:r>
            <a:r>
              <a:rPr lang="nl-BE" sz="1800" b="0" i="0" u="none" strike="noStrike" cap="none" dirty="0">
                <a:solidFill>
                  <a:srgbClr val="000000"/>
                </a:solidFill>
                <a:latin typeface="Arial"/>
                <a:ea typeface="Arial"/>
                <a:cs typeface="Arial"/>
                <a:sym typeface="Arial"/>
              </a:rPr>
              <a:t> derrière change. </a:t>
            </a:r>
            <a:r>
              <a:rPr lang="nl-BE" sz="1800" b="0" i="0" u="none" strike="noStrike" cap="none" dirty="0" err="1">
                <a:solidFill>
                  <a:srgbClr val="000000"/>
                </a:solidFill>
                <a:latin typeface="Arial"/>
                <a:ea typeface="Arial"/>
                <a:cs typeface="Arial"/>
                <a:sym typeface="Arial"/>
              </a:rPr>
              <a:t>Une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expérience</a:t>
            </a:r>
            <a:r>
              <a:rPr lang="nl-BE" sz="1800" b="0" i="0" u="none" strike="noStrike" cap="none" dirty="0">
                <a:solidFill>
                  <a:srgbClr val="000000"/>
                </a:solidFill>
                <a:latin typeface="Arial"/>
                <a:ea typeface="Arial"/>
                <a:cs typeface="Arial"/>
                <a:sym typeface="Arial"/>
              </a:rPr>
              <a:t> au niveau </a:t>
            </a:r>
            <a:r>
              <a:rPr lang="nl-BE" sz="1800" b="0" i="0" u="none" strike="noStrike" cap="none" dirty="0" err="1">
                <a:solidFill>
                  <a:srgbClr val="000000"/>
                </a:solidFill>
                <a:latin typeface="Arial"/>
                <a:ea typeface="Arial"/>
                <a:cs typeface="Arial"/>
                <a:sym typeface="Arial"/>
              </a:rPr>
              <a:t>spirituel</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influencera</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l’identité</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d’une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personne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Etc</a:t>
            </a:r>
            <a:r>
              <a:rPr lang="nl-BE" sz="1800" b="0" i="0" u="none" strike="noStrike" cap="none" dirty="0">
                <a:solidFill>
                  <a:srgbClr val="000000"/>
                </a:solidFill>
                <a:latin typeface="Arial"/>
                <a:ea typeface="Arial"/>
                <a:cs typeface="Arial"/>
                <a:sym typeface="Arial"/>
              </a:rPr>
              <a:t>…</a:t>
            </a:r>
            <a:endParaRPr sz="1800" b="0" i="0" u="none" strike="noStrike" cap="none" dirty="0">
              <a:solidFill>
                <a:schemeClr val="dk1"/>
              </a:solidFill>
              <a:latin typeface="Arial"/>
              <a:ea typeface="Arial"/>
              <a:cs typeface="Arial"/>
              <a:sym typeface="Arial"/>
            </a:endParaRPr>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3497" y="6350752"/>
            <a:ext cx="484188" cy="482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593"/>
        <p:cNvGrpSpPr/>
        <p:nvPr/>
      </p:nvGrpSpPr>
      <p:grpSpPr>
        <a:xfrm>
          <a:off x="0" y="0"/>
          <a:ext cx="0" cy="0"/>
          <a:chOff x="0" y="0"/>
          <a:chExt cx="0" cy="0"/>
        </a:xfrm>
      </p:grpSpPr>
      <p:sp>
        <p:nvSpPr>
          <p:cNvPr id="594" name="Google Shape;594;p60"/>
          <p:cNvSpPr/>
          <p:nvPr/>
        </p:nvSpPr>
        <p:spPr>
          <a:xfrm>
            <a:off x="327546" y="163773"/>
            <a:ext cx="11564203"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a:solidFill>
                  <a:schemeClr val="lt1"/>
                </a:solidFill>
                <a:latin typeface="Arial"/>
                <a:ea typeface="Arial"/>
                <a:cs typeface="Arial"/>
                <a:sym typeface="Arial"/>
              </a:rPr>
              <a:t>13. SIMON SINEK </a:t>
            </a:r>
            <a:r>
              <a:rPr lang="nl-BE" sz="4000" b="1" i="0" u="none" strike="noStrike" cap="none">
                <a:solidFill>
                  <a:schemeClr val="lt1"/>
                </a:solidFill>
                <a:latin typeface="Arial"/>
                <a:ea typeface="Arial"/>
                <a:cs typeface="Arial"/>
                <a:sym typeface="Arial"/>
              </a:rPr>
              <a:t>: the GOLDEN CIRCLE</a:t>
            </a:r>
            <a:endParaRPr/>
          </a:p>
        </p:txBody>
      </p:sp>
      <p:pic>
        <p:nvPicPr>
          <p:cNvPr id="595" name="Google Shape;595;p60" descr="logo RESTORE Europe.jpg"/>
          <p:cNvPicPr preferRelativeResize="0"/>
          <p:nvPr/>
        </p:nvPicPr>
        <p:blipFill rotWithShape="1">
          <a:blip r:embed="rId3">
            <a:alphaModFix/>
          </a:blip>
          <a:srcRect/>
          <a:stretch/>
        </p:blipFill>
        <p:spPr>
          <a:xfrm>
            <a:off x="10235821" y="6455391"/>
            <a:ext cx="1956180" cy="402610"/>
          </a:xfrm>
          <a:prstGeom prst="rect">
            <a:avLst/>
          </a:prstGeom>
          <a:noFill/>
          <a:ln>
            <a:noFill/>
          </a:ln>
        </p:spPr>
      </p:pic>
      <p:sp>
        <p:nvSpPr>
          <p:cNvPr id="596" name="Google Shape;596;p60"/>
          <p:cNvSpPr/>
          <p:nvPr/>
        </p:nvSpPr>
        <p:spPr>
          <a:xfrm>
            <a:off x="1228298" y="6355673"/>
            <a:ext cx="418986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Simon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Sinek</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 - </a:t>
            </a:r>
            <a:r>
              <a:rPr lang="nl-BE" sz="1800" b="1" u="sng" dirty="0">
                <a:solidFill>
                  <a:schemeClr val="accent1">
                    <a:lumMod val="75000"/>
                  </a:schemeClr>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T</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he Golden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Circle</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pic>
        <p:nvPicPr>
          <p:cNvPr id="597" name="Google Shape;597;p60"/>
          <p:cNvPicPr preferRelativeResize="0"/>
          <p:nvPr/>
        </p:nvPicPr>
        <p:blipFill rotWithShape="1">
          <a:blip r:embed="rId5">
            <a:alphaModFix/>
          </a:blip>
          <a:srcRect/>
          <a:stretch/>
        </p:blipFill>
        <p:spPr>
          <a:xfrm>
            <a:off x="177419" y="6100548"/>
            <a:ext cx="859810" cy="757452"/>
          </a:xfrm>
          <a:prstGeom prst="rect">
            <a:avLst/>
          </a:prstGeom>
          <a:noFill/>
          <a:ln>
            <a:noFill/>
          </a:ln>
        </p:spPr>
      </p:pic>
      <p:sp>
        <p:nvSpPr>
          <p:cNvPr id="598" name="Google Shape;598;p60"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60"/>
          <p:cNvSpPr/>
          <p:nvPr/>
        </p:nvSpPr>
        <p:spPr>
          <a:xfrm>
            <a:off x="300250" y="1201003"/>
            <a:ext cx="4763069" cy="40011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nl-BE" sz="2000" b="1" i="0" u="sng" strike="noStrike" cap="none" dirty="0">
                <a:solidFill>
                  <a:srgbClr val="000000"/>
                </a:solidFill>
                <a:latin typeface="Arial"/>
                <a:ea typeface="Arial"/>
                <a:cs typeface="Arial"/>
                <a:sym typeface="Arial"/>
              </a:rPr>
              <a:t>"</a:t>
            </a:r>
            <a:r>
              <a:rPr lang="nl-BE" sz="2000" b="1" i="0" u="sng" strike="noStrike" cap="none" dirty="0" err="1">
                <a:solidFill>
                  <a:srgbClr val="000000"/>
                </a:solidFill>
                <a:latin typeface="Arial"/>
                <a:ea typeface="Arial"/>
                <a:cs typeface="Arial"/>
                <a:sym typeface="Arial"/>
              </a:rPr>
              <a:t>Commencer</a:t>
            </a:r>
            <a:r>
              <a:rPr lang="nl-BE" sz="2000" b="1" i="0" u="sng" strike="noStrike" cap="none" dirty="0">
                <a:solidFill>
                  <a:srgbClr val="000000"/>
                </a:solidFill>
                <a:latin typeface="Arial"/>
                <a:ea typeface="Arial"/>
                <a:cs typeface="Arial"/>
                <a:sym typeface="Arial"/>
              </a:rPr>
              <a:t> </a:t>
            </a:r>
            <a:r>
              <a:rPr lang="nl-BE" sz="2000" b="1" i="0" u="sng" strike="noStrike" cap="none" dirty="0" err="1">
                <a:solidFill>
                  <a:srgbClr val="000000"/>
                </a:solidFill>
                <a:latin typeface="Arial"/>
                <a:ea typeface="Arial"/>
                <a:cs typeface="Arial"/>
                <a:sym typeface="Arial"/>
              </a:rPr>
              <a:t>par</a:t>
            </a:r>
            <a:r>
              <a:rPr lang="nl-BE" sz="2000" b="1" i="0" u="sng" strike="noStrike" cap="none" dirty="0">
                <a:solidFill>
                  <a:srgbClr val="000000"/>
                </a:solidFill>
                <a:latin typeface="Arial"/>
                <a:ea typeface="Arial"/>
                <a:cs typeface="Arial"/>
                <a:sym typeface="Arial"/>
              </a:rPr>
              <a:t> </a:t>
            </a:r>
            <a:r>
              <a:rPr lang="nl-BE" sz="2000" b="1" i="0" u="sng" strike="noStrike" cap="none" dirty="0" err="1">
                <a:solidFill>
                  <a:srgbClr val="000000"/>
                </a:solidFill>
                <a:latin typeface="Arial"/>
                <a:ea typeface="Arial"/>
                <a:cs typeface="Arial"/>
                <a:sym typeface="Arial"/>
              </a:rPr>
              <a:t>le</a:t>
            </a:r>
            <a:r>
              <a:rPr lang="nl-BE" sz="2000" b="1" i="0" u="sng" strike="noStrike" cap="none" dirty="0">
                <a:solidFill>
                  <a:srgbClr val="000000"/>
                </a:solidFill>
                <a:latin typeface="Arial"/>
                <a:ea typeface="Arial"/>
                <a:cs typeface="Arial"/>
                <a:sym typeface="Arial"/>
              </a:rPr>
              <a:t> </a:t>
            </a:r>
            <a:r>
              <a:rPr lang="nl-BE" sz="2000" b="1" i="0" u="sng" strike="noStrike" cap="none" dirty="0" err="1">
                <a:solidFill>
                  <a:srgbClr val="000000"/>
                </a:solidFill>
                <a:latin typeface="Arial"/>
                <a:ea typeface="Arial"/>
                <a:cs typeface="Arial"/>
                <a:sym typeface="Arial"/>
              </a:rPr>
              <a:t>pourquoi</a:t>
            </a:r>
            <a:r>
              <a:rPr lang="nl-BE" sz="2000" b="1" i="0" u="sng" strike="noStrike" cap="none" dirty="0">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pic>
        <p:nvPicPr>
          <p:cNvPr id="600" name="Google Shape;600;p60" descr="Golden Circle Simon Sinek"/>
          <p:cNvPicPr preferRelativeResize="0"/>
          <p:nvPr/>
        </p:nvPicPr>
        <p:blipFill rotWithShape="1">
          <a:blip r:embed="rId6">
            <a:alphaModFix/>
          </a:blip>
          <a:srcRect/>
          <a:stretch/>
        </p:blipFill>
        <p:spPr>
          <a:xfrm>
            <a:off x="341194" y="1794831"/>
            <a:ext cx="4626591" cy="4141945"/>
          </a:xfrm>
          <a:prstGeom prst="rect">
            <a:avLst/>
          </a:prstGeom>
          <a:noFill/>
          <a:ln>
            <a:noFill/>
          </a:ln>
        </p:spPr>
      </p:pic>
      <p:sp>
        <p:nvSpPr>
          <p:cNvPr id="601" name="Google Shape;601;p60"/>
          <p:cNvSpPr/>
          <p:nvPr/>
        </p:nvSpPr>
        <p:spPr>
          <a:xfrm>
            <a:off x="5418162" y="1294979"/>
            <a:ext cx="6591868" cy="54014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600"/>
              </a:spcBef>
              <a:spcAft>
                <a:spcPts val="0"/>
              </a:spcAft>
              <a:buNone/>
            </a:pPr>
            <a:r>
              <a:rPr lang="nl-BE" sz="2000" b="0" i="0" u="none" strike="noStrike" cap="none" dirty="0" err="1">
                <a:solidFill>
                  <a:schemeClr val="dk1"/>
                </a:solidFill>
                <a:latin typeface="Calibri"/>
                <a:ea typeface="Calibri"/>
                <a:cs typeface="Calibri"/>
                <a:sym typeface="Calibri"/>
              </a:rPr>
              <a:t>S.</a:t>
            </a:r>
            <a:r>
              <a:rPr lang="nl-BE" sz="2000" b="0" i="0" u="none" strike="noStrike" cap="small" dirty="0" err="1">
                <a:solidFill>
                  <a:schemeClr val="dk1"/>
                </a:solidFill>
                <a:latin typeface="Calibri"/>
                <a:ea typeface="Calibri"/>
                <a:cs typeface="Calibri"/>
                <a:sym typeface="Calibri"/>
              </a:rPr>
              <a:t>Sinek</a:t>
            </a:r>
            <a:r>
              <a:rPr lang="nl-BE" sz="2000" b="0" i="0" u="none" strike="noStrike" cap="none" dirty="0">
                <a:solidFill>
                  <a:schemeClr val="dk1"/>
                </a:solidFill>
                <a:latin typeface="Calibri"/>
                <a:ea typeface="Calibri"/>
                <a:cs typeface="Calibri"/>
                <a:sym typeface="Calibri"/>
              </a:rPr>
              <a:t>  (</a:t>
            </a:r>
            <a:r>
              <a:rPr lang="nl-BE" sz="1800" b="0" i="0" u="none" strike="noStrike" cap="none" dirty="0">
                <a:solidFill>
                  <a:schemeClr val="dk1"/>
                </a:solidFill>
                <a:latin typeface="Calibri"/>
                <a:ea typeface="Calibri"/>
                <a:cs typeface="Calibri"/>
                <a:sym typeface="Calibri"/>
              </a:rPr>
              <a:t>conférencier GB</a:t>
            </a:r>
            <a:r>
              <a:rPr lang="nl-BE" sz="2000" b="0" i="0" u="none" strike="noStrike" cap="none" dirty="0">
                <a:solidFill>
                  <a:schemeClr val="dk1"/>
                </a:solidFill>
                <a:latin typeface="Calibri"/>
                <a:ea typeface="Calibri"/>
                <a:cs typeface="Calibri"/>
                <a:sym typeface="Calibri"/>
              </a:rPr>
              <a:t>) présente</a:t>
            </a:r>
            <a:r>
              <a:rPr lang="nl-BE" sz="2000" b="1" i="0" u="none" strike="noStrike" cap="none" dirty="0">
                <a:solidFill>
                  <a:schemeClr val="dk1"/>
                </a:solidFill>
                <a:latin typeface="Calibri"/>
                <a:ea typeface="Calibri"/>
                <a:cs typeface="Calibri"/>
                <a:sym typeface="Calibri"/>
              </a:rPr>
              <a:t> </a:t>
            </a:r>
            <a:r>
              <a:rPr lang="nl-BE" sz="2000" b="0" i="0" u="none" strike="noStrike" cap="none" dirty="0" err="1">
                <a:solidFill>
                  <a:schemeClr val="dk1"/>
                </a:solidFill>
                <a:latin typeface="Calibri"/>
                <a:ea typeface="Calibri"/>
                <a:cs typeface="Calibri"/>
                <a:sym typeface="Calibri"/>
              </a:rPr>
              <a:t>un</a:t>
            </a:r>
            <a:r>
              <a:rPr lang="nl-BE" sz="2000" b="0" i="0" u="none" strike="noStrike" cap="none" dirty="0">
                <a:solidFill>
                  <a:schemeClr val="dk1"/>
                </a:solidFill>
                <a:latin typeface="Calibri"/>
                <a:ea typeface="Calibri"/>
                <a:cs typeface="Calibri"/>
                <a:sym typeface="Calibri"/>
              </a:rPr>
              <a:t> </a:t>
            </a:r>
            <a:r>
              <a:rPr lang="nl-BE" sz="2000" b="0" i="0" u="none" strike="noStrike" cap="none" dirty="0" err="1">
                <a:solidFill>
                  <a:schemeClr val="dk1"/>
                </a:solidFill>
                <a:latin typeface="Calibri"/>
                <a:ea typeface="Calibri"/>
                <a:cs typeface="Calibri"/>
                <a:sym typeface="Calibri"/>
              </a:rPr>
              <a:t>modèle</a:t>
            </a:r>
            <a:r>
              <a:rPr lang="nl-BE" sz="2000" b="0" i="0" u="none" strike="noStrike" cap="none" dirty="0">
                <a:solidFill>
                  <a:schemeClr val="dk1"/>
                </a:solidFill>
                <a:latin typeface="Calibri"/>
                <a:ea typeface="Calibri"/>
                <a:cs typeface="Calibri"/>
                <a:sym typeface="Calibri"/>
              </a:rPr>
              <a:t> </a:t>
            </a:r>
            <a:r>
              <a:rPr lang="nl-BE" sz="2000" b="0" i="0" u="none" strike="noStrike" cap="none" dirty="0" err="1">
                <a:solidFill>
                  <a:schemeClr val="dk1"/>
                </a:solidFill>
                <a:latin typeface="Calibri"/>
                <a:ea typeface="Calibri"/>
                <a:cs typeface="Calibri"/>
                <a:sym typeface="Calibri"/>
              </a:rPr>
              <a:t>pour</a:t>
            </a:r>
            <a:r>
              <a:rPr lang="nl-BE" sz="2000" b="0" i="0" u="none" strike="noStrike" cap="none" dirty="0">
                <a:solidFill>
                  <a:schemeClr val="dk1"/>
                </a:solidFill>
                <a:latin typeface="Calibri"/>
                <a:ea typeface="Calibri"/>
                <a:cs typeface="Calibri"/>
                <a:sym typeface="Calibri"/>
              </a:rPr>
              <a:t> </a:t>
            </a:r>
            <a:r>
              <a:rPr lang="nl-BE" sz="2000" b="0" i="0" u="none" strike="noStrike" cap="none" dirty="0" err="1">
                <a:solidFill>
                  <a:schemeClr val="dk1"/>
                </a:solidFill>
                <a:latin typeface="Calibri"/>
                <a:ea typeface="Calibri"/>
                <a:cs typeface="Calibri"/>
                <a:sym typeface="Calibri"/>
              </a:rPr>
              <a:t>décrire</a:t>
            </a:r>
            <a:r>
              <a:rPr lang="nl-BE" sz="2000" b="0" i="0" u="none" strike="noStrike" cap="none" dirty="0">
                <a:solidFill>
                  <a:schemeClr val="dk1"/>
                </a:solidFill>
                <a:latin typeface="Calibri"/>
                <a:ea typeface="Calibri"/>
                <a:cs typeface="Calibri"/>
                <a:sym typeface="Calibri"/>
              </a:rPr>
              <a:t> </a:t>
            </a:r>
            <a:r>
              <a:rPr lang="nl-BE" sz="2000" b="0" i="0" u="none" strike="noStrike" cap="none" dirty="0" err="1">
                <a:solidFill>
                  <a:schemeClr val="dk1"/>
                </a:solidFill>
                <a:latin typeface="Calibri"/>
                <a:ea typeface="Calibri"/>
                <a:cs typeface="Calibri"/>
                <a:sym typeface="Calibri"/>
              </a:rPr>
              <a:t>le</a:t>
            </a:r>
            <a:r>
              <a:rPr lang="nl-BE" sz="2000" b="0" i="0" u="none" strike="noStrike" cap="none" dirty="0">
                <a:solidFill>
                  <a:schemeClr val="dk1"/>
                </a:solidFill>
                <a:latin typeface="Calibri"/>
                <a:ea typeface="Calibri"/>
                <a:cs typeface="Calibri"/>
                <a:sym typeface="Calibri"/>
              </a:rPr>
              <a:t> </a:t>
            </a:r>
            <a:r>
              <a:rPr lang="nl-BE" sz="2000" b="1" i="0" u="sng" strike="noStrike" cap="none" dirty="0">
                <a:solidFill>
                  <a:schemeClr val="dk1"/>
                </a:solidFill>
                <a:latin typeface="Calibri"/>
                <a:ea typeface="Calibri"/>
                <a:cs typeface="Calibri"/>
                <a:sym typeface="Calibri"/>
              </a:rPr>
              <a:t>LEADERSHIP INSPIRANT</a:t>
            </a:r>
            <a:r>
              <a:rPr lang="nl-BE" sz="2000" b="0" i="0" u="none" strike="noStrike" cap="none" dirty="0">
                <a:solidFill>
                  <a:schemeClr val="dk1"/>
                </a:solidFill>
                <a:latin typeface="Calibri"/>
                <a:ea typeface="Calibri"/>
                <a:cs typeface="Calibri"/>
                <a:sym typeface="Calibri"/>
              </a:rPr>
              <a:t>.</a:t>
            </a:r>
            <a:endParaRPr dirty="0"/>
          </a:p>
          <a:p>
            <a:pPr marL="0" marR="0" lvl="0" indent="0" algn="l" rtl="0">
              <a:lnSpc>
                <a:spcPct val="100000"/>
              </a:lnSpc>
              <a:spcBef>
                <a:spcPts val="600"/>
              </a:spcBef>
              <a:spcAft>
                <a:spcPts val="0"/>
              </a:spcAft>
              <a:buNone/>
            </a:pPr>
            <a:r>
              <a:rPr lang="nl-BE" sz="1800" b="0" i="0" u="none" strike="noStrike" cap="none" dirty="0" err="1">
                <a:solidFill>
                  <a:srgbClr val="000000"/>
                </a:solidFill>
                <a:latin typeface="Arial"/>
                <a:ea typeface="Arial"/>
                <a:cs typeface="Arial"/>
                <a:sym typeface="Arial"/>
              </a:rPr>
              <a:t>D’après</a:t>
            </a:r>
            <a:r>
              <a:rPr lang="nl-BE" sz="1800" b="0" i="0" u="none" strike="noStrike" cap="none" dirty="0">
                <a:solidFill>
                  <a:srgbClr val="000000"/>
                </a:solidFill>
                <a:latin typeface="Arial"/>
                <a:ea typeface="Arial"/>
                <a:cs typeface="Arial"/>
                <a:sym typeface="Arial"/>
              </a:rPr>
              <a:t> lui, </a:t>
            </a:r>
            <a:r>
              <a:rPr lang="nl-BE" sz="1800" b="1" i="0" u="sng" strike="noStrike" cap="none" dirty="0">
                <a:solidFill>
                  <a:srgbClr val="000000"/>
                </a:solidFill>
                <a:latin typeface="Arial"/>
                <a:ea typeface="Arial"/>
                <a:cs typeface="Arial"/>
                <a:sym typeface="Arial"/>
              </a:rPr>
              <a:t>pour </a:t>
            </a:r>
            <a:r>
              <a:rPr lang="nl-BE" sz="1800" b="1" i="0" u="sng" strike="noStrike" cap="none" dirty="0" err="1">
                <a:solidFill>
                  <a:srgbClr val="000000"/>
                </a:solidFill>
                <a:latin typeface="Arial"/>
                <a:ea typeface="Arial"/>
                <a:cs typeface="Arial"/>
                <a:sym typeface="Arial"/>
              </a:rPr>
              <a:t>communiquer</a:t>
            </a:r>
            <a:r>
              <a:rPr lang="nl-BE" sz="1800" b="1" i="0" u="sng" strike="noStrike" cap="none" dirty="0">
                <a:solidFill>
                  <a:srgbClr val="000000"/>
                </a:solidFill>
                <a:latin typeface="Arial"/>
                <a:ea typeface="Arial"/>
                <a:cs typeface="Arial"/>
                <a:sym typeface="Arial"/>
              </a:rPr>
              <a:t> </a:t>
            </a:r>
            <a:r>
              <a:rPr lang="nl-BE" sz="1800" b="1" i="0" u="sng" strike="noStrike" cap="none" dirty="0" err="1">
                <a:solidFill>
                  <a:srgbClr val="000000"/>
                </a:solidFill>
                <a:latin typeface="Arial"/>
                <a:ea typeface="Arial"/>
                <a:cs typeface="Arial"/>
                <a:sym typeface="Arial"/>
              </a:rPr>
              <a:t>efficacement</a:t>
            </a:r>
            <a:r>
              <a:rPr lang="nl-BE" sz="1800" b="1" i="0" u="sng" strike="noStrike" cap="none" dirty="0">
                <a:solidFill>
                  <a:srgbClr val="000000"/>
                </a:solidFill>
                <a:latin typeface="Arial"/>
                <a:ea typeface="Arial"/>
                <a:cs typeface="Arial"/>
                <a:sym typeface="Arial"/>
              </a:rPr>
              <a:t> 3 </a:t>
            </a:r>
            <a:r>
              <a:rPr lang="nl-BE" sz="1800" b="1" i="0" u="sng" strike="noStrike" cap="none" dirty="0" err="1">
                <a:solidFill>
                  <a:srgbClr val="000000"/>
                </a:solidFill>
                <a:latin typeface="Arial"/>
                <a:ea typeface="Arial"/>
                <a:cs typeface="Arial"/>
                <a:sym typeface="Arial"/>
              </a:rPr>
              <a:t>questions</a:t>
            </a:r>
            <a:r>
              <a:rPr lang="nl-BE" sz="1800" b="1" i="0" u="sng"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600"/>
              </a:spcBef>
              <a:spcAft>
                <a:spcPts val="0"/>
              </a:spcAft>
              <a:buClr>
                <a:srgbClr val="000000"/>
              </a:buClr>
              <a:buSzPts val="1800"/>
              <a:buFont typeface="Arial"/>
              <a:buAutoNum type="arabicPeriod"/>
            </a:pPr>
            <a:r>
              <a:rPr lang="nl-BE" sz="1800" b="1" i="0" u="none" strike="noStrike" cap="none" dirty="0">
                <a:solidFill>
                  <a:srgbClr val="000000"/>
                </a:solidFill>
                <a:latin typeface="Arial"/>
                <a:ea typeface="Arial"/>
                <a:cs typeface="Arial"/>
                <a:sym typeface="Arial"/>
              </a:rPr>
              <a:t>Why – </a:t>
            </a:r>
            <a:r>
              <a:rPr lang="nl-BE" sz="1800" b="1" i="0" u="sng" strike="noStrike" cap="none" dirty="0">
                <a:solidFill>
                  <a:srgbClr val="000000"/>
                </a:solidFill>
                <a:latin typeface="Arial"/>
                <a:ea typeface="Arial"/>
                <a:cs typeface="Arial"/>
                <a:sym typeface="Arial"/>
              </a:rPr>
              <a:t>POURQUOI</a:t>
            </a:r>
            <a:r>
              <a:rPr lang="nl-BE" sz="1800" b="0" i="0" u="none" strike="noStrike" cap="none" dirty="0">
                <a:solidFill>
                  <a:srgbClr val="000000"/>
                </a:solidFill>
                <a:latin typeface="Arial"/>
                <a:ea typeface="Arial"/>
                <a:cs typeface="Arial"/>
                <a:sym typeface="Arial"/>
              </a:rPr>
              <a:t> : </a:t>
            </a:r>
            <a:r>
              <a:rPr lang="nl-BE" sz="1800" b="0" i="0" u="none" strike="noStrike" cap="none" dirty="0" err="1">
                <a:solidFill>
                  <a:srgbClr val="000000"/>
                </a:solidFill>
                <a:latin typeface="Arial"/>
                <a:ea typeface="Arial"/>
                <a:cs typeface="Arial"/>
                <a:sym typeface="Arial"/>
              </a:rPr>
              <a:t>Pourquoi</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votre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entreprise</a:t>
            </a:r>
            <a:r>
              <a:rPr lang="nl-BE" sz="1800" b="0" i="0" u="none" strike="noStrike" cap="none" dirty="0">
                <a:solidFill>
                  <a:srgbClr val="000000"/>
                </a:solidFill>
                <a:latin typeface="Arial"/>
                <a:ea typeface="Arial"/>
                <a:cs typeface="Arial"/>
                <a:sym typeface="Arial"/>
              </a:rPr>
              <a:t> fait </a:t>
            </a:r>
            <a:r>
              <a:rPr lang="nl-BE" sz="1800" b="0" i="0" u="none" strike="noStrike" cap="none" dirty="0" err="1">
                <a:solidFill>
                  <a:srgbClr val="000000"/>
                </a:solidFill>
                <a:latin typeface="Arial"/>
                <a:ea typeface="Arial"/>
                <a:cs typeface="Arial"/>
                <a:sym typeface="Arial"/>
              </a:rPr>
              <a:t>ce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qu’elle</a:t>
            </a:r>
            <a:r>
              <a:rPr lang="nl-BE" sz="1800" b="0" i="0" u="none" strike="noStrike" cap="none" dirty="0">
                <a:solidFill>
                  <a:srgbClr val="000000"/>
                </a:solidFill>
                <a:latin typeface="Arial"/>
                <a:ea typeface="Arial"/>
                <a:cs typeface="Arial"/>
                <a:sym typeface="Arial"/>
              </a:rPr>
              <a:t> fait ? </a:t>
            </a:r>
            <a:r>
              <a:rPr lang="nl-BE" sz="1800" b="0" i="0" u="none" strike="noStrike" cap="none" dirty="0" err="1">
                <a:solidFill>
                  <a:srgbClr val="000000"/>
                </a:solidFill>
                <a:latin typeface="Arial"/>
                <a:ea typeface="Arial"/>
                <a:cs typeface="Arial"/>
                <a:sym typeface="Arial"/>
              </a:rPr>
              <a:t>Quel</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est</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le</a:t>
            </a:r>
            <a:r>
              <a:rPr lang="nl-BE" sz="1800" b="0" i="0" u="none" strike="noStrike" cap="none" dirty="0">
                <a:solidFill>
                  <a:srgbClr val="000000"/>
                </a:solidFill>
                <a:latin typeface="Arial"/>
                <a:ea typeface="Arial"/>
                <a:cs typeface="Arial"/>
                <a:sym typeface="Arial"/>
              </a:rPr>
              <a:t> sens de sa mission et sa </a:t>
            </a:r>
            <a:r>
              <a:rPr lang="nl-BE" sz="1800" b="0" i="0" u="none" strike="noStrike" cap="none" dirty="0" err="1">
                <a:solidFill>
                  <a:srgbClr val="000000"/>
                </a:solidFill>
                <a:latin typeface="Arial"/>
                <a:ea typeface="Arial"/>
                <a:cs typeface="Arial"/>
                <a:sym typeface="Arial"/>
              </a:rPr>
              <a:t>contribution</a:t>
            </a:r>
            <a:r>
              <a:rPr lang="nl-BE" sz="1800" b="0" i="0" u="none" strike="noStrike" cap="none" dirty="0">
                <a:solidFill>
                  <a:srgbClr val="000000"/>
                </a:solidFill>
                <a:latin typeface="Arial"/>
                <a:ea typeface="Arial"/>
                <a:cs typeface="Arial"/>
                <a:sym typeface="Arial"/>
              </a:rPr>
              <a:t> sur </a:t>
            </a:r>
            <a:r>
              <a:rPr lang="nl-BE" sz="1800" b="0" i="0" u="none" strike="noStrike" cap="none" dirty="0" err="1">
                <a:solidFill>
                  <a:srgbClr val="000000"/>
                </a:solidFill>
                <a:latin typeface="Arial"/>
                <a:ea typeface="Arial"/>
                <a:cs typeface="Arial"/>
                <a:sym typeface="Arial"/>
              </a:rPr>
              <a:t>son</a:t>
            </a:r>
            <a:r>
              <a:rPr lang="nl-BE" sz="1800" b="0" i="0" u="none" strike="noStrike" cap="none" dirty="0">
                <a:solidFill>
                  <a:srgbClr val="000000"/>
                </a:solidFill>
                <a:latin typeface="Arial"/>
                <a:ea typeface="Arial"/>
                <a:cs typeface="Arial"/>
                <a:sym typeface="Arial"/>
              </a:rPr>
              <a:t> marché ? </a:t>
            </a:r>
            <a:r>
              <a:rPr lang="nl-BE" sz="1800" b="0" i="0" u="none" strike="noStrike" cap="none" dirty="0" err="1">
                <a:solidFill>
                  <a:srgbClr val="000000"/>
                </a:solidFill>
                <a:latin typeface="Arial"/>
                <a:ea typeface="Arial"/>
                <a:cs typeface="Arial"/>
                <a:sym typeface="Arial"/>
              </a:rPr>
              <a:t>L’argent</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est</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le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résultat</a:t>
            </a:r>
            <a:r>
              <a:rPr lang="nl-BE" sz="1800" b="0" i="0" u="none" strike="noStrike" cap="none" dirty="0">
                <a:solidFill>
                  <a:srgbClr val="000000"/>
                </a:solidFill>
                <a:latin typeface="Arial"/>
                <a:ea typeface="Arial"/>
                <a:cs typeface="Arial"/>
                <a:sym typeface="Arial"/>
              </a:rPr>
              <a:t>, la </a:t>
            </a:r>
            <a:r>
              <a:rPr lang="nl-BE" sz="1800" b="0" i="0" u="none" strike="noStrike" cap="none" dirty="0" err="1">
                <a:solidFill>
                  <a:srgbClr val="000000"/>
                </a:solidFill>
                <a:latin typeface="Arial"/>
                <a:ea typeface="Arial"/>
                <a:cs typeface="Arial"/>
                <a:sym typeface="Arial"/>
              </a:rPr>
              <a:t>conséquence</a:t>
            </a:r>
            <a:r>
              <a:rPr lang="nl-BE" sz="1800" b="0" i="0" u="none" strike="noStrike" cap="none" dirty="0">
                <a:solidFill>
                  <a:srgbClr val="000000"/>
                </a:solidFill>
                <a:latin typeface="Arial"/>
                <a:ea typeface="Arial"/>
                <a:cs typeface="Arial"/>
                <a:sym typeface="Arial"/>
              </a:rPr>
              <a:t> mais pas la raison </a:t>
            </a:r>
            <a:r>
              <a:rPr lang="nl-BE" sz="1800" b="0" i="0" u="none" strike="noStrike" cap="none" dirty="0" err="1">
                <a:solidFill>
                  <a:srgbClr val="000000"/>
                </a:solidFill>
                <a:latin typeface="Arial"/>
                <a:ea typeface="Arial"/>
                <a:cs typeface="Arial"/>
                <a:sym typeface="Arial"/>
              </a:rPr>
              <a:t>profonde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le</a:t>
            </a:r>
            <a:r>
              <a:rPr lang="nl-BE" sz="1800" b="0" i="0" u="none" strike="noStrike" cap="none" dirty="0">
                <a:solidFill>
                  <a:srgbClr val="000000"/>
                </a:solidFill>
                <a:latin typeface="Arial"/>
                <a:ea typeface="Arial"/>
                <a:cs typeface="Arial"/>
                <a:sym typeface="Arial"/>
              </a:rPr>
              <a:t> but </a:t>
            </a:r>
            <a:r>
              <a:rPr lang="nl-BE" sz="1800" b="0" i="0" u="none" strike="noStrike" cap="none" dirty="0" err="1">
                <a:solidFill>
                  <a:srgbClr val="000000"/>
                </a:solidFill>
                <a:latin typeface="Arial"/>
                <a:ea typeface="Arial"/>
                <a:cs typeface="Arial"/>
                <a:sym typeface="Arial"/>
              </a:rPr>
              <a:t>ultime</a:t>
            </a:r>
            <a:r>
              <a:rPr lang="nl-BE" sz="1800" b="0" i="0" u="none" strike="noStrike" cap="none" dirty="0">
                <a:solidFill>
                  <a:srgbClr val="000000"/>
                </a:solidFill>
                <a:latin typeface="Arial"/>
                <a:ea typeface="Arial"/>
                <a:cs typeface="Arial"/>
                <a:sym typeface="Arial"/>
              </a:rPr>
              <a:t>…</a:t>
            </a:r>
            <a:endParaRPr dirty="0"/>
          </a:p>
          <a:p>
            <a:pPr marL="342900" marR="0" lvl="0" indent="-342900" algn="just" rtl="0">
              <a:lnSpc>
                <a:spcPct val="100000"/>
              </a:lnSpc>
              <a:spcBef>
                <a:spcPts val="600"/>
              </a:spcBef>
              <a:spcAft>
                <a:spcPts val="0"/>
              </a:spcAft>
              <a:buClr>
                <a:srgbClr val="000000"/>
              </a:buClr>
              <a:buSzPts val="1800"/>
              <a:buFont typeface="Arial"/>
              <a:buAutoNum type="arabicPeriod"/>
            </a:pPr>
            <a:r>
              <a:rPr lang="nl-BE" sz="1800" b="1" i="0" u="none" strike="noStrike" cap="none" dirty="0">
                <a:solidFill>
                  <a:srgbClr val="000000"/>
                </a:solidFill>
                <a:latin typeface="Arial"/>
                <a:ea typeface="Arial"/>
                <a:cs typeface="Arial"/>
                <a:sym typeface="Arial"/>
              </a:rPr>
              <a:t>How – </a:t>
            </a:r>
            <a:r>
              <a:rPr lang="nl-BE" sz="1800" b="1" i="0" u="sng" strike="noStrike" cap="none" dirty="0">
                <a:solidFill>
                  <a:srgbClr val="000000"/>
                </a:solidFill>
                <a:latin typeface="Arial"/>
                <a:ea typeface="Arial"/>
                <a:cs typeface="Arial"/>
                <a:sym typeface="Arial"/>
              </a:rPr>
              <a:t>COMMENT</a:t>
            </a:r>
            <a:r>
              <a:rPr lang="nl-BE" sz="1800" b="0" i="0" u="none" strike="noStrike" cap="none" dirty="0">
                <a:solidFill>
                  <a:srgbClr val="000000"/>
                </a:solidFill>
                <a:latin typeface="Arial"/>
                <a:ea typeface="Arial"/>
                <a:cs typeface="Arial"/>
                <a:sym typeface="Arial"/>
              </a:rPr>
              <a:t> : </a:t>
            </a:r>
            <a:r>
              <a:rPr lang="nl-BE" sz="1800" b="0" i="0" u="none" strike="noStrike" cap="none" dirty="0" err="1">
                <a:solidFill>
                  <a:srgbClr val="000000"/>
                </a:solidFill>
                <a:latin typeface="Arial"/>
                <a:ea typeface="Arial"/>
                <a:cs typeface="Arial"/>
                <a:sym typeface="Arial"/>
              </a:rPr>
              <a:t>Comment</a:t>
            </a:r>
            <a:r>
              <a:rPr lang="nl-BE" sz="1800" b="0" i="0" u="none" strike="noStrike" cap="none" dirty="0">
                <a:solidFill>
                  <a:srgbClr val="000000"/>
                </a:solidFill>
                <a:latin typeface="Arial"/>
                <a:ea typeface="Arial"/>
                <a:cs typeface="Arial"/>
                <a:sym typeface="Arial"/>
              </a:rPr>
              <a:t> vos </a:t>
            </a:r>
            <a:r>
              <a:rPr lang="nl-BE" sz="1800" b="0" i="0" u="none" strike="noStrike" cap="none" dirty="0" err="1">
                <a:solidFill>
                  <a:srgbClr val="000000"/>
                </a:solidFill>
                <a:latin typeface="Arial"/>
                <a:ea typeface="Arial"/>
                <a:cs typeface="Arial"/>
                <a:sym typeface="Arial"/>
              </a:rPr>
              <a:t>produits</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ou</a:t>
            </a:r>
            <a:r>
              <a:rPr lang="nl-BE" sz="1800" b="0" i="0" u="none" strike="noStrike" cap="none" dirty="0">
                <a:solidFill>
                  <a:srgbClr val="000000"/>
                </a:solidFill>
                <a:latin typeface="Arial"/>
                <a:ea typeface="Arial"/>
                <a:cs typeface="Arial"/>
                <a:sym typeface="Arial"/>
              </a:rPr>
              <a:t> services </a:t>
            </a:r>
            <a:r>
              <a:rPr lang="nl-BE" sz="1800" b="0" i="0" u="none" strike="noStrike" cap="none" dirty="0" err="1">
                <a:solidFill>
                  <a:srgbClr val="000000"/>
                </a:solidFill>
                <a:latin typeface="Arial"/>
                <a:ea typeface="Arial"/>
                <a:cs typeface="Arial"/>
                <a:sym typeface="Arial"/>
              </a:rPr>
              <a:t>sont</a:t>
            </a:r>
            <a:r>
              <a:rPr lang="nl-BE" sz="1800" b="0" i="0" u="none" strike="noStrike" cap="none" dirty="0">
                <a:solidFill>
                  <a:srgbClr val="000000"/>
                </a:solidFill>
                <a:latin typeface="Arial"/>
                <a:ea typeface="Arial"/>
                <a:cs typeface="Arial"/>
                <a:sym typeface="Arial"/>
              </a:rPr>
              <a:t> mis en </a:t>
            </a:r>
            <a:r>
              <a:rPr lang="nl-BE" sz="1800" b="0" i="0" u="none" strike="noStrike" cap="none" dirty="0" err="1">
                <a:solidFill>
                  <a:srgbClr val="000000"/>
                </a:solidFill>
                <a:latin typeface="Arial"/>
                <a:ea typeface="Arial"/>
                <a:cs typeface="Arial"/>
                <a:sym typeface="Arial"/>
              </a:rPr>
              <a:t>œuvre</a:t>
            </a:r>
            <a:r>
              <a:rPr lang="nl-BE" sz="1800" b="0" i="0" u="none" strike="noStrike" cap="none" dirty="0">
                <a:solidFill>
                  <a:srgbClr val="000000"/>
                </a:solidFill>
                <a:latin typeface="Arial"/>
                <a:ea typeface="Arial"/>
                <a:cs typeface="Arial"/>
                <a:sym typeface="Arial"/>
              </a:rPr>
              <a:t> ? (Process, brevet…)</a:t>
            </a:r>
            <a:endParaRPr dirty="0"/>
          </a:p>
          <a:p>
            <a:pPr marL="342900" marR="0" lvl="0" indent="-342900" algn="just" rtl="0">
              <a:lnSpc>
                <a:spcPct val="100000"/>
              </a:lnSpc>
              <a:spcBef>
                <a:spcPts val="600"/>
              </a:spcBef>
              <a:spcAft>
                <a:spcPts val="0"/>
              </a:spcAft>
              <a:buClr>
                <a:srgbClr val="000000"/>
              </a:buClr>
              <a:buSzPts val="1800"/>
              <a:buFont typeface="Arial"/>
              <a:buAutoNum type="arabicPeriod"/>
            </a:pPr>
            <a:r>
              <a:rPr lang="nl-BE" sz="1800" b="1" i="0" u="none" strike="noStrike" cap="none" dirty="0">
                <a:solidFill>
                  <a:srgbClr val="000000"/>
                </a:solidFill>
                <a:latin typeface="Arial"/>
                <a:ea typeface="Arial"/>
                <a:cs typeface="Arial"/>
                <a:sym typeface="Arial"/>
              </a:rPr>
              <a:t>What – </a:t>
            </a:r>
            <a:r>
              <a:rPr lang="nl-BE" sz="1800" b="1" i="0" u="sng" strike="noStrike" cap="none" dirty="0">
                <a:solidFill>
                  <a:srgbClr val="000000"/>
                </a:solidFill>
                <a:latin typeface="Arial"/>
                <a:ea typeface="Arial"/>
                <a:cs typeface="Arial"/>
                <a:sym typeface="Arial"/>
              </a:rPr>
              <a:t>QUOI</a:t>
            </a:r>
            <a:r>
              <a:rPr lang="nl-BE" sz="1800" b="0" i="0" u="none" strike="noStrike" cap="none" dirty="0">
                <a:solidFill>
                  <a:srgbClr val="000000"/>
                </a:solidFill>
                <a:latin typeface="Arial"/>
                <a:ea typeface="Arial"/>
                <a:cs typeface="Arial"/>
                <a:sym typeface="Arial"/>
              </a:rPr>
              <a:t> : </a:t>
            </a:r>
            <a:r>
              <a:rPr lang="nl-BE" sz="1800" b="0" i="0" u="none" strike="noStrike" cap="none" dirty="0" err="1">
                <a:solidFill>
                  <a:srgbClr val="000000"/>
                </a:solidFill>
                <a:latin typeface="Arial"/>
                <a:ea typeface="Arial"/>
                <a:cs typeface="Arial"/>
                <a:sym typeface="Arial"/>
              </a:rPr>
              <a:t>Quels</a:t>
            </a:r>
            <a:r>
              <a:rPr lang="nl-BE" sz="1800" b="0" i="0" u="none" strike="noStrike" cap="none" dirty="0">
                <a:solidFill>
                  <a:srgbClr val="000000"/>
                </a:solidFill>
                <a:latin typeface="Arial"/>
                <a:ea typeface="Arial"/>
                <a:cs typeface="Arial"/>
                <a:sym typeface="Arial"/>
              </a:rPr>
              <a:t> types de </a:t>
            </a:r>
            <a:r>
              <a:rPr lang="nl-BE" sz="1800" b="0" i="0" u="none" strike="noStrike" cap="none" dirty="0" err="1">
                <a:solidFill>
                  <a:srgbClr val="000000"/>
                </a:solidFill>
                <a:latin typeface="Arial"/>
                <a:ea typeface="Arial"/>
                <a:cs typeface="Arial"/>
                <a:sym typeface="Arial"/>
              </a:rPr>
              <a:t>produits</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ou</a:t>
            </a:r>
            <a:r>
              <a:rPr lang="nl-BE" sz="1800" b="0" i="0" u="none" strike="noStrike" cap="none" dirty="0">
                <a:solidFill>
                  <a:srgbClr val="000000"/>
                </a:solidFill>
                <a:latin typeface="Arial"/>
                <a:ea typeface="Arial"/>
                <a:cs typeface="Arial"/>
                <a:sym typeface="Arial"/>
              </a:rPr>
              <a:t> services </a:t>
            </a:r>
            <a:r>
              <a:rPr lang="nl-BE" sz="1800" b="0" i="0" u="none" strike="noStrike" cap="none" dirty="0" err="1">
                <a:solidFill>
                  <a:srgbClr val="000000"/>
                </a:solidFill>
                <a:latin typeface="Arial"/>
                <a:ea typeface="Arial"/>
                <a:cs typeface="Arial"/>
                <a:sym typeface="Arial"/>
              </a:rPr>
              <a:t>propose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votre</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entreprise</a:t>
            </a:r>
            <a:r>
              <a:rPr lang="nl-BE" sz="1800" b="0" i="0" u="none" strike="noStrike" cap="none" dirty="0">
                <a:solidFill>
                  <a:srgbClr val="000000"/>
                </a:solidFill>
                <a:latin typeface="Arial"/>
                <a:ea typeface="Arial"/>
                <a:cs typeface="Arial"/>
                <a:sym typeface="Arial"/>
              </a:rPr>
              <a:t> ?</a:t>
            </a:r>
            <a:endParaRPr dirty="0"/>
          </a:p>
          <a:p>
            <a:pPr marL="0" marR="0" lvl="0" indent="0" algn="just" rtl="0">
              <a:lnSpc>
                <a:spcPct val="100000"/>
              </a:lnSpc>
              <a:spcBef>
                <a:spcPts val="600"/>
              </a:spcBef>
              <a:spcAft>
                <a:spcPts val="600"/>
              </a:spcAft>
              <a:buNone/>
            </a:pPr>
            <a:r>
              <a:rPr lang="nl-BE" sz="1800" b="0" i="0" u="none" strike="noStrike" cap="none" dirty="0">
                <a:solidFill>
                  <a:srgbClr val="000000"/>
                </a:solidFill>
                <a:latin typeface="Arial"/>
                <a:ea typeface="Arial"/>
                <a:cs typeface="Arial"/>
                <a:sym typeface="Arial"/>
              </a:rPr>
              <a:t>Les </a:t>
            </a:r>
            <a:r>
              <a:rPr lang="nl-BE" sz="1800" b="0" i="0" u="none" strike="noStrike" cap="none" dirty="0" err="1">
                <a:solidFill>
                  <a:srgbClr val="000000"/>
                </a:solidFill>
                <a:latin typeface="Arial"/>
                <a:ea typeface="Arial"/>
                <a:cs typeface="Arial"/>
                <a:sym typeface="Arial"/>
              </a:rPr>
              <a:t>grands</a:t>
            </a:r>
            <a:r>
              <a:rPr lang="nl-BE" sz="1800" b="0" i="0" u="none" strike="noStrike" cap="none" dirty="0">
                <a:solidFill>
                  <a:srgbClr val="000000"/>
                </a:solidFill>
                <a:latin typeface="Arial"/>
                <a:ea typeface="Arial"/>
                <a:cs typeface="Arial"/>
                <a:sym typeface="Arial"/>
              </a:rPr>
              <a:t> leaders </a:t>
            </a:r>
            <a:r>
              <a:rPr lang="nl-BE" sz="1800" b="0" i="0" u="none" strike="noStrike" cap="none" dirty="0" err="1">
                <a:solidFill>
                  <a:srgbClr val="000000"/>
                </a:solidFill>
                <a:latin typeface="Arial"/>
                <a:ea typeface="Arial"/>
                <a:cs typeface="Arial"/>
                <a:sym typeface="Arial"/>
              </a:rPr>
              <a:t>communiquent</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d’abord</a:t>
            </a:r>
            <a:r>
              <a:rPr lang="nl-BE" sz="1800" b="0" i="0" u="none" strike="noStrike" cap="none" dirty="0">
                <a:solidFill>
                  <a:srgbClr val="000000"/>
                </a:solidFill>
                <a:latin typeface="Arial"/>
                <a:ea typeface="Arial"/>
                <a:cs typeface="Arial"/>
                <a:sym typeface="Arial"/>
              </a:rPr>
              <a:t> sur </a:t>
            </a:r>
            <a:r>
              <a:rPr lang="nl-BE" sz="1800" b="0" i="0" u="none" strike="noStrike" cap="none" dirty="0" err="1">
                <a:solidFill>
                  <a:srgbClr val="000000"/>
                </a:solidFill>
                <a:latin typeface="Arial"/>
                <a:ea typeface="Arial"/>
                <a:cs typeface="Arial"/>
                <a:sym typeface="Arial"/>
              </a:rPr>
              <a:t>le</a:t>
            </a:r>
            <a:r>
              <a:rPr lang="nl-BE" sz="1800" b="0" i="0" u="none" strike="noStrike" cap="none" dirty="0">
                <a:solidFill>
                  <a:srgbClr val="000000"/>
                </a:solidFill>
                <a:latin typeface="Arial"/>
                <a:ea typeface="Arial"/>
                <a:cs typeface="Arial"/>
                <a:sym typeface="Arial"/>
              </a:rPr>
              <a:t> </a:t>
            </a:r>
            <a:r>
              <a:rPr lang="nl-BE" sz="1800" b="1" i="0" u="none" strike="noStrike" cap="none" dirty="0">
                <a:solidFill>
                  <a:srgbClr val="000000"/>
                </a:solidFill>
                <a:latin typeface="Arial"/>
                <a:ea typeface="Arial"/>
                <a:cs typeface="Arial"/>
                <a:sym typeface="Arial"/>
              </a:rPr>
              <a:t>POURQUOI</a:t>
            </a:r>
            <a:r>
              <a:rPr lang="nl-BE" sz="1800" b="0" i="0" u="none" strike="noStrike" cap="none" dirty="0">
                <a:solidFill>
                  <a:srgbClr val="000000"/>
                </a:solidFill>
                <a:latin typeface="Arial"/>
                <a:ea typeface="Arial"/>
                <a:cs typeface="Arial"/>
                <a:sym typeface="Arial"/>
              </a:rPr>
              <a:t>, </a:t>
            </a:r>
            <a:r>
              <a:rPr lang="nl-BE" sz="1800" b="0" i="0" u="none" strike="noStrike" cap="none" dirty="0" err="1">
                <a:solidFill>
                  <a:srgbClr val="000000"/>
                </a:solidFill>
                <a:latin typeface="Arial"/>
                <a:ea typeface="Arial"/>
                <a:cs typeface="Arial"/>
                <a:sym typeface="Arial"/>
              </a:rPr>
              <a:t>puis</a:t>
            </a:r>
            <a:r>
              <a:rPr lang="nl-BE" sz="1800" b="0" i="0" u="none" strike="noStrike" cap="none" dirty="0">
                <a:solidFill>
                  <a:srgbClr val="000000"/>
                </a:solidFill>
                <a:latin typeface="Arial"/>
                <a:ea typeface="Arial"/>
                <a:cs typeface="Arial"/>
                <a:sym typeface="Arial"/>
              </a:rPr>
              <a:t> sur </a:t>
            </a:r>
            <a:r>
              <a:rPr lang="nl-BE" sz="1800" b="0" i="0" u="none" strike="noStrike" cap="none" dirty="0" err="1">
                <a:solidFill>
                  <a:srgbClr val="000000"/>
                </a:solidFill>
                <a:latin typeface="Arial"/>
                <a:ea typeface="Arial"/>
                <a:cs typeface="Arial"/>
                <a:sym typeface="Arial"/>
              </a:rPr>
              <a:t>le</a:t>
            </a:r>
            <a:r>
              <a:rPr lang="nl-BE" sz="1800" b="0" i="0" u="none" strike="noStrike" cap="none" dirty="0">
                <a:solidFill>
                  <a:srgbClr val="000000"/>
                </a:solidFill>
                <a:latin typeface="Arial"/>
                <a:ea typeface="Arial"/>
                <a:cs typeface="Arial"/>
                <a:sym typeface="Arial"/>
              </a:rPr>
              <a:t> </a:t>
            </a:r>
            <a:r>
              <a:rPr lang="nl-BE" sz="1800" b="1" i="0" u="none" strike="noStrike" cap="none" dirty="0">
                <a:solidFill>
                  <a:srgbClr val="000000"/>
                </a:solidFill>
                <a:latin typeface="Arial"/>
                <a:ea typeface="Arial"/>
                <a:cs typeface="Arial"/>
                <a:sym typeface="Arial"/>
              </a:rPr>
              <a:t>COMMENT</a:t>
            </a:r>
            <a:r>
              <a:rPr lang="nl-BE" sz="1800" b="0" i="0" u="none" strike="noStrike" cap="none" dirty="0">
                <a:solidFill>
                  <a:srgbClr val="000000"/>
                </a:solidFill>
                <a:latin typeface="Arial"/>
                <a:ea typeface="Arial"/>
                <a:cs typeface="Arial"/>
                <a:sym typeface="Arial"/>
              </a:rPr>
              <a:t> et enfin sur </a:t>
            </a:r>
            <a:r>
              <a:rPr lang="nl-BE" sz="1800" b="0" i="0" u="none" strike="noStrike" cap="none" dirty="0" err="1">
                <a:solidFill>
                  <a:srgbClr val="000000"/>
                </a:solidFill>
                <a:latin typeface="Arial"/>
                <a:ea typeface="Arial"/>
                <a:cs typeface="Arial"/>
                <a:sym typeface="Arial"/>
              </a:rPr>
              <a:t>le</a:t>
            </a:r>
            <a:r>
              <a:rPr lang="nl-BE" sz="1800" b="0" i="0" u="none" strike="noStrike" cap="none" dirty="0">
                <a:solidFill>
                  <a:srgbClr val="000000"/>
                </a:solidFill>
                <a:latin typeface="Arial"/>
                <a:ea typeface="Arial"/>
                <a:cs typeface="Arial"/>
                <a:sym typeface="Arial"/>
              </a:rPr>
              <a:t> </a:t>
            </a:r>
            <a:r>
              <a:rPr lang="nl-BE" sz="1800" b="1" i="0" u="none" strike="noStrike" cap="none" dirty="0">
                <a:solidFill>
                  <a:srgbClr val="000000"/>
                </a:solidFill>
                <a:latin typeface="Arial"/>
                <a:ea typeface="Arial"/>
                <a:cs typeface="Arial"/>
                <a:sym typeface="Arial"/>
              </a:rPr>
              <a:t>QUOI</a:t>
            </a:r>
            <a:r>
              <a:rPr lang="nl-BE" sz="18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r>
              <a:rPr lang="nl-BE" sz="1800" b="0" i="0" u="sng" strike="noStrike" cap="none" dirty="0" err="1">
                <a:solidFill>
                  <a:srgbClr val="000000"/>
                </a:solidFill>
                <a:latin typeface="Arial"/>
                <a:ea typeface="Arial"/>
                <a:cs typeface="Arial"/>
                <a:sym typeface="Arial"/>
              </a:rPr>
              <a:t>Vidéos</a:t>
            </a:r>
            <a:r>
              <a:rPr lang="nl-BE" sz="1800" b="0" i="0" u="sng" strike="noStrike" cap="none" dirty="0">
                <a:solidFill>
                  <a:srgbClr val="000000"/>
                </a:solidFill>
                <a:latin typeface="Arial"/>
                <a:ea typeface="Arial"/>
                <a:cs typeface="Arial"/>
                <a:sym typeface="Arial"/>
              </a:rPr>
              <a:t> sur YouTube : </a:t>
            </a:r>
            <a:r>
              <a:rPr lang="nl-BE" sz="1800" b="0" i="0" u="sng" strike="noStrike" cap="none" dirty="0" err="1">
                <a:solidFill>
                  <a:schemeClr val="accent1">
                    <a:lumMod val="7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Simon_Sinek_how_great_leaders_inspire_action</a:t>
            </a:r>
            <a:r>
              <a:rPr lang="nl-BE" sz="1800" b="0" i="0" u="sng" strike="noStrike" cap="none" dirty="0">
                <a:solidFill>
                  <a:schemeClr val="accent1">
                    <a:lumMod val="7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 </a:t>
            </a:r>
            <a:r>
              <a:rPr lang="nl-BE" sz="1800" b="0" i="0" u="sng" strike="noStrike" cap="none" dirty="0" err="1">
                <a:solidFill>
                  <a:schemeClr val="accent1">
                    <a:lumMod val="7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fr</a:t>
            </a:r>
            <a:endParaRPr lang="nl-BE" sz="1800" b="0" i="0" u="sng" strike="noStrike" cap="none" dirty="0">
              <a:solidFill>
                <a:schemeClr val="accent1">
                  <a:lumMod val="75000"/>
                </a:schemeClr>
              </a:solidFill>
              <a:latin typeface="Arial"/>
              <a:ea typeface="Arial"/>
              <a:cs typeface="Arial"/>
              <a:sym typeface="Arial"/>
            </a:endParaRPr>
          </a:p>
          <a:p>
            <a:r>
              <a:rPr lang="nl-BE" sz="1800" u="sng" dirty="0">
                <a:solidFill>
                  <a:schemeClr val="accent1">
                    <a:lumMod val="75000"/>
                  </a:schemeClr>
                </a:solidFill>
                <a:hlinkClick r:id="rId8">
                  <a:extLst>
                    <a:ext uri="{A12FA001-AC4F-418D-AE19-62706E023703}">
                      <ahyp:hlinkClr xmlns:ahyp="http://schemas.microsoft.com/office/drawing/2018/hyperlinkcolor" val="tx"/>
                    </a:ext>
                  </a:extLst>
                </a:hlinkClick>
              </a:rPr>
              <a:t>https://www.youtube.com/watch?v=HtpgsqhxURk&amp;feature=youtu.be</a:t>
            </a:r>
            <a:endParaRPr sz="1800" b="0" i="0" u="sng" strike="noStrike" cap="none" dirty="0">
              <a:solidFill>
                <a:schemeClr val="accent1">
                  <a:lumMod val="75000"/>
                </a:schemeClr>
              </a:solidFill>
              <a:latin typeface="Arial"/>
              <a:ea typeface="Arial"/>
              <a:cs typeface="Arial"/>
              <a:sym typeface="Arial"/>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1485" y="6005792"/>
            <a:ext cx="536693" cy="534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605"/>
        <p:cNvGrpSpPr/>
        <p:nvPr/>
      </p:nvGrpSpPr>
      <p:grpSpPr>
        <a:xfrm>
          <a:off x="0" y="0"/>
          <a:ext cx="0" cy="0"/>
          <a:chOff x="0" y="0"/>
          <a:chExt cx="0" cy="0"/>
        </a:xfrm>
      </p:grpSpPr>
      <p:sp>
        <p:nvSpPr>
          <p:cNvPr id="606" name="Google Shape;606;p61"/>
          <p:cNvSpPr/>
          <p:nvPr/>
        </p:nvSpPr>
        <p:spPr>
          <a:xfrm>
            <a:off x="1937982" y="163773"/>
            <a:ext cx="9421504" cy="83099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BE" sz="4800" b="1" i="0" u="none" strike="noStrike" cap="none">
                <a:solidFill>
                  <a:schemeClr val="lt1"/>
                </a:solidFill>
                <a:latin typeface="Arial"/>
                <a:ea typeface="Arial"/>
                <a:cs typeface="Arial"/>
                <a:sym typeface="Arial"/>
              </a:rPr>
              <a:t>14.Being Restorative </a:t>
            </a:r>
            <a:endParaRPr sz="4000" b="1" i="0" u="none" strike="noStrike" cap="none">
              <a:solidFill>
                <a:schemeClr val="lt1"/>
              </a:solidFill>
              <a:latin typeface="Arial"/>
              <a:ea typeface="Arial"/>
              <a:cs typeface="Arial"/>
              <a:sym typeface="Arial"/>
            </a:endParaRPr>
          </a:p>
        </p:txBody>
      </p:sp>
      <p:pic>
        <p:nvPicPr>
          <p:cNvPr id="607" name="Google Shape;607;p61" descr="logo RESTORE Europe.jpg"/>
          <p:cNvPicPr preferRelativeResize="0"/>
          <p:nvPr/>
        </p:nvPicPr>
        <p:blipFill rotWithShape="1">
          <a:blip r:embed="rId3">
            <a:alphaModFix/>
          </a:blip>
          <a:srcRect/>
          <a:stretch/>
        </p:blipFill>
        <p:spPr>
          <a:xfrm>
            <a:off x="2074460" y="6344594"/>
            <a:ext cx="2006221" cy="513406"/>
          </a:xfrm>
          <a:prstGeom prst="rect">
            <a:avLst/>
          </a:prstGeom>
          <a:noFill/>
          <a:ln>
            <a:noFill/>
          </a:ln>
        </p:spPr>
      </p:pic>
      <p:sp>
        <p:nvSpPr>
          <p:cNvPr id="608" name="Google Shape;608;p61"/>
          <p:cNvSpPr/>
          <p:nvPr/>
        </p:nvSpPr>
        <p:spPr>
          <a:xfrm>
            <a:off x="4839934" y="6483706"/>
            <a:ext cx="8338782"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Being</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 </a:t>
            </a:r>
            <a:r>
              <a:rPr lang="nl-BE" sz="1800" b="1"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restorative</a:t>
            </a:r>
            <a:r>
              <a:rPr lang="nl-BE" sz="18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4" action="ppaction://hlinkfile">
                  <a:extLst>
                    <a:ext uri="{A12FA001-AC4F-418D-AE19-62706E023703}">
                      <ahyp:hlinkClr xmlns:ahyp="http://schemas.microsoft.com/office/drawing/2018/hyperlinkcolor" val="tx"/>
                    </a:ext>
                  </a:extLst>
                </a:hlinkClick>
              </a:rPr>
              <a:t> - 10 principes PPR</a:t>
            </a:r>
            <a:endParaRPr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p:txBody>
      </p:sp>
      <p:pic>
        <p:nvPicPr>
          <p:cNvPr id="609" name="Google Shape;609;p61"/>
          <p:cNvPicPr preferRelativeResize="0"/>
          <p:nvPr/>
        </p:nvPicPr>
        <p:blipFill rotWithShape="1">
          <a:blip r:embed="rId5">
            <a:alphaModFix/>
          </a:blip>
          <a:srcRect/>
          <a:stretch/>
        </p:blipFill>
        <p:spPr>
          <a:xfrm>
            <a:off x="450374" y="259306"/>
            <a:ext cx="859810" cy="757452"/>
          </a:xfrm>
          <a:prstGeom prst="rect">
            <a:avLst/>
          </a:prstGeom>
          <a:noFill/>
          <a:ln>
            <a:noFill/>
          </a:ln>
        </p:spPr>
      </p:pic>
      <p:sp>
        <p:nvSpPr>
          <p:cNvPr id="610" name="Google Shape;610;p61"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61"/>
          <p:cNvSpPr txBox="1">
            <a:spLocks noGrp="1"/>
          </p:cNvSpPr>
          <p:nvPr>
            <p:ph type="body" idx="1"/>
          </p:nvPr>
        </p:nvSpPr>
        <p:spPr>
          <a:xfrm>
            <a:off x="491319" y="1702795"/>
            <a:ext cx="5241877" cy="4351338"/>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p>
            <a:pPr marL="457200" lvl="0" indent="-342900" algn="l" rtl="0">
              <a:lnSpc>
                <a:spcPct val="70000"/>
              </a:lnSpc>
              <a:spcBef>
                <a:spcPts val="1000"/>
              </a:spcBef>
              <a:spcAft>
                <a:spcPts val="0"/>
              </a:spcAft>
              <a:buSzPts val="1800"/>
              <a:buNone/>
            </a:pPr>
            <a:r>
              <a:rPr lang="nl-BE" sz="2170" b="1" cap="small"/>
              <a:t>principes </a:t>
            </a:r>
            <a:r>
              <a:rPr lang="nl-BE" sz="2170" b="1"/>
              <a:t>:</a:t>
            </a:r>
            <a:endParaRPr/>
          </a:p>
          <a:p>
            <a:pPr marL="457200" lvl="0" indent="-342900" algn="l" rtl="0">
              <a:lnSpc>
                <a:spcPct val="70000"/>
              </a:lnSpc>
              <a:spcBef>
                <a:spcPts val="1000"/>
              </a:spcBef>
              <a:spcAft>
                <a:spcPts val="0"/>
              </a:spcAft>
              <a:buSzPts val="1800"/>
              <a:buChar char="•"/>
            </a:pPr>
            <a:r>
              <a:rPr lang="nl-BE" sz="2170"/>
              <a:t>Le respect des personnes.</a:t>
            </a:r>
            <a:endParaRPr sz="2170"/>
          </a:p>
          <a:p>
            <a:pPr marL="457200" lvl="0" indent="-342900" algn="l" rtl="0">
              <a:lnSpc>
                <a:spcPct val="70000"/>
              </a:lnSpc>
              <a:spcBef>
                <a:spcPts val="1000"/>
              </a:spcBef>
              <a:spcAft>
                <a:spcPts val="0"/>
              </a:spcAft>
              <a:buSzPts val="1800"/>
              <a:buChar char="•"/>
            </a:pPr>
            <a:r>
              <a:rPr lang="nl-BE" sz="2170"/>
              <a:t>La conviction que les personnes possèdent les ressources pour résoudre leur problème.</a:t>
            </a:r>
            <a:endParaRPr/>
          </a:p>
          <a:p>
            <a:pPr marL="457200" lvl="0" indent="-342900" algn="l" rtl="0">
              <a:lnSpc>
                <a:spcPct val="70000"/>
              </a:lnSpc>
              <a:spcBef>
                <a:spcPts val="1000"/>
              </a:spcBef>
              <a:spcAft>
                <a:spcPts val="0"/>
              </a:spcAft>
              <a:buSzPts val="1800"/>
              <a:buChar char="•"/>
            </a:pPr>
            <a:r>
              <a:rPr lang="nl-BE" sz="2170"/>
              <a:t>La créativité de chacun.</a:t>
            </a:r>
            <a:endParaRPr sz="2170"/>
          </a:p>
          <a:p>
            <a:pPr marL="457200" lvl="0" indent="-342900" algn="l" rtl="0">
              <a:lnSpc>
                <a:spcPct val="70000"/>
              </a:lnSpc>
              <a:spcBef>
                <a:spcPts val="1000"/>
              </a:spcBef>
              <a:spcAft>
                <a:spcPts val="0"/>
              </a:spcAft>
              <a:buSzPts val="1800"/>
              <a:buChar char="•"/>
            </a:pPr>
            <a:r>
              <a:rPr lang="nl-BE" sz="2170"/>
              <a:t>La connaissance de soi. </a:t>
            </a:r>
            <a:endParaRPr sz="2170"/>
          </a:p>
          <a:p>
            <a:pPr marL="457200" lvl="0" indent="-342900" algn="l" rtl="0">
              <a:lnSpc>
                <a:spcPct val="70000"/>
              </a:lnSpc>
              <a:spcBef>
                <a:spcPts val="1000"/>
              </a:spcBef>
              <a:spcAft>
                <a:spcPts val="0"/>
              </a:spcAft>
              <a:buSzPts val="1800"/>
              <a:buChar char="•"/>
            </a:pPr>
            <a:r>
              <a:rPr lang="nl-BE" sz="2170"/>
              <a:t>La coresponsabilité des personnes.</a:t>
            </a:r>
            <a:endParaRPr sz="2170"/>
          </a:p>
          <a:p>
            <a:pPr marL="457200" lvl="0" indent="-342900" algn="l" rtl="0">
              <a:lnSpc>
                <a:spcPct val="70000"/>
              </a:lnSpc>
              <a:spcBef>
                <a:spcPts val="1000"/>
              </a:spcBef>
              <a:spcAft>
                <a:spcPts val="0"/>
              </a:spcAft>
              <a:buSzPts val="1800"/>
              <a:buChar char="•"/>
            </a:pPr>
            <a:r>
              <a:rPr lang="nl-BE" sz="2170"/>
              <a:t>Le travail avec l’ici et maintenant.</a:t>
            </a:r>
            <a:endParaRPr sz="2170"/>
          </a:p>
          <a:p>
            <a:pPr marL="457200" lvl="0" indent="-342900" algn="l" rtl="0">
              <a:lnSpc>
                <a:spcPct val="70000"/>
              </a:lnSpc>
              <a:spcBef>
                <a:spcPts val="1000"/>
              </a:spcBef>
              <a:spcAft>
                <a:spcPts val="0"/>
              </a:spcAft>
              <a:buSzPts val="1800"/>
              <a:buChar char="•"/>
            </a:pPr>
            <a:r>
              <a:rPr lang="nl-BE" sz="2170"/>
              <a:t>La nécessité d’être professionnel.</a:t>
            </a:r>
            <a:endParaRPr sz="2170"/>
          </a:p>
          <a:p>
            <a:pPr marL="457200" lvl="0" indent="-342900" algn="l" rtl="0">
              <a:lnSpc>
                <a:spcPct val="70000"/>
              </a:lnSpc>
              <a:spcBef>
                <a:spcPts val="1000"/>
              </a:spcBef>
              <a:spcAft>
                <a:spcPts val="0"/>
              </a:spcAft>
              <a:buClr>
                <a:schemeClr val="dk1"/>
              </a:buClr>
              <a:buSzPts val="1800"/>
              <a:buChar char="•"/>
            </a:pPr>
            <a:r>
              <a:rPr lang="nl-BE" sz="2170"/>
              <a:t>Autres : l’erreur est utile,…………….</a:t>
            </a:r>
            <a:endParaRPr/>
          </a:p>
          <a:p>
            <a:pPr marL="457200" lvl="0" indent="-342900" algn="l" rtl="0">
              <a:lnSpc>
                <a:spcPct val="70000"/>
              </a:lnSpc>
              <a:spcBef>
                <a:spcPts val="1000"/>
              </a:spcBef>
              <a:spcAft>
                <a:spcPts val="0"/>
              </a:spcAft>
              <a:buSzPts val="1800"/>
              <a:buNone/>
            </a:pPr>
            <a:r>
              <a:rPr lang="nl-BE" sz="2170"/>
              <a:t>(</a:t>
            </a:r>
            <a:r>
              <a:rPr lang="nl-BE" sz="2170" u="sng"/>
              <a:t>en lien avec 10 principes PPR</a:t>
            </a:r>
            <a:r>
              <a:rPr lang="nl-BE" sz="2170"/>
              <a:t>)</a:t>
            </a:r>
            <a:endParaRPr sz="2170"/>
          </a:p>
        </p:txBody>
      </p:sp>
      <p:sp>
        <p:nvSpPr>
          <p:cNvPr id="612" name="Google Shape;612;p61"/>
          <p:cNvSpPr txBox="1">
            <a:spLocks noGrp="1"/>
          </p:cNvSpPr>
          <p:nvPr>
            <p:ph type="body" idx="2"/>
          </p:nvPr>
        </p:nvSpPr>
        <p:spPr>
          <a:xfrm>
            <a:off x="5800299" y="1689148"/>
            <a:ext cx="6032310" cy="4820834"/>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600"/>
              </a:spcBef>
              <a:spcAft>
                <a:spcPts val="0"/>
              </a:spcAft>
              <a:buSzPts val="1800"/>
              <a:buNone/>
            </a:pPr>
            <a:r>
              <a:rPr lang="nl-BE" sz="2400" b="1" cap="small"/>
              <a:t>attitudes socioprofessionnelles</a:t>
            </a:r>
            <a:endParaRPr/>
          </a:p>
          <a:p>
            <a:pPr marL="457200" lvl="0" indent="-342900" algn="just" rtl="0">
              <a:lnSpc>
                <a:spcPct val="90000"/>
              </a:lnSpc>
              <a:spcBef>
                <a:spcPts val="600"/>
              </a:spcBef>
              <a:spcAft>
                <a:spcPts val="0"/>
              </a:spcAft>
              <a:buSzPts val="1800"/>
              <a:buChar char="•"/>
            </a:pPr>
            <a:r>
              <a:rPr lang="nl-BE" sz="2000"/>
              <a:t>Je suis capable d’entrer dans plusieurs points de vue.</a:t>
            </a:r>
            <a:endParaRPr sz="2000"/>
          </a:p>
          <a:p>
            <a:pPr marL="457200" lvl="0" indent="-342900" algn="just" rtl="0">
              <a:lnSpc>
                <a:spcPct val="90000"/>
              </a:lnSpc>
              <a:spcBef>
                <a:spcPts val="0"/>
              </a:spcBef>
              <a:spcAft>
                <a:spcPts val="0"/>
              </a:spcAft>
              <a:buSzPts val="1800"/>
              <a:buChar char="•"/>
            </a:pPr>
            <a:r>
              <a:rPr lang="nl-BE" sz="2000"/>
              <a:t>Je tends à la multi-partialité.</a:t>
            </a:r>
            <a:endParaRPr sz="2000"/>
          </a:p>
          <a:p>
            <a:pPr marL="457200" lvl="0" indent="-342900" algn="just" rtl="0">
              <a:lnSpc>
                <a:spcPct val="90000"/>
              </a:lnSpc>
              <a:spcBef>
                <a:spcPts val="0"/>
              </a:spcBef>
              <a:spcAft>
                <a:spcPts val="0"/>
              </a:spcAft>
              <a:buSzPts val="1800"/>
              <a:buChar char="•"/>
            </a:pPr>
            <a:r>
              <a:rPr lang="nl-BE" sz="2000"/>
              <a:t>Je suscite chez les personnes cette capacité d’entrer dans le point de vue de l’autre.</a:t>
            </a:r>
            <a:endParaRPr sz="2000"/>
          </a:p>
          <a:p>
            <a:pPr marL="457200" lvl="0" indent="-342900" algn="just" rtl="0">
              <a:lnSpc>
                <a:spcPct val="90000"/>
              </a:lnSpc>
              <a:spcBef>
                <a:spcPts val="0"/>
              </a:spcBef>
              <a:spcAft>
                <a:spcPts val="0"/>
              </a:spcAft>
              <a:buSzPts val="1800"/>
              <a:buChar char="•"/>
            </a:pPr>
            <a:r>
              <a:rPr lang="nl-BE" sz="2000"/>
              <a:t>J’adopte un point de vue non normatif (j’évite l’auto-référencement).</a:t>
            </a:r>
            <a:endParaRPr sz="2000"/>
          </a:p>
          <a:p>
            <a:pPr marL="457200" lvl="0" indent="-342900" algn="just" rtl="0">
              <a:lnSpc>
                <a:spcPct val="90000"/>
              </a:lnSpc>
              <a:spcBef>
                <a:spcPts val="0"/>
              </a:spcBef>
              <a:spcAft>
                <a:spcPts val="0"/>
              </a:spcAft>
              <a:buSzPts val="1800"/>
              <a:buChar char="•"/>
            </a:pPr>
            <a:r>
              <a:rPr lang="nl-BE" sz="2000"/>
              <a:t>Je garantis l’existence d’un cadre d’intervention sécurisant et bienveillant.</a:t>
            </a:r>
            <a:endParaRPr sz="2000"/>
          </a:p>
          <a:p>
            <a:pPr marL="457200" lvl="0" indent="-342900" algn="just" rtl="0">
              <a:lnSpc>
                <a:spcPct val="90000"/>
              </a:lnSpc>
              <a:spcBef>
                <a:spcPts val="0"/>
              </a:spcBef>
              <a:spcAft>
                <a:spcPts val="0"/>
              </a:spcAft>
              <a:buSzPts val="1800"/>
              <a:buChar char="•"/>
            </a:pPr>
            <a:r>
              <a:rPr lang="nl-BE" sz="2000"/>
              <a:t>Je favorise la recherche de solutions ajustées selon les personnes et pour toutes les personnes.</a:t>
            </a:r>
            <a:endParaRPr sz="2000"/>
          </a:p>
          <a:p>
            <a:pPr marL="457200" lvl="0" indent="-342900" algn="just" rtl="0">
              <a:lnSpc>
                <a:spcPct val="90000"/>
              </a:lnSpc>
              <a:spcBef>
                <a:spcPts val="0"/>
              </a:spcBef>
              <a:spcAft>
                <a:spcPts val="0"/>
              </a:spcAft>
              <a:buSzPts val="1800"/>
              <a:buChar char="•"/>
            </a:pPr>
            <a:r>
              <a:rPr lang="nl-BE" sz="2000"/>
              <a:t>J’identifie et m’appuie sur les ressources des personnes.</a:t>
            </a:r>
            <a:endParaRPr sz="2000"/>
          </a:p>
          <a:p>
            <a:pPr marL="457200" lvl="0" indent="-342900" algn="just" rtl="0">
              <a:lnSpc>
                <a:spcPct val="90000"/>
              </a:lnSpc>
              <a:spcBef>
                <a:spcPts val="0"/>
              </a:spcBef>
              <a:spcAft>
                <a:spcPts val="0"/>
              </a:spcAft>
              <a:buSzPts val="1800"/>
              <a:buChar char="•"/>
            </a:pPr>
            <a:r>
              <a:rPr lang="nl-BE" sz="2000"/>
              <a:t>Je soutiens l’appropriation de nouvelles compétences par les personnes.      </a:t>
            </a:r>
            <a:endParaRPr sz="2000"/>
          </a:p>
        </p:txBody>
      </p:sp>
      <p:sp>
        <p:nvSpPr>
          <p:cNvPr id="613" name="Google Shape;613;p61"/>
          <p:cNvSpPr/>
          <p:nvPr/>
        </p:nvSpPr>
        <p:spPr>
          <a:xfrm>
            <a:off x="491318" y="1173707"/>
            <a:ext cx="11341291" cy="523220"/>
          </a:xfrm>
          <a:prstGeom prst="rect">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6A85CE"/>
              </a:buClr>
              <a:buSzPts val="2800"/>
              <a:buFont typeface="Arial"/>
              <a:buNone/>
            </a:pPr>
            <a:r>
              <a:rPr lang="nl-BE" sz="2800" b="1" i="0" u="none" strike="noStrike" cap="none">
                <a:solidFill>
                  <a:srgbClr val="6A85CE"/>
                </a:solidFill>
                <a:latin typeface="Cambria"/>
                <a:ea typeface="Cambria"/>
                <a:cs typeface="Cambria"/>
                <a:sym typeface="Cambria"/>
              </a:rPr>
              <a:t>GUIDE DES ATTITUDES SOCIO-PROFESSIONNELLES</a:t>
            </a:r>
            <a:endParaRPr sz="2800" b="1" i="0" u="none" strike="noStrike" cap="none">
              <a:solidFill>
                <a:srgbClr val="6A85CE"/>
              </a:solidFill>
              <a:latin typeface="Arial"/>
              <a:ea typeface="Arial"/>
              <a:cs typeface="Arial"/>
              <a:sym typeface="Arial"/>
            </a:endParaRPr>
          </a:p>
        </p:txBody>
      </p:sp>
      <p:pic>
        <p:nvPicPr>
          <p:cNvPr id="614" name="Google Shape;614;p61" descr="thumbnail_SouffleLogoN5TBHR.jpg"/>
          <p:cNvPicPr preferRelativeResize="0"/>
          <p:nvPr/>
        </p:nvPicPr>
        <p:blipFill rotWithShape="1">
          <a:blip r:embed="rId6">
            <a:alphaModFix/>
          </a:blip>
          <a:srcRect/>
          <a:stretch/>
        </p:blipFill>
        <p:spPr>
          <a:xfrm>
            <a:off x="0" y="6332561"/>
            <a:ext cx="1985749" cy="525439"/>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618"/>
        <p:cNvGrpSpPr/>
        <p:nvPr/>
      </p:nvGrpSpPr>
      <p:grpSpPr>
        <a:xfrm>
          <a:off x="0" y="0"/>
          <a:ext cx="0" cy="0"/>
          <a:chOff x="0" y="0"/>
          <a:chExt cx="0" cy="0"/>
        </a:xfrm>
      </p:grpSpPr>
      <p:pic>
        <p:nvPicPr>
          <p:cNvPr id="619" name="Google Shape;619;p62" descr="logo RESTORE Europe.jpg"/>
          <p:cNvPicPr preferRelativeResize="0"/>
          <p:nvPr/>
        </p:nvPicPr>
        <p:blipFill rotWithShape="1">
          <a:blip r:embed="rId3">
            <a:alphaModFix/>
          </a:blip>
          <a:srcRect/>
          <a:stretch/>
        </p:blipFill>
        <p:spPr>
          <a:xfrm>
            <a:off x="8600713" y="5609229"/>
            <a:ext cx="2908899" cy="771099"/>
          </a:xfrm>
          <a:prstGeom prst="rect">
            <a:avLst/>
          </a:prstGeom>
          <a:noFill/>
          <a:ln>
            <a:noFill/>
          </a:ln>
        </p:spPr>
      </p:pic>
      <p:pic>
        <p:nvPicPr>
          <p:cNvPr id="620" name="Google Shape;620;p62"/>
          <p:cNvPicPr preferRelativeResize="0"/>
          <p:nvPr/>
        </p:nvPicPr>
        <p:blipFill rotWithShape="1">
          <a:blip r:embed="rId4">
            <a:alphaModFix/>
          </a:blip>
          <a:srcRect/>
          <a:stretch/>
        </p:blipFill>
        <p:spPr>
          <a:xfrm>
            <a:off x="9485194" y="4421875"/>
            <a:ext cx="782472" cy="730155"/>
          </a:xfrm>
          <a:prstGeom prst="rect">
            <a:avLst/>
          </a:prstGeom>
          <a:noFill/>
          <a:ln>
            <a:noFill/>
          </a:ln>
        </p:spPr>
      </p:pic>
      <p:sp>
        <p:nvSpPr>
          <p:cNvPr id="621" name="Google Shape;621;p62" descr="data:image/jpeg;base64,/9j/4AAQSkZJRgABAQAAAQABAAD/2wCEAAkGBxISEhUSEhMWFRUWGB4bGRgYFxogGhsgICEZIBofHR4gHSggGh8lIB4XITIjJykrLy4uFyAzODMtNygtLi0BCgoKDg0OGxAQGzUmICMwLS0tLS8tLS0vLy0tLS0tLS0tKy0tLS0tLS0tLS0tLS0tLS01LS0tLS0tLS0tLS0tLf/AABEIAOEA4QMBIgACEQEDEQH/xAAcAAABBQEBAQAAAAAAAAAAAAAAAwQFBgcCAQj/xABBEAACAQIFAgUBBgIJAgYDAAABAgMAEQQFEiExBkETIlFhcYEHFDJCkaEjsTNSYnKCwdHh8BZDFSSSosLxJVOy/8QAGQEBAAMBAQAAAAAAAAAAAAAAAAECAwQF/8QAKxEAAgIBBAECBAcBAAAAAAAAAAECEQMSITFBBBNRIiNhgTJxkaGxwdEU/9oADAMBAAIRAxEAPwDcaKKKAKKKKAKKKKAKKK8JoD2vKAaYZ7h5pIHTDyCOUjyuRxuL/tcfWgJCimmVRSJDGsz65FUB2AtqNtzTugCm+NxaRI0kjBUUXJPam2bZxDhgDK1tX4VAJY+tgN/r71Ruoc1TzYzGMyYdLeFCzfiI4JS9i5PHNvbepSNIY3Ld8F+yzMosQniQvqW5F7EEEcgggEH2Ip5WW5BnKYi2MwRYOrfx8PqsT2IZb6S1uGt25q+5Rn8OIJVCQ4Fyjghreu/I9xejRM8Tjut0StFFcSAkGxsbbH0/1qDI6r2obpjB4qKHTi5hNJqJ1AdtrD+f61ME0JaPaK5DXrqhAUUUUAUUUUAUUUUAUUUUAUUUUAUUUUAUUUUAUyzfAieGSFmKiRSpKncX9Ke0UAxybLxh4I4VZmCC12Nyfmn1FRee55Dg4/FnJC3Ciykm5+KE7tkpXLtYEngVzFIGAYcEAj60jmUjrFI0YBcISoPBNtgfrQgok2aLiC2PmASGKM6FPNvxFm7XI07cD3rFM7zqfN8WCbiMNaOPsqn19za5Psa0jqLDmTIpEgJbSin3KqyM3/tFZb0XOgkZWIUtsGPG/r7dv8VX7o7ppa44+hUz4jKsWJYWA4vb8Djkj4P7EVtOXZssqQ5nhQDsQ6E832ZSRwwNt/ase66kQWjBVmB/L+Fe9ge9v/lV8+yeFo8qleTZXkZkv6WRb/Vgad0SkllcFwzZ8sxqzxRzLcLIgYA8i4vY+9OqguimJwOHvwIwF91GyE+5XSfrU5eqHDJU6CksVDrRkJIDKRcbEXFtj2NR+TZ/BimlWIkmJtL3Ujffi/I2NStCKoi+nMmXBwiFXZwCTdjvub/SpWivKA9ooooAooooAooooAooooAooooAooooCKz7OhhgnkaRpG0qq2udrnc7DaopOrJtRvgZAnY611X91NgB76j8UdZo3jYM38niNcd9WkaT8AB/1FYn1f1Tjxj8RBBiZECPZVFrWsuw8pN7mpo6IxhoTauzZR1FjQ+o4VfD7oG89vXVexPtYD3p7gOrkeURSxPCW2UuRYn0NuCe1fOx6yziE3OIk25DKhH1BWtD6F6xXNVfDYpFEyrqBA8rDuQDwRttU0iyWKT0tUzab1WvtBktg2UDd3jQH01Ouo37HTq35va1RGUYvHwJ4SJG6KW0l2bVYkkD2A7c7W4pKfH4jGukM0fhrE2uQi2mRgbx6dy1hyQbb25AokRHx5Ke/A4wGOxGCZVYvPhjxteSP03Juy+x4/aks3zsY6RcNExEJAaUFGDE3PlN7C219r3v+quZ53FAwR7kkcKLn9K4w2e4VyNLDV2uBf39xU0dS8dXqop/UHV+g4jB4OKJfCXSzSG1zbcKoG9geSfXasWwreHINQ4JB/cGto63+zpcSXxeDcrO3mKljpf1sfym30+L3qi9DdFzY7ElplZYo3/ikixZgd0Hqbjf0qGcuVSct+Sq5nPqfYcC38yf51qXSvV7YbD4fD4qONoiRGCredR+UstrNufUdzUN9qHRDYWQ4vDr/wCXYgsoF/DPx/VPr2vU10T9m5cLi8wZr3DJFqItwQXPbf8AKP8AahENSm65L7gswXLpwmq2Glu2kIxKtY206b21EWtbk+vLzMM5nxbeHhtcEVvPKy2c+yb+X5537Uli85wyHzut7e3H1rjAdQwyyCNdQJFxqFr/AB61NHW/HTepof8A2feVcTDv/DmNiTclWVSLsdyb6+eBbtVtvVBlxc2CmeSKMypOLFRawkAsrEkiy2Fja52G21LZhmWYyRMnhxJrXSWRm1C/LL6G19v3qGjmyYJOdrgms46pSGTwURppLXYIR5fS5Pc+npUdN1HjGa8eGCoPyyHzN9QbJ+jf5VUOreoo8ogQRxq08t7A8e7N3twPeszfrrNp2JXEMoPARUUfA2uf3pSJcccHpq2fQUnVcw02wMh/rXddv7tgdX101IZJ1AMQ7xmJ4nQBrNY3U3ANwfUcV854PqzM454kmxUnmkQFduNS3vde4Pat3yBW/wDEJiD5fAXUO5JPkt8APf5FKKyjBxbSpot9FFFVOYKKKKAKKKKAKKK8Y0B7XlM8uzSHEBjDIsgU6SVN7Edqe0BTuqA4xuGLf0ekhD21767+5Gi3w3vWB9dEw5xiCdvOGB9iqkGvonrXBSukcsQ1GFi5QckW7epHpWc9c9HLmqpisM6rMFsQ3DDkA24Ivz71ZcHWk5Yk48og/LiVZmYabMbsy7beUAHcEH6EVneEx8uDxKzwnSyHUt+CDyCO47V7mOFxODl8GdWRl30tuCOxB7g+3pXeGw8mOkWKJR4tjpW4822+5tvtxUt2RmzepXTRZM262xbxR4n7y6zFjZE2jAHbT3+t62oY11wyyyKBKUUlRxqI4r5+bofM9kODmIBvba363tW9dTZbJiVEaMFF7sT334t78fWi3NPHbcrkUPNcxcRmdT5pW3I/Lb8vyDf63rjA4ppoxqDF/EAUppDE2J5O2wvVrXo86bNPba2kIui3oFO1PMpyKPC6pWOsgWU2AsPRQNhc+la3tVGs56crya/hrg46cyuWAGSaUqDvoLXCi3cnn1qOz/qTxEZcNcRAEySgEXHohPJbuw4F+5pj1D1IsquupVTdTIzBY17GxP427bbX2vVSOdYGCaaYYh5RItvDUErx27f6VDSiZ48vrPVPaP17Lj0zn5ijAkVmw7Xsd3MZBsVPJKHkHtv7VYM6wrYuIPh5tjYgA+Vh89r1lMueYHECEeNJhxE2rTY2O/cg/v71bMk6jSIEo6vFqJ1xsGChje0ijdbX53Ft9qhJNjLk9J68e67GmMkaBZbq3ijTfXZrDcAggbgG/O9I5RjpJFcuw/h2cOeBbnjgWv8ArV8x+XRY2NXBCuPzix2PIv8AmB99jTFOkLCyzkewVQvvcDZvrVrpVReOTXkjkU/hrgmcjx5nhDEWe3B/asdh6uxnj4p5MQ6SxM2lB/RDST5dJ2tsRfnitV6byWXCs4LKyNuAosF44F9h3+prH+pukMxfG4p48LKUlnkYEAWZS7EG9+/P1rJ8lfJdNOJAZ7nWIzCcSzkFiAoCiyqB6C59zV4y+FYoI5EYKCgJIZQQb9xyRa1gKpGNyyfAOoxEemRluEuLgX5JF7bjim0Lz4iQRxKzO5sqJyT/AM3JonRjhyrG7fJKPOcTmUVrktOg/Vx/Ifyr6Ey8OcyXw77RHxD20m9gfctpI+G96z3oD7PjgpBjMYyh0HkjBvpJ2JJ7m3AHrWkdGQyPJJi2BWOVQEB5YAmzW7C3Hrz6Xgs7UJSl2W+iimuY4+KBDJM4RByzHb2qpxjqik4Zg6hlIKsLgjgg8UpQBRRRQBXjCimGGzmCSaTDpIDLGLuu+37WPbj1oDrLMpgw4ZYYwgYliB3J70+ryozqDOY8HCZ5dRUEDyi5uTtQndskzVDxuWJBj0WK6o8bOV1EjVq7A/hAvxxv7VLy9b4MbK0kh9Eic29bm2m44Ive+3NQeYzPjcRHNDG0Kx7GV7hpFsfLoPA1EG532PY1ZI6PHjNSvox/r/MoXxmI+8xsZlfQouQAg/Db5ve/vUR9nzf/AJPClAQDLtf0sb/O16+gceMOjrJKqGUCysVBe3t6d6QyrqFcTIyRg2UXLG+/Nrdjwd6mjZ+PJ7kR1T1FPBOyIyKiqh3jLEltf9obeX96gM46sxKmEGY2mbSphjUAfOq5PwLd6Oss0K4mYiBphdItK+ltV/1Nh8VXuqeo2wrfdMIFva7MTcre5sLm3G9zxV+C6WOWPVInc86meAWmljRrfl1O7e4XYLf3JqrYjrvETI8UfispHCooJ+Styo+LGo/CJgobzYqX7zM2+hDqUH+03DH62pw3UWNlFsMi4eLtpAH7nn6Coc2zlXj4k7S+3LPDkKgCXMsQIxbyxKfMB2Fh+Eewpnisfg948HhLsdvElux+QpJA+teJlgu02KfUxNySdvr6/FcvnkSC0SX+lh/rUV7mzpKnt+7PMJi4IgIsbhA9uJE8r/WxAb5qRjyOCU+JluJtIP8AtuSG+B/vcVGxZ+jC0qf5iu5csilHiQHSw4tsL/zBpREaapb/ALMlMJ1hisInguJEAO4KLpv/AGb229r29NqsuRdWmfaOSN3P5HvG/wCo1K30qqR59mEI/iBZ4+4YA7fSx/nSWKbL8WNSH7pP6N/Rk/I2HztUqckZS8fE+f0e37l8wXU2K+8ywCZrxqGJdB4fa9reYe1yalsk6pnlnjQujIz6WtGVO6uQQdR/q9x3rPemuqJGkGExRVke6iS/PNvMDZgTterHleYacSqCB41gnUBjw+olLi/ex1fFSnZ06cSxOUSsfbKT/wCJtfgRR2+LG/73qN6dzKCOSN4Y3GIWRfDsb3ubEHtuCR9a3vOs7GFKFlJVza6gk33PbtYUYObCzSLKqp4oHlYqNVj6GqUU/wCeX4l2JYrArPjIIpNWh0YuocrwB3G/tYevtV8hjCqFUWUCwA7AcVQSsmHxf3p0M6WsAuzRc6iBw9wQN+NJtzU5F1xgybO0kfoZIZAvzfTZR/etUMz8iMnL3RZqaZll8WIQxTIHQ8g/tTLp7qCHGCQxav4b6DqFt/Ue1TFVObhicEKooRQAqgAAcADilKj8zziDDmNZpAhkbSlwdz9Bt23PrUhQgKKKKAKaQ5bCkjTLGiyP+Jwo1N8mndFAFJyxhhZgCPQi4rp2A3JsPem8mOiVxG0iByLhSw1Eew59aAp+ZYJsFiNQW+GncbX/AKN21Ftuyk77cXPtR1BmDQRa0UEkhRf1PFJZ/mkmOVosMqmEFSJWBBLBrkpuNtrXN76jXXUWHL4VltvYH6//AH3q6PT8e6WooOZ5lGJCs5aVu540/wB3uD781aOh1W8zC22kLbjRa6W+lVPGYOOZg1pNZbQUAAJYAE8mw271eOnct+6RlpWAL2uo4FgAAPWwsK1enahOeWOv1K09FN6tzcYd5JhbUkdv7zO3kB9dIVj9TVGTDeDgpMVL5psTdE1cgN+Jvki/7VIfaLOs2I8OJwVaVVHuQNJPwCSPkGm/VLCXGphh/RQKBb4Fz/8AEfSqTdyOTx0/SSf2/N9jLBYSGOFZJEF7AkkX542pnjc/Y7RjSPU8/wC1HUmLuwjHC8/Pb9KlOlunIpIhPOLqb2FyFsDa5tubm4sCODUX0jT4pS9PGVmfGySAKzFt9h/zmrFlPRcjgNMxTg6QLsBz5ifLHt6/pV4jy6BEVlEGksLfwxYEny2tve/qafTRNolQ91J1kgAk3uLflAAH60Ufc6sfgq7yOzP8x6JIGqByb8K/f4ceUn2NqrCTywllBKNwwPIt7Gthy+FhAiDzaibsrDyckH3sbbe9JyYCKRpNXgkg+c+GCb2H4r+1uKOPsTk8FPeDozDB59Iv4/OP3qT8CDEKzIo1etrG9PuoOmYTE82HFioJ8pOk6d2Fm3U232NtjxVZyHF+HJY/hfY/PY/89aJ70zkaljloybpkvlWBGKwTqotPhiWX1ZTuR686re9Wro7OvvAgaQ3aMtE1/wCsQCj/ACQrC/qTVawE/wB2x8bj8EvlYet9j+9jTjJ9OFzCZGbSizKx9l1E3/whrn4qYvSyuZP0ml+T/o1vq3fDxOPxB10/J9faqZhsxgWQJEGjN7Bx/Lf8vp6bWtV+zHBri4AkUltNip9x+En2qgplscMhaVXVkIOjYi5NgVI5F/W1XVJuzfHPK4Q9Jr6l/wCmsyklDrIBqjNiw7+h+orqXCNjZ/u6i0CEGdr21Ag+Qd9+/tekej4SsTMwILMSb89+foR+ldZZjZ8E7vJGGhkkLOygl1FgF2BsQtuw7n65v6Gme99BfYYFQWVQvwAP5UrTGDNYHKBZULOoZBqF2U8EDm1PFYHgg1meUNsblsMxQyxo5Q6lLKDpPqL8U7oooAooooDyo/PczGGhaUjURYKvqxNgPbfvTnG4tIkaSRgqKLkntWfZznfkbGYxtGHRiYYbWLchCRyzkW27Fva9SkaY8ep2+EKZvKcQomx7RwwILhL+X+8xbk9htwfeq5hs9yKQ+AkqLqPdGVSfllC1m+fZti83nuQwjB/hxi5VR6+hPqxprP0k4Qsraiu7Ab7evx7i9W36OpTnXy47I03rbOynh4PB4lYtMZdmQgk2sEUEbC/mJ+lefZd1gcSr4LFvqnUsVLcuvcX4uL8enxWMNh5I7NYj0Kn/ADHFW3oPo3E46ZZmLxRKwJl3DMRbZDsb/wBocVBkssnK+zXsoyEQSyTSNcKSUvawB3Y/X1NQPVWeLKraJPIAzSFDwii5FxwW2G29r096qzpJP/LKwEQIEshbY2sSi/1jwCeBc96omfmaDAziadZBK4EdrfhJ/wBO3a1ap6Ua5cbzfHL8K3/MiumyAJ8ylUWjFol7A7AWHtsB9aY5Sps2KmYlmuST6ev1rrMcTfB4XBxm7N/Ekt6tcqD9Df6CuOoXCRLEO9v0H+9qzXuLSV+38shMfMJJGZQfMdh3rWsrjRIArIxXwU2CnUBaxFub3uapHQWWB5GmYX0EBbgWDHctvt5V3+orRYZU13SZTyXuQSQBtY3GkD47mpiuzo8HG95vsbQxeBqjjYWtrJf8vYccnb9qb4zHJsZHWQqPKqrtfY3a9weANvf128zHFeR5CNJkUKq73tzqOw3sQNvTk9qiA8zuA5REIBIG7c33vtar8nXKTtRirstuDzFC2sMschuGup0HjfYg3Fhye59adS3lVY3ddLk2ZOTp3sRx9faqNPG0Fn1l4ywBBF9N73N732/zq2ZPNdAAAWjbUFN/MCLdgeCb8Hj6g1QTkpaZokFiTQsaKwAdgSwIJsDq+dW49Kx1/JKbgjS/B2Ox/atnlxCNpZ5FRCoKjhg3fe/bi1vWqT9oOXAgYhdyCAzADzKR5WJGxsQV/SqSXZzedj1RUl0RmYoJ4hLGTqXceu3I+ad5oTicHFjlP8aAhJCOTa1mPvwf8RqL6Ym/HGe+4/kf8qf5DKInxOEkNknRghPGqx0e297fQUe+5yRkpK33/JeejM7CRo+rTG63W/4VYG0kfsL+YD3NthVuzzK1xiJNE25sCVtupIuP96yfo5ppcDJDBKI5Ekvc9lPPx8+1X3pjOVwzGNnV4WsS4I/hsbBiV7ITvccFjerXaJxYnjfqR4fK+or9onU65fhRBC3/AJiRbJblRtqc+nt/tUN0F1FMsqQ4zEiRZ0awci6MLW322I1D9KhPtP6MxEczY2EvNG51Mblmj/mSnoe1Z8I5JSTux9Sf8zWdmcsstd9m447N8kwxMMkqMSbsFUuL++hSAamMiaNB95yySN1IsyflYehAsQw7XG29YdgOlnePxGOkHj39bc3t62tS2AkxmVzCaInsSPyyL6G1ww9xxep37NHPJVzjsfT/AE5nP3mNiV0OjaXW9xfYgg+hBH71MVleQdRHExHG4EgS2Amw5sQSOAfT2Ydj3rR8qzOPERiSI3U7EEWKkcqwO4I9Kq0c2WGndcMe0V5eioMhpmuXpiImhkvpa3BsQQQVIPqCAfpWc59kn3hDgsYGVwzfd57WuRfSwI21FbXX59L1qVRXUmVnEQlFIDghkJ41Kbi/cA7j61KZrinp2fDPl/Efe8qxBhlHawNrq6+1/wAQ/cU4l6yshEYIYrp7+Ve4F+P3rYc5wCSqMLmcA3F0cG9+xKsN1YXF/mq1B9mmVRt4jzSyKN9DONP10qGP61a30dSjlSqDtGPYjMHew2Hxf/Mmrz9n32iyYVlw+LJbD8KxHmjvx8r/ACqZ636aw+GaPFYbDExtGVtGCQr7aGI3O4J/9PvXv2VdIhy2YYtDfUfCRxxblyCL3HA+tQYKE1Kr3JrqXp+OIrIAGw7NwCbxlzypHKEkGx4uT7VSeoZBiMDLaB4hh5Bp1X3FyCR/n81q2CzaLFtNh3FxuLEbMO/zY1VeqMoESMhLeE6lHuxIUMLI4ve2k2v2sbnitEm1RvkyvF8ufDMzxmFEWHwuNiFtQ0SDtqW4+moKaOpIwyJKP+A8VI9PxmWDEZbJtILtH8jsPrv8E0wyqQSxGCTZl2t3/wDsGqr2K6U1Xuv3Q86Ax4BeBt7+ZR69pB7krY/4avUGBgDWSMtqurG5su3cEgi/xWPYhGhlIVvMh2Yc37VruXSNJFq8UgmJLybXva+rcW9qRfR1eDktOD6GuaYUlCH3kjUHUDym432FjsTb9zVRjm8BnDBvDcgggXC83v6b2q8mVZS7xqXXTpYX0knsRfnamU+VodgGiYjyhrENuB23Xkc+vza6dHU1JSUoFSxWJE4EcYa2oamttbe4Bv8AFWrJcPpUOANbMVjubAWBLE7HsCOD/nRhspVbBwzvYkxqQLAW5JNjyOD3+afACIIzIUjQnvcknjbsO+9G7CUpS1yFJsDF5VlQ+Vd5L7MxO42NySTe1u9VPr3GKkQgTbWeLbhF33vv5n3+Fq4l/KjiTWpckE22ve1tvy+9Y5i5mmmJdyzM1tR772H+VVk+jn83JpjpXZIdMQXZnP5RYfXmn2VQDEyzTSi8WHRmt2Nr6QfkgmucSy4WHQpuzce57n6U6xROEy9ILfxsUdTDuF2tf52H1NRxsccYqKp9bv8AMW6Ok+74ObEeE0pdwhUeg5+lyf1q79P5CmJc6FKQgASEk6ySATGOyixAJ55FMejMpJjSAFtMY82liNUjG7bjkJ+Hbvf0q7Y3GRZfEkaDcngAnv5mPf1uTVqaRbHlc/lQ65KB9on2hMhbBYE6FTyO4AvttoT0A4JrMsPj3Qnv8/8AAa2T7Uek1xMH37DraaMam0jeRdue+pf9faoLobII8bNG8+GbRCjGQyAhXbYKtiN+5/w+9ZmMoS112VvL+rysapID5L6SL7A8i/p/y9N5cyxGPkjw8CEk7IoHHYnvb3YmtKx32c5TO2uOSSH1VGGn9GU2+lTmQ5Vh8J/Ay6HXM43djvYfmZj2BPYcnYVNs2rM1pk9hl0z08cvi8DDqZsbIo1t+VR+UE/lQH6mxNaZkWULhY9CksWYs7tyzEAEnsNgBb0Apr0tlDwI7SkGWVtTWNwLCwF+/r8k1O1VnNlmn8MeEeV7RRUGIUV5XIkBJFxccjuKAQx+XxTrpmjSRb3AdQQD6i/BqMfpLAk3+7Rj+yFsh9yg8rH3Iqdrw0JUmuGZ9mWEny5ToHi4YaQuojUtzp0221cra2/Pcbr59iSmGd9r6fpxSufY04uf7tHbwYXBkf1YX8g7bd/f4pDqfBySw6YwCQQ1j3tvaro9Lx22k5FCkxSwMp8W0urXfRsNQsQQDcDvzzV2yvGx42Mh1syizdx9D3U8+4NUPMcrWSRpC/h7XcOLW7Xvxard0QoHjqOxUD4C2U/UWNaulVEZI5J61kitPRlnXGFTB4oPCGASRbG++m19PxsbextxSPUUYhzDxP8AtzqGB7bi38wP1q19bZN45kjG7umtP70Zsf1V7fSqecSMXl5Rv6fCbj1KcH9Bz8VSaqRy+O7xX919uSI6jwpWTX2f+YqxdJ55EYRBM4UjyjUdN1vqWzHYEEkWPY+1McPpxECozeawvYi9xUPjslkj3A1r6jn6iq7rdGlyhL1IcM1iEJoVI0cAEMSGAuR/av577CwpXFSakkdlVkUbKQdQYXvf0/LYisY1SpY3dbG45G49KuGV9cAjTiAwJ2ZgAVbax1LyNv6tSpe52Y/OjLaSouOXS/wllVVXc+JcEswFxseSb25pVyvnDo5V9yCQbWtta/k7Gqdj+tIo10QAva1ttMfrffztvvvYbVTZsVNMzMzOzMbta+/0FS5exOTzYx2juXjP87hhheKJwXIYABgxUsLEkjZbC+173PtVKyXCmSUei7n6cV7g8plkPGkep2/QVP4eBMMjeYX53tc+lQrbtnG3LLLVLZI5jg+8Y+GJdwhBY+ltzf8AQD606wiri8ylLXK+KqK1/wAK3IOn0JANvS9NsixYwuDlxTbzTkpH67fib4vf9KnuhsnMYhL7PKTMb86VFkH6vqpFXJFM0vlt/d/0ae7QYGAMiEi1kAH6Ael6pUuPXEyMJJR4j2A0jyrY3Kgn8V+O17VbOrNsLGLXbWlh6kdqpEeTxq4cS6l1bBRdiRyNvTvWiSbdm2KOSEIelFb8mg9JYkvCQTurEfuRx244own3nGM0SARRrIUkkBXUABfZdzvcWuPU9q46UwkiCR3XSJDqC9x2F/e1OoMa2CxBdgPu87KHb/8AW1jZif6vAPpzWTNc9q3Hkm4OjcCun+Ah0gCzC6tbu6/hdvci9SeAymCC/gwxx6udCAX9L2FPBXtUPLcm+WeV7XDyAWuQL7C/eu6EBRRRQHlRGB6dhixUuLXV4kwAa58vbgW9h3qYrw0JTCorqTKmxUBhWVoSSDrXnY3t8VIQYlHuUZWANjpINiORt3pWhHDKl/0Qqj+Dip497kXRlJO7GxW4JNzzbf0qNxsk2ClSKRxiEkNlIsJRsSSyjYrcW1Duyi1X41R81xsUmYpoZX0xMpKm9m1cMeLjsPmrJnVgyTlKm9j3McnhnILKNY3Gwv8ApTHIMgbCysQ+pGUKAbeUC9gNtxv+1ZX1tFP98xEj4xopUeyLrZbR/l07iwt6d70z6I6hxr5jho3xc8qGUAq00hVhve4JsfrU2bPyWvhaLn1ZhMR95lEEqxG6PqYfkta1+1mBNu+qqn1fkDtIcVhF1oynxAp55DbA3II5tWhdX5RPLOxSJ2RkTzJp5UvcEFh6qfpVfzPLsSngBFxECxtdgFLax6HQeedjtvV2rLL0li0yZScvy3BYoBVc4acflYkoT7E7jfte9KYjBY/DbNF4qdnXe/1G/wCoqzZ90qJ7yNhzGx31RMpb/GhABPrYk1Bf+FZhhlZkmmWNe7K2gfNywT5NQ4yXRzrNiuov7r/CPjx8U4Mco0Nfg7foex9qbT9O943v7H/UVKHMcHiSVx0Jgm4MiC1/dhb/AFpKbJXiBkwmKTEINygYarf3b7/Sou+TRpSVvf8AkjsP06x3dgvsN/3p42IhwqlU8zHte5Pye1dYfLpcSBJNPHhojxqaxI9luCfk0ucTl2EI8BDi5uzN+EH4tv8AQfWnHBEYqKtbfV8/oJ4dMfiPLFAUB5Yi1vq3+QNe4zJsHhRqxUpnmP8A2ozbf+03IH1FOVw2ZYtdRll0kkMqK2lf7OxAJHpvapbI+jhGdZhMr+s5Cr9FGon60UZMpLNjX4n+v+IhOmen5JpEnnTw8NHcgE7WuSAASWtqNyTVwwWGxDYlS0yvHJMvghR+BQSW3/ueX3vRhMHiWxErFZ5I3UKIdJCp6+YnR67rzepPp7I8RHiIrwyqgk1Evoso0uOzEm5I7dqslR0fK9Jxi9y09Q5O+J8NVfQEN7i1+CLC4PY11lfT8EBBABawA+B/Osp+1fPcXDmLJFiZok8NLKkrqu4NzYG17/yqHygYh5Y5lxzviNaiMeIzM1zuDc3Itz7VSyi8hr4UuDbWxU2IxBwsJEJADF35I3v4a/mItv6alqQ/6ID3E2LxEinbSNCgjuGstzfja3+dR8uMjix+HeVlUBHDM2ygkC2/APbfter6puNqhsz8jJJSpcEN0zkZwgkBmeXW+oavyjgAb1NUUnPOqAs7BVHJYgAfU1U5W7IzPenYcW0LS6rwvrXSbXO3O3GwqYrlWBFxuK6oLCiiihAVywvtXVFARWRZDDhFdYQQHYsbsTv9alaKKAr/AFhmskCIkQHiTMVDH8u25t3Pp2rP+p+poMojSMJ4s7C4F+39Zj2F/wBd6t/VErNjMPE2yKC6/wBptwf/AEi239v4rA/tEcz5vOpJIDKgHsqrsPk3/WrLg64twxrTyyHz/OZ8wnM8oBYgKAosqgXsP3O5r3KcZJgJ0xAVWdb6Ab6QSLEng7X/AHq7wYGCJSkkaMFDAkg3BA2I7WLbACs/khkxE4ijUyOW0qo5J7//AHUtURlwvGrfLLSftXzO99UQHp4Qt/O9bR1Bm5woDFC6khTbm5NhztasEzXIpI4I4XikXEBiPD0E3v6EXDfT0rfJsLJNhVWVQJdALLyNVvMPQ96I08f8VSI7/qfDnZ4XDf1dFz+3b3p3gcfBi1eJBptyrCx+o9KoOaYd1g8JA142s4Hfvt/Z9u3HajKlkhjWViY2V/ISpJseQQN7Hn6XrWnV2Xnjg8rxaOuRfqDpONA3iRq8ai+lrhlHfw5BvYchT8XAqrP0rgZZpIIZJEkjFzexUfX22rV8nzhMYrRSpc8EgEoduxqEz7p5sMrtGS0LqQ5IBeP+qSwF2Tsb3I5vzVXUimLF6b05N10+6M+l6VweH8L7xM7mU2BQAL/rarTk3ScZJECCNdRXULtK1tm8x2jGxG2/xT/pzI3xKKlwIUJJkABLNfiMkEWHdgOdgeas+OxcWXxBIoyTsByeTyzfuTRUmTlx63oxbfUUZ4MDAqMBY2AQD9gO9Nv+psKLWifUeBo3PxVTzKSTErJIG1SWC2UEaV3JCk839RsdNNMjjdY5A4bS1lAuQSTtse3zV0m1dkxxQhkji03tyaHkee/eXdVjKBNje3Ngex9xWV9RfaXmMOLxEUbR6IpnQDwwdlYgXPN9hWq9M5cYIACAGtwBYf7f71iQyuV8RjFmjk+8O72jCE6izE7Hi1z+LjasWR5CppRI3Ps6lzKVZJFRZVQKSoIDAHbbex3tTDL8VNg50nj2eM3UkXXi31BBIoxeBnwc3hzoY3FrqbcH4Nj9PSr3h4YXhQCNCdI1NY6i17HcbA2sd+b0SsxxYvV73RaujuuIczJw08Yjn07WPlf1t3B729KvvRuPkDPhJPN4Kgo/crewDe4237ivnDCI2EzKHSbFJ1//AKAYfBF/1r6Fy6VkzEBNxLHZx6BbkN7WNl/x1HRd3KEoy5Rdaj88yiLFRGGYEo1uDY7cb1ICiqnGI4TDrGixoLKgCgew2FLUUUAUUUUAUUUUAUUUUBVesntNghp/7jHV6WAGn63J/wAFYH1nhZ48zxMqQyP/ABPKQjW4Q3vpIPcV9GdS5Q+IERjcI8T6hqF1OxG4Bv3qKTJMw1WM8Gns2hiT7adgPnUfirI6Iyi4JN00fOuIbMsSdPg4hiT2jc/5WFaF9mfRL4JmxmMARwtkS4JW/JJ4ueLe9aEMDmRfw9MQ9Zb3S3qB+In2sPnvS+H6UkeQNi5VljXcIoIDHtq7WHp3+NqGnwJ6pSsjcuxOMnXxIoEdNTBXLgfhNj29bgWvxXKnF4eRHxWkRznSFUf0TD8IZrkHUN+Ba1t6v0UQUBVAVRwALAVXftBjJwbMP+3JG5HsHW9/QAEt/hpZWPkNy+jIXNOnxLIJFcxtazFe/pccGk4OlYlIZmdyDe5J59ebUtg5J8awXD3jgF9U5UENbsm++/fjak8flz4KdJHkllhYBWdiNKuSQNhbSCCB3vVr6Ov199FkD1d13hcvVoYAsmI40DhT6ubdudPJ2ql9B/aJNHiDDjXLxzPuzcxsxP8A7STx2qb6o6LlWbEYyGNMQsg1garOhtvYWsw2vz342rI4gZZNzuxJP8zVWcmWU9W/Jp/2m9dMrHA4JtCpYO8e3+BLcAdyPj1qX6L+0WHEouHx1o5hZdTfhkP6eRr9qxvMYSjnfnf/AJ9RWj9N9HTY5MPO8aQoGDmUtdnUEEaVA2vbuRzQiEp6nXJpWK6YhclgWUn0J+nB7Vxgumgkiu8hkC8BhwfWw2+tdjCtjMSEiaRY4hZ5EIADWJUb31bkG1vm1L5hDiMEdTlsRh7buFGqP1LC+6+4971azs9enpb3E8Y2IxExhwpAMQ1uWBsT+WO9xpLb772txRjpMfFG0r4dAFXUzCQEgDna25A3tx71I/Z/5xipgbrJP5bcEKiDUD3ubjb+pVrKg7dqq2cuTyHGVLgxr7QulTmcMc+GK+PGLWJA1D0v2IPHzWWR4XMsI2nwMQhH9h/2IFiP1r6QzLpQiTxMI6w6vxpY6CfUAcH17H5prNgcxRtAEUoPDjygf3wTcfQNQm4SeqMqZ8+wQ4nEYmGSSGUMJUJJjbfzL/ZAFgL19EZA/wD+QlXTf+Avm/q2YWH+K5P+A0SZLmHl0zYff8XlYafjY6/rpp/kGSSwyyTTSq7OoWyKQLAk3Nyd96NlJSiove2ywUUUVU5gooooAooooAooooAooooAooooAooprmWOSCN5ZDZEF2PtQDqojqXIxjIfCMjxeYHUh327fFPMsx6YiJJojdHFwf2/1p3QndMSw8IRVUcKAB9KbZzCXglUIshKGyOLqxtsCPS9qfVy63BHrQgx3O8Z92ySSSEklkVQx5s5VL/Niaybo/BRu5aQXC9h39r9r3A+L1uTZMEjfLMVYq8dkYcMvAI9GBANvXuaxOXBTZXjDFKO+xI8rr6j2IJB9L+1X7s7ptepGb4F+uMDGpEka6N7Fb3A9bHuNwf1rQvstxjT5S8b8QuyKfaysP01EVmuaySY/ELBh4zckBUHC/J9rkk+9bNk2S/dMPFl0Fnle5duBfl2b0HA/QUfJMWnmco8IuXQsOnAweULdbiwtqB/Czf2mXSSfU1P2pnk2C8CCKG+rw41S/rYAXt2p7VDhk7bZCdPdPDCGYiV38V9VmtZedgPr/Kpqik8RMEVnY2VQST6AbmgbsVoqPyTN4sXEJoW1ISRxY3HO1SFCAooooAooooAooooAooooAooooAooooAooooApOeFXUqwDKRYgi4I9xSlFAJwQqihUAVQLAAWA+BTPPcwOHgeZY2lKC+heTuB/v9KkKKEjTKsWZoY5SjIXUMUblbjg07oooQQ+e5DHidJLMjpfS62uAbXBB2I2H6VQ+p8kixJOBxpXxQLwTAWJv3APcHZhuOPUVqlMs2y2PERmKQXU73BsVI3DKexBqUzWGXTs90Zb0z09Fl5XDwaJMbN+J7bKvcheQi7bd9r81oWSdOJA5lZ2llII1NYAA82A4vYc34p3kuTR4VSqamLG7O5Bdj7kAcDawAFSVGyZ5bWmOyPBXMj2BNr2F7Dk13RUGJD9MZy2Lh8VoXhOorpfna2/xvb6GpZlBFjuDXVFCXyIYXCpEoSNVRRwqgAfoKXoooQFFFFAFFFFAFFFFAFFFFAFFFFAFFFFAFFFFAFFFFAFFFFAFFFFAFeGiigCvaKKAKKKKAKKKKAKKKKAKKKKAKKKKAKKKKAKKKKA//2Q=="/>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22" name="Google Shape;622;p62" descr="thumbnail_SouffleLogoN5TBHR.jpg"/>
          <p:cNvPicPr preferRelativeResize="0"/>
          <p:nvPr/>
        </p:nvPicPr>
        <p:blipFill rotWithShape="1">
          <a:blip r:embed="rId5">
            <a:alphaModFix/>
          </a:blip>
          <a:srcRect/>
          <a:stretch/>
        </p:blipFill>
        <p:spPr>
          <a:xfrm>
            <a:off x="8609464" y="497990"/>
            <a:ext cx="2800065" cy="819019"/>
          </a:xfrm>
          <a:prstGeom prst="rect">
            <a:avLst/>
          </a:prstGeom>
          <a:noFill/>
          <a:ln>
            <a:noFill/>
          </a:ln>
        </p:spPr>
      </p:pic>
      <p:pic>
        <p:nvPicPr>
          <p:cNvPr id="623" name="Google Shape;623;p62" descr="C:\Users\pc\Desktop\Images PINTEREST\intelligence collective.jpg"/>
          <p:cNvPicPr preferRelativeResize="0"/>
          <p:nvPr/>
        </p:nvPicPr>
        <p:blipFill rotWithShape="1">
          <a:blip r:embed="rId6">
            <a:alphaModFix/>
          </a:blip>
          <a:srcRect/>
          <a:stretch/>
        </p:blipFill>
        <p:spPr>
          <a:xfrm>
            <a:off x="0" y="-2727"/>
            <a:ext cx="7287904" cy="6860727"/>
          </a:xfrm>
          <a:prstGeom prst="rect">
            <a:avLst/>
          </a:prstGeom>
          <a:noFill/>
          <a:ln>
            <a:noFill/>
          </a:ln>
        </p:spPr>
      </p:pic>
      <p:sp>
        <p:nvSpPr>
          <p:cNvPr id="624" name="Google Shape;624;p62"/>
          <p:cNvSpPr txBox="1"/>
          <p:nvPr/>
        </p:nvSpPr>
        <p:spPr>
          <a:xfrm>
            <a:off x="8202304" y="1746912"/>
            <a:ext cx="3343701"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4800" b="1" i="0" u="none" strike="noStrike" cap="none" dirty="0" err="1">
                <a:solidFill>
                  <a:schemeClr val="lt1"/>
                </a:solidFill>
                <a:latin typeface="Arial"/>
                <a:ea typeface="Arial"/>
                <a:cs typeface="Arial"/>
                <a:sym typeface="Arial"/>
              </a:rPr>
              <a:t>Grâce</a:t>
            </a:r>
            <a:r>
              <a:rPr lang="nl-BE" sz="4800" b="1" i="0" u="none" strike="noStrike" cap="none" dirty="0">
                <a:solidFill>
                  <a:schemeClr val="lt1"/>
                </a:solidFill>
                <a:latin typeface="Arial"/>
                <a:ea typeface="Arial"/>
                <a:cs typeface="Arial"/>
                <a:sym typeface="Arial"/>
              </a:rPr>
              <a:t> </a:t>
            </a:r>
            <a:r>
              <a:rPr lang="nl-BE" sz="4800" b="1" i="0" u="none" strike="noStrike" cap="none" dirty="0" err="1">
                <a:solidFill>
                  <a:schemeClr val="lt1"/>
                </a:solidFill>
                <a:latin typeface="Arial"/>
                <a:ea typeface="Arial"/>
                <a:cs typeface="Arial"/>
                <a:sym typeface="Arial"/>
              </a:rPr>
              <a:t>aux</a:t>
            </a:r>
            <a:r>
              <a:rPr lang="nl-BE" sz="4800" b="1" i="0" u="none" strike="noStrike" cap="none" dirty="0">
                <a:solidFill>
                  <a:schemeClr val="lt1"/>
                </a:solidFill>
                <a:latin typeface="Arial"/>
                <a:ea typeface="Arial"/>
                <a:cs typeface="Arial"/>
                <a:sym typeface="Arial"/>
              </a:rPr>
              <a:t> </a:t>
            </a:r>
            <a:r>
              <a:rPr lang="nl-BE" sz="4800" b="1" i="0" u="none" strike="noStrike" cap="none" dirty="0" err="1">
                <a:solidFill>
                  <a:schemeClr val="lt1"/>
                </a:solidFill>
                <a:latin typeface="Arial"/>
                <a:ea typeface="Arial"/>
                <a:cs typeface="Arial"/>
                <a:sym typeface="Arial"/>
              </a:rPr>
              <a:t>cercles</a:t>
            </a:r>
            <a:r>
              <a:rPr lang="nl-BE" sz="4800" b="1" i="0" u="none" strike="noStrike" cap="none" dirty="0">
                <a:solidFill>
                  <a:schemeClr val="lt1"/>
                </a:solidFill>
                <a:latin typeface="Arial"/>
                <a:ea typeface="Arial"/>
                <a:cs typeface="Arial"/>
                <a:sym typeface="Arial"/>
              </a:rPr>
              <a:t> de </a:t>
            </a:r>
            <a:r>
              <a:rPr lang="nl-BE" sz="4800" b="1" i="0" u="none" strike="noStrike" cap="none" dirty="0" err="1">
                <a:solidFill>
                  <a:schemeClr val="lt1"/>
                </a:solidFill>
                <a:latin typeface="Arial"/>
                <a:ea typeface="Arial"/>
                <a:cs typeface="Arial"/>
                <a:sym typeface="Arial"/>
              </a:rPr>
              <a:t>parole</a:t>
            </a:r>
            <a:r>
              <a:rPr lang="nl-BE" sz="4800" b="1" i="0" u="none" strike="noStrike" cap="none" dirty="0">
                <a:solidFill>
                  <a:schemeClr val="lt1"/>
                </a:solidFill>
                <a:latin typeface="Arial"/>
                <a:ea typeface="Arial"/>
                <a:cs typeface="Arial"/>
                <a:sym typeface="Arial"/>
              </a:rPr>
              <a:t>…</a:t>
            </a:r>
            <a:endParaRPr sz="4800" b="1" i="0" u="none" strike="noStrike" cap="none" dirty="0">
              <a:solidFill>
                <a:schemeClr val="lt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628"/>
        <p:cNvGrpSpPr/>
        <p:nvPr/>
      </p:nvGrpSpPr>
      <p:grpSpPr>
        <a:xfrm>
          <a:off x="0" y="0"/>
          <a:ext cx="0" cy="0"/>
          <a:chOff x="0" y="0"/>
          <a:chExt cx="0" cy="0"/>
        </a:xfrm>
      </p:grpSpPr>
      <p:pic>
        <p:nvPicPr>
          <p:cNvPr id="629" name="Google Shape;629;p8">
            <a:hlinkClick r:id="rId3" action="ppaction://hlinksldjump"/>
          </p:cNvPr>
          <p:cNvPicPr preferRelativeResize="0"/>
          <p:nvPr/>
        </p:nvPicPr>
        <p:blipFill rotWithShape="1">
          <a:blip r:embed="rId4">
            <a:alphaModFix/>
          </a:blip>
          <a:srcRect/>
          <a:stretch/>
        </p:blipFill>
        <p:spPr>
          <a:xfrm>
            <a:off x="460957" y="1994873"/>
            <a:ext cx="4935415" cy="3331405"/>
          </a:xfrm>
          <a:prstGeom prst="rect">
            <a:avLst/>
          </a:prstGeom>
          <a:noFill/>
          <a:ln>
            <a:noFill/>
          </a:ln>
        </p:spPr>
      </p:pic>
      <p:sp>
        <p:nvSpPr>
          <p:cNvPr id="630" name="Google Shape;630;p8"/>
          <p:cNvSpPr txBox="1"/>
          <p:nvPr/>
        </p:nvSpPr>
        <p:spPr>
          <a:xfrm>
            <a:off x="5737398" y="411494"/>
            <a:ext cx="292438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nl-BE" sz="6000" b="1" i="0" u="none" strike="noStrike" cap="none">
                <a:solidFill>
                  <a:srgbClr val="0070C0"/>
                </a:solidFill>
                <a:latin typeface="Calibri"/>
                <a:ea typeface="Calibri"/>
                <a:cs typeface="Calibri"/>
                <a:sym typeface="Calibri"/>
              </a:rPr>
              <a:t>Quartier</a:t>
            </a:r>
            <a:endParaRPr sz="6000" b="1" i="0" u="none" strike="noStrike" cap="none">
              <a:solidFill>
                <a:srgbClr val="0070C0"/>
              </a:solidFill>
              <a:latin typeface="Calibri"/>
              <a:ea typeface="Calibri"/>
              <a:cs typeface="Calibri"/>
              <a:sym typeface="Calibri"/>
            </a:endParaRPr>
          </a:p>
        </p:txBody>
      </p:sp>
      <p:pic>
        <p:nvPicPr>
          <p:cNvPr id="631" name="Google Shape;631;p8" descr="LOGO RESTORE EUROPE (2).jpg"/>
          <p:cNvPicPr preferRelativeResize="0"/>
          <p:nvPr/>
        </p:nvPicPr>
        <p:blipFill rotWithShape="1">
          <a:blip r:embed="rId5">
            <a:alphaModFix/>
          </a:blip>
          <a:srcRect/>
          <a:stretch/>
        </p:blipFill>
        <p:spPr>
          <a:xfrm>
            <a:off x="0" y="0"/>
            <a:ext cx="2447925" cy="657225"/>
          </a:xfrm>
          <a:prstGeom prst="rect">
            <a:avLst/>
          </a:prstGeom>
          <a:noFill/>
          <a:ln>
            <a:noFill/>
          </a:ln>
        </p:spPr>
      </p:pic>
      <p:sp>
        <p:nvSpPr>
          <p:cNvPr id="632" name="Google Shape;632;p8"/>
          <p:cNvSpPr/>
          <p:nvPr/>
        </p:nvSpPr>
        <p:spPr>
          <a:xfrm>
            <a:off x="5709313" y="2554702"/>
            <a:ext cx="6282989" cy="206206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nl-BE" sz="2400" u="sng"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6" action="ppaction://hlinkfile">
                  <a:extLst>
                    <a:ext uri="{A12FA001-AC4F-418D-AE19-62706E023703}">
                      <ahyp:hlinkClr xmlns:ahyp="http://schemas.microsoft.com/office/drawing/2018/hyperlinkcolor" val="tx"/>
                    </a:ext>
                  </a:extLst>
                </a:hlinkClick>
              </a:rPr>
              <a:t>10 principes</a:t>
            </a:r>
            <a:r>
              <a:rPr lang="nl-BE" sz="2400" u="sng" dirty="0">
                <a:solidFill>
                  <a:schemeClr val="accent1">
                    <a:lumMod val="75000"/>
                  </a:schemeClr>
                </a:solidFill>
                <a:latin typeface="Calibri" panose="020F0502020204030204" pitchFamily="34" charset="0"/>
                <a:ea typeface="Calibri"/>
                <a:cs typeface="Calibri" panose="020F0502020204030204" pitchFamily="34" charset="0"/>
                <a:sym typeface="Calibri"/>
              </a:rPr>
              <a:t> </a:t>
            </a:r>
            <a:r>
              <a:rPr lang="nl-BE" sz="2400" u="sng"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6" action="ppaction://hlinkfile">
                  <a:extLst>
                    <a:ext uri="{A12FA001-AC4F-418D-AE19-62706E023703}">
                      <ahyp:hlinkClr xmlns:ahyp="http://schemas.microsoft.com/office/drawing/2018/hyperlinkcolor" val="tx"/>
                    </a:ext>
                  </a:extLst>
                </a:hlinkClick>
              </a:rPr>
              <a:t>PPR</a:t>
            </a:r>
            <a:r>
              <a:rPr lang="nl-BE" sz="2400" u="sng" dirty="0">
                <a:solidFill>
                  <a:schemeClr val="accent1">
                    <a:lumMod val="75000"/>
                  </a:schemeClr>
                </a:solidFill>
                <a:latin typeface="Calibri" panose="020F0502020204030204" pitchFamily="34" charset="0"/>
                <a:ea typeface="Calibri"/>
                <a:cs typeface="Calibri" panose="020F0502020204030204" pitchFamily="34" charset="0"/>
                <a:sym typeface="Calibri"/>
              </a:rPr>
              <a:t> </a:t>
            </a:r>
            <a:endParaRPr sz="2400" u="sng" dirty="0">
              <a:solidFill>
                <a:schemeClr val="accent1">
                  <a:lumMod val="75000"/>
                </a:schemeClr>
              </a:solidFill>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lt1"/>
              </a:buClr>
              <a:buSzPts val="3200"/>
              <a:buFont typeface="Arial"/>
              <a:buChar char="•"/>
            </a:pPr>
            <a:r>
              <a:rPr lang="fr-FR" sz="2400" u="sng"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7" action="ppaction://hlinkfile">
                  <a:extLst>
                    <a:ext uri="{A12FA001-AC4F-418D-AE19-62706E023703}">
                      <ahyp:hlinkClr xmlns:ahyp="http://schemas.microsoft.com/office/drawing/2018/hyperlinkcolor" val="tx"/>
                    </a:ext>
                  </a:extLst>
                </a:hlinkClick>
              </a:rPr>
              <a:t>Escalade</a:t>
            </a:r>
            <a:r>
              <a:rPr lang="fr-FR" sz="2400" u="sng" dirty="0">
                <a:solidFill>
                  <a:schemeClr val="accent1">
                    <a:lumMod val="75000"/>
                  </a:schemeClr>
                </a:solidFill>
                <a:latin typeface="Calibri" panose="020F0502020204030204" pitchFamily="34" charset="0"/>
                <a:ea typeface="Calibri"/>
                <a:cs typeface="Calibri" panose="020F0502020204030204" pitchFamily="34" charset="0"/>
                <a:sym typeface="Calibri"/>
              </a:rPr>
              <a:t> du conflit</a:t>
            </a:r>
          </a:p>
          <a:p>
            <a:pPr marL="285750" marR="0" lvl="0" indent="-285750" algn="l" rtl="0">
              <a:lnSpc>
                <a:spcPct val="100000"/>
              </a:lnSpc>
              <a:spcBef>
                <a:spcPts val="0"/>
              </a:spcBef>
              <a:spcAft>
                <a:spcPts val="0"/>
              </a:spcAft>
              <a:buClr>
                <a:schemeClr val="lt1"/>
              </a:buClr>
              <a:buSzPts val="3200"/>
              <a:buFont typeface="Arial"/>
              <a:buChar char="•"/>
            </a:pPr>
            <a:r>
              <a:rPr lang="fr-FR" sz="2400" u="sng"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8" action="ppaction://hlinkfile">
                  <a:extLst>
                    <a:ext uri="{A12FA001-AC4F-418D-AE19-62706E023703}">
                      <ahyp:hlinkClr xmlns:ahyp="http://schemas.microsoft.com/office/drawing/2018/hyperlinkcolor" val="tx"/>
                    </a:ext>
                  </a:extLst>
                </a:hlinkClick>
              </a:rPr>
              <a:t>Questions/étapes Restauratives</a:t>
            </a:r>
            <a:endParaRPr lang="fr-FR" sz="2400" u="sng" dirty="0">
              <a:solidFill>
                <a:schemeClr val="accent1">
                  <a:lumMod val="75000"/>
                </a:schemeClr>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b="0" i="0" u="none" strike="noStrike" cap="none"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9" action="ppaction://hlinkfile">
                  <a:extLst>
                    <a:ext uri="{A12FA001-AC4F-418D-AE19-62706E023703}">
                      <ahyp:hlinkClr xmlns:ahyp="http://schemas.microsoft.com/office/drawing/2018/hyperlinkcolor" val="tx"/>
                    </a:ext>
                  </a:extLst>
                </a:hlinkClick>
              </a:rPr>
              <a:t>Cercle de paroles proactif et préventif ProDAS</a:t>
            </a:r>
            <a:endParaRPr lang="fr-FR" sz="2400" b="0" i="0" u="none" strike="noStrike" cap="none" dirty="0">
              <a:solidFill>
                <a:schemeClr val="accent1">
                  <a:lumMod val="75000"/>
                </a:schemeClr>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3200" b="0" i="0" u="sng" strike="noStrike" cap="none" dirty="0">
                <a:solidFill>
                  <a:schemeClr val="lt1"/>
                </a:solidFill>
                <a:latin typeface="Calibri"/>
                <a:ea typeface="Calibri"/>
                <a:cs typeface="Calibri"/>
                <a:sym typeface="Calibri"/>
              </a:rPr>
              <a:t>…</a:t>
            </a:r>
            <a:endParaRPr sz="3200" b="0" i="0" u="sng" strike="noStrike" cap="none"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46"/>
        <p:cNvGrpSpPr/>
        <p:nvPr/>
      </p:nvGrpSpPr>
      <p:grpSpPr>
        <a:xfrm>
          <a:off x="0" y="0"/>
          <a:ext cx="0" cy="0"/>
          <a:chOff x="0" y="0"/>
          <a:chExt cx="0" cy="0"/>
        </a:xfrm>
      </p:grpSpPr>
      <p:pic>
        <p:nvPicPr>
          <p:cNvPr id="147" name="Google Shape;147;p28" descr="Onopia-Golden-Circle-en-Français.jpg"/>
          <p:cNvPicPr preferRelativeResize="0"/>
          <p:nvPr/>
        </p:nvPicPr>
        <p:blipFill rotWithShape="1">
          <a:blip r:embed="rId3">
            <a:alphaModFix/>
          </a:blip>
          <a:srcRect/>
          <a:stretch/>
        </p:blipFill>
        <p:spPr>
          <a:xfrm>
            <a:off x="-96255" y="354842"/>
            <a:ext cx="11755235" cy="6503159"/>
          </a:xfrm>
          <a:prstGeom prst="rect">
            <a:avLst/>
          </a:prstGeom>
          <a:noFill/>
          <a:ln>
            <a:noFill/>
          </a:ln>
        </p:spPr>
      </p:pic>
      <p:sp>
        <p:nvSpPr>
          <p:cNvPr id="148" name="Google Shape;148;p28"/>
          <p:cNvSpPr txBox="1"/>
          <p:nvPr/>
        </p:nvSpPr>
        <p:spPr>
          <a:xfrm>
            <a:off x="218364" y="177421"/>
            <a:ext cx="5527343" cy="707846"/>
          </a:xfrm>
          <a:prstGeom prst="rect">
            <a:avLst/>
          </a:prstGeom>
          <a:solidFill>
            <a:srgbClr val="08C6D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nl-BE" sz="4000" b="1" i="0" u="none" strike="noStrike" cap="none" dirty="0">
                <a:solidFill>
                  <a:schemeClr val="lt1"/>
                </a:solidFill>
                <a:latin typeface="Calibri"/>
                <a:ea typeface="Calibri"/>
                <a:cs typeface="Calibri"/>
                <a:sym typeface="Calibri"/>
              </a:rPr>
              <a:t>  GOLDEN CIRCLE</a:t>
            </a:r>
            <a:endParaRPr sz="4000" b="1" i="0" u="none" strike="noStrike" cap="none" dirty="0">
              <a:solidFill>
                <a:schemeClr val="lt1"/>
              </a:solidFill>
              <a:latin typeface="Calibri"/>
              <a:ea typeface="Calibri"/>
              <a:cs typeface="Calibri"/>
              <a:sym typeface="Calibri"/>
            </a:endParaRPr>
          </a:p>
        </p:txBody>
      </p:sp>
      <p:sp>
        <p:nvSpPr>
          <p:cNvPr id="149" name="Google Shape;149;p28"/>
          <p:cNvSpPr txBox="1"/>
          <p:nvPr/>
        </p:nvSpPr>
        <p:spPr>
          <a:xfrm>
            <a:off x="1273629" y="3184071"/>
            <a:ext cx="3069771" cy="738664"/>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BE" sz="1400" b="0" i="0" u="none" strike="noStrike" cap="none" dirty="0">
                <a:solidFill>
                  <a:srgbClr val="000000"/>
                </a:solidFill>
                <a:sym typeface="Arial"/>
              </a:rPr>
              <a:t>Comment faites-vous ? </a:t>
            </a:r>
            <a:br>
              <a:rPr lang="fr-BE" sz="1400" b="0" i="0" u="none" strike="noStrike" cap="none" dirty="0">
                <a:solidFill>
                  <a:srgbClr val="000000"/>
                </a:solidFill>
                <a:sym typeface="Arial"/>
              </a:rPr>
            </a:br>
            <a:r>
              <a:rPr lang="fr-BE" sz="1400" b="0" i="0" u="none" strike="noStrike" cap="none" dirty="0">
                <a:solidFill>
                  <a:srgbClr val="000000"/>
                </a:solidFill>
                <a:sym typeface="Arial"/>
              </a:rPr>
              <a:t>Quel </a:t>
            </a:r>
            <a:r>
              <a:rPr lang="fr-BE" sz="1400" b="1" i="0" u="none" strike="noStrike" cap="none" dirty="0">
                <a:solidFill>
                  <a:srgbClr val="000000"/>
                </a:solidFill>
                <a:sym typeface="Arial"/>
              </a:rPr>
              <a:t>processus</a:t>
            </a:r>
            <a:r>
              <a:rPr lang="fr-BE" sz="1400" b="0" i="0" u="none" strike="noStrike" cap="none" dirty="0">
                <a:solidFill>
                  <a:srgbClr val="000000"/>
                </a:solidFill>
                <a:sym typeface="Arial"/>
              </a:rPr>
              <a:t> utilisez-vous ?</a:t>
            </a:r>
            <a:br>
              <a:rPr lang="fr-BE" sz="1400" b="0" i="0" u="none" strike="noStrike" cap="none" dirty="0">
                <a:solidFill>
                  <a:srgbClr val="000000"/>
                </a:solidFill>
                <a:sym typeface="Arial"/>
              </a:rPr>
            </a:br>
            <a:r>
              <a:rPr lang="fr-BE" sz="1400" b="0" i="0" u="none" strike="noStrike" cap="none" dirty="0">
                <a:solidFill>
                  <a:srgbClr val="000000"/>
                </a:solidFill>
                <a:sym typeface="Arial"/>
              </a:rPr>
              <a:t>Avec quelles ressources ?</a:t>
            </a:r>
            <a:endParaRPr lang="fr-BE" dirty="0"/>
          </a:p>
        </p:txBody>
      </p:sp>
      <p:sp>
        <p:nvSpPr>
          <p:cNvPr id="150" name="Google Shape;150;p28"/>
          <p:cNvSpPr txBox="1"/>
          <p:nvPr/>
        </p:nvSpPr>
        <p:spPr>
          <a:xfrm>
            <a:off x="1273629" y="4506686"/>
            <a:ext cx="2917371" cy="738623"/>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BE" sz="1400" b="0" i="0" u="none" strike="noStrike" cap="none" dirty="0">
                <a:solidFill>
                  <a:srgbClr val="000000"/>
                </a:solidFill>
                <a:sym typeface="Arial"/>
              </a:rPr>
              <a:t>Quelle est votre </a:t>
            </a:r>
            <a:r>
              <a:rPr lang="fr-BE" sz="1400" b="1" i="0" u="none" strike="noStrike" cap="none" dirty="0">
                <a:solidFill>
                  <a:srgbClr val="000000"/>
                </a:solidFill>
                <a:sym typeface="Arial"/>
              </a:rPr>
              <a:t>offre concrète </a:t>
            </a:r>
            <a:r>
              <a:rPr lang="fr-BE" sz="1400" b="0" i="0" u="none" strike="noStrike" cap="none" dirty="0">
                <a:solidFill>
                  <a:srgbClr val="000000"/>
                </a:solidFill>
                <a:sym typeface="Arial"/>
              </a:rPr>
              <a:t>?</a:t>
            </a:r>
            <a:br>
              <a:rPr lang="fr-BE" sz="1400" b="0" i="0" u="none" strike="noStrike" cap="none" dirty="0">
                <a:solidFill>
                  <a:srgbClr val="000000"/>
                </a:solidFill>
                <a:sym typeface="Arial"/>
              </a:rPr>
            </a:br>
            <a:r>
              <a:rPr lang="fr-BE" sz="1400" b="0" i="0" u="none" strike="noStrike" cap="none" dirty="0">
                <a:solidFill>
                  <a:srgbClr val="000000"/>
                </a:solidFill>
                <a:sym typeface="Arial"/>
              </a:rPr>
              <a:t>Que faites-vous ?</a:t>
            </a:r>
            <a:endParaRPr lang="fr-BE" dirty="0"/>
          </a:p>
          <a:p>
            <a:pPr marL="0" marR="0" lvl="0" indent="0" algn="l" rtl="0">
              <a:lnSpc>
                <a:spcPct val="100000"/>
              </a:lnSpc>
              <a:spcBef>
                <a:spcPts val="0"/>
              </a:spcBef>
              <a:spcAft>
                <a:spcPts val="0"/>
              </a:spcAft>
              <a:buNone/>
            </a:pPr>
            <a:r>
              <a:rPr lang="fr-BE" sz="1400" b="0" i="0" u="none" strike="noStrike" cap="none" dirty="0">
                <a:solidFill>
                  <a:srgbClr val="000000"/>
                </a:solidFill>
                <a:sym typeface="Arial"/>
              </a:rPr>
              <a:t>Quels résultats ? </a:t>
            </a:r>
            <a:endParaRPr lang="fr-BE" dirty="0"/>
          </a:p>
        </p:txBody>
      </p:sp>
      <p:sp>
        <p:nvSpPr>
          <p:cNvPr id="151" name="Google Shape;151;p28"/>
          <p:cNvSpPr txBox="1"/>
          <p:nvPr/>
        </p:nvSpPr>
        <p:spPr>
          <a:xfrm>
            <a:off x="1273629" y="1926771"/>
            <a:ext cx="2547257" cy="738664"/>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BE" sz="1400" b="0" i="0" u="none" strike="noStrike" cap="none" dirty="0">
                <a:solidFill>
                  <a:srgbClr val="000000"/>
                </a:solidFill>
                <a:sym typeface="Arial"/>
              </a:rPr>
              <a:t>Pourquoi faites-vous ce que vous faites ?</a:t>
            </a:r>
            <a:br>
              <a:rPr lang="fr-BE" sz="1400" b="0" i="0" u="none" strike="noStrike" cap="none" dirty="0">
                <a:solidFill>
                  <a:srgbClr val="000000"/>
                </a:solidFill>
                <a:sym typeface="Arial"/>
              </a:rPr>
            </a:br>
            <a:r>
              <a:rPr lang="fr-BE" sz="1400" b="0" i="0" u="none" strike="noStrike" cap="none" dirty="0">
                <a:solidFill>
                  <a:srgbClr val="000000"/>
                </a:solidFill>
                <a:sym typeface="Arial"/>
              </a:rPr>
              <a:t>Quel en est le </a:t>
            </a:r>
            <a:r>
              <a:rPr lang="fr-BE" sz="1400" b="1" i="0" u="none" strike="noStrike" cap="none" dirty="0">
                <a:solidFill>
                  <a:srgbClr val="000000"/>
                </a:solidFill>
                <a:sym typeface="Arial"/>
              </a:rPr>
              <a:t>sens </a:t>
            </a:r>
            <a:r>
              <a:rPr lang="fr-BE" sz="1400" b="0" i="0" u="none" strike="noStrike" cap="none" dirty="0">
                <a:solidFill>
                  <a:srgbClr val="000000"/>
                </a:solidFill>
                <a:sym typeface="Arial"/>
              </a:rPr>
              <a:t>?</a:t>
            </a:r>
            <a:endParaRPr lang="fr-BE" dirty="0"/>
          </a:p>
        </p:txBody>
      </p:sp>
      <p:sp>
        <p:nvSpPr>
          <p:cNvPr id="8" name="ZoneTexte 7">
            <a:extLst>
              <a:ext uri="{FF2B5EF4-FFF2-40B4-BE49-F238E27FC236}">
                <a16:creationId xmlns:a16="http://schemas.microsoft.com/office/drawing/2014/main" id="{98F87573-15B0-4B36-915C-0C550DB36573}"/>
              </a:ext>
            </a:extLst>
          </p:cNvPr>
          <p:cNvSpPr txBox="1"/>
          <p:nvPr/>
        </p:nvSpPr>
        <p:spPr>
          <a:xfrm>
            <a:off x="708718" y="5836994"/>
            <a:ext cx="6224336" cy="307777"/>
          </a:xfrm>
          <a:prstGeom prst="rect">
            <a:avLst/>
          </a:prstGeom>
          <a:noFill/>
        </p:spPr>
        <p:txBody>
          <a:bodyPr wrap="square">
            <a:spAutoFit/>
          </a:bodyPr>
          <a:lstStyle/>
          <a:p>
            <a:r>
              <a:rPr lang="fr-BE" b="1" dirty="0">
                <a:solidFill>
                  <a:srgbClr val="0070C0"/>
                </a:solidFill>
                <a:hlinkClick r:id="rId4">
                  <a:extLst>
                    <a:ext uri="{A12FA001-AC4F-418D-AE19-62706E023703}">
                      <ahyp:hlinkClr xmlns:ahyp="http://schemas.microsoft.com/office/drawing/2018/hyperlinkcolor" val="tx"/>
                    </a:ext>
                  </a:extLst>
                </a:hlinkClick>
              </a:rPr>
              <a:t>https://www.youtube.com/watch?v=HtpgsqhxURk&amp;feature=youtu.be</a:t>
            </a:r>
            <a:endParaRPr lang="fr-BE" b="1" dirty="0">
              <a:solidFill>
                <a:srgbClr val="0070C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636"/>
        <p:cNvGrpSpPr/>
        <p:nvPr/>
      </p:nvGrpSpPr>
      <p:grpSpPr>
        <a:xfrm>
          <a:off x="0" y="0"/>
          <a:ext cx="0" cy="0"/>
          <a:chOff x="0" y="0"/>
          <a:chExt cx="0" cy="0"/>
        </a:xfrm>
      </p:grpSpPr>
      <p:pic>
        <p:nvPicPr>
          <p:cNvPr id="637" name="Google Shape;637;p9">
            <a:hlinkClick r:id="rId3" action="ppaction://hlinksldjump"/>
          </p:cNvPr>
          <p:cNvPicPr preferRelativeResize="0"/>
          <p:nvPr/>
        </p:nvPicPr>
        <p:blipFill rotWithShape="1">
          <a:blip r:embed="rId4">
            <a:alphaModFix/>
          </a:blip>
          <a:srcRect/>
          <a:stretch/>
        </p:blipFill>
        <p:spPr>
          <a:xfrm>
            <a:off x="1076600" y="1429419"/>
            <a:ext cx="2599944" cy="4545808"/>
          </a:xfrm>
          <a:prstGeom prst="rect">
            <a:avLst/>
          </a:prstGeom>
          <a:noFill/>
          <a:ln>
            <a:noFill/>
          </a:ln>
        </p:spPr>
      </p:pic>
      <p:sp>
        <p:nvSpPr>
          <p:cNvPr id="638" name="Google Shape;638;p9"/>
          <p:cNvSpPr txBox="1"/>
          <p:nvPr/>
        </p:nvSpPr>
        <p:spPr>
          <a:xfrm>
            <a:off x="4282678" y="283007"/>
            <a:ext cx="2764116"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nl-BE" sz="6000" b="1" i="0" u="none" strike="noStrike" cap="none" dirty="0">
                <a:solidFill>
                  <a:srgbClr val="0070C0"/>
                </a:solidFill>
                <a:latin typeface="Calibri"/>
                <a:ea typeface="Calibri"/>
                <a:cs typeface="Calibri"/>
                <a:sym typeface="Calibri"/>
              </a:rPr>
              <a:t>Leaders</a:t>
            </a:r>
            <a:endParaRPr sz="1400" b="0" i="0" u="none" strike="noStrike" cap="none" dirty="0">
              <a:solidFill>
                <a:srgbClr val="000000"/>
              </a:solidFill>
              <a:latin typeface="Arial"/>
              <a:ea typeface="Arial"/>
              <a:cs typeface="Arial"/>
              <a:sym typeface="Arial"/>
            </a:endParaRPr>
          </a:p>
        </p:txBody>
      </p:sp>
      <p:sp>
        <p:nvSpPr>
          <p:cNvPr id="639" name="Google Shape;639;p9">
            <a:hlinkClick r:id="rId5" action="ppaction://hlinkfile"/>
          </p:cNvPr>
          <p:cNvSpPr txBox="1"/>
          <p:nvPr/>
        </p:nvSpPr>
        <p:spPr>
          <a:xfrm>
            <a:off x="4351095" y="1603586"/>
            <a:ext cx="6461283" cy="32931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fr-BE" sz="3200" b="0" i="0" u="sng" strike="noStrike" cap="none" dirty="0">
                <a:solidFill>
                  <a:schemeClr val="lt1"/>
                </a:solidFill>
                <a:latin typeface="Calibri"/>
                <a:ea typeface="Calibri"/>
                <a:cs typeface="Calibri"/>
                <a:sym typeface="Calibri"/>
              </a:rPr>
              <a:t>Invitation</a:t>
            </a:r>
            <a:endParaRPr lang="fr-BE" sz="3200" b="0" i="0" u="sng" strike="noStrike" cap="none" dirty="0">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marL="285750" marR="0" lvl="0" indent="-285750" algn="l" rtl="0">
              <a:lnSpc>
                <a:spcPct val="100000"/>
              </a:lnSpc>
              <a:spcBef>
                <a:spcPts val="0"/>
              </a:spcBef>
              <a:spcAft>
                <a:spcPts val="0"/>
              </a:spcAft>
              <a:buClr>
                <a:schemeClr val="lt1"/>
              </a:buClr>
              <a:buSzPts val="3200"/>
              <a:buFont typeface="Arial"/>
              <a:buChar char="•"/>
            </a:pPr>
            <a:r>
              <a:rPr lang="fr-FR" sz="2400" u="sng" dirty="0">
                <a:solidFill>
                  <a:schemeClr val="accent1">
                    <a:lumMod val="75000"/>
                  </a:schemeClr>
                </a:solidFill>
                <a:latin typeface="Calibri"/>
                <a:ea typeface="Calibri"/>
                <a:cs typeface="Calibri"/>
                <a:sym typeface="Calibri"/>
                <a:hlinkClick r:id="rId7" action="ppaction://hlinkfile">
                  <a:extLst>
                    <a:ext uri="{A12FA001-AC4F-418D-AE19-62706E023703}">
                      <ahyp:hlinkClr xmlns:ahyp="http://schemas.microsoft.com/office/drawing/2018/hyperlinkcolor" val="tx"/>
                    </a:ext>
                  </a:extLst>
                </a:hlinkClick>
              </a:rPr>
              <a:t>Cercle de paroles proactif et préventif ProDAS</a:t>
            </a:r>
            <a:endParaRPr sz="2400" b="0" i="0" u="none"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b="0" i="0" u="sng" strike="noStrike" cap="none" dirty="0">
                <a:solidFill>
                  <a:schemeClr val="accent1">
                    <a:lumMod val="75000"/>
                  </a:schemeClr>
                </a:solidFill>
                <a:latin typeface="Calibri"/>
                <a:ea typeface="Calibri"/>
                <a:cs typeface="Calibri"/>
                <a:sym typeface="Calibri"/>
                <a:hlinkClick r:id="rId5" action="ppaction://hlinkfile">
                  <a:extLst>
                    <a:ext uri="{A12FA001-AC4F-418D-AE19-62706E023703}">
                      <ahyp:hlinkClr xmlns:ahyp="http://schemas.microsoft.com/office/drawing/2018/hyperlinkcolor" val="tx"/>
                    </a:ext>
                  </a:extLst>
                </a:hlinkClick>
              </a:rPr>
              <a:t>Questions Restauratives IIRP - Le Souffle</a:t>
            </a:r>
            <a:endParaRPr lang="fr-FR" sz="2400" b="0" i="0" u="sng"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2400" b="0" i="0" u="none" strike="noStrike" cap="none" dirty="0">
                <a:solidFill>
                  <a:schemeClr val="accent1">
                    <a:lumMod val="75000"/>
                  </a:schemeClr>
                </a:solidFill>
                <a:latin typeface="Calibri"/>
                <a:ea typeface="Calibri"/>
                <a:cs typeface="Calibri"/>
                <a:sym typeface="Calibri"/>
                <a:hlinkClick r:id="rId8" action="ppaction://hlinkfile">
                  <a:extLst>
                    <a:ext uri="{A12FA001-AC4F-418D-AE19-62706E023703}">
                      <ahyp:hlinkClr xmlns:ahyp="http://schemas.microsoft.com/office/drawing/2018/hyperlinkcolor" val="tx"/>
                    </a:ext>
                  </a:extLst>
                </a:hlinkClick>
              </a:rPr>
              <a:t>Mandat CRG</a:t>
            </a:r>
            <a:endParaRPr lang="nl-BE" sz="2400" b="0" i="0" u="none"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b="0" i="0" u="none" strike="noStrike" cap="none" dirty="0">
                <a:solidFill>
                  <a:schemeClr val="accent1">
                    <a:lumMod val="75000"/>
                  </a:schemeClr>
                </a:solidFill>
                <a:latin typeface="Calibri"/>
                <a:ea typeface="Calibri"/>
                <a:cs typeface="Calibri"/>
                <a:sym typeface="Calibri"/>
                <a:hlinkClick r:id="rId9" action="ppaction://hlinkfile">
                  <a:extLst>
                    <a:ext uri="{A12FA001-AC4F-418D-AE19-62706E023703}">
                      <ahyp:hlinkClr xmlns:ahyp="http://schemas.microsoft.com/office/drawing/2018/hyperlinkcolor" val="tx"/>
                    </a:ext>
                  </a:extLst>
                </a:hlinkClick>
              </a:rPr>
              <a:t>Being restorative-10 principes PPR </a:t>
            </a:r>
            <a:endParaRPr lang="fr-FR" sz="2400" b="0" i="0" u="none"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b="0" i="0" u="none" strike="noStrike" cap="none" dirty="0">
                <a:solidFill>
                  <a:schemeClr val="accent1">
                    <a:lumMod val="75000"/>
                  </a:schemeClr>
                </a:solidFill>
                <a:latin typeface="Calibri"/>
                <a:ea typeface="Calibri"/>
                <a:cs typeface="Calibri"/>
                <a:sym typeface="Calibri"/>
                <a:hlinkClick r:id="rId10" action="ppaction://hlinkfile">
                  <a:extLst>
                    <a:ext uri="{A12FA001-AC4F-418D-AE19-62706E023703}">
                      <ahyp:hlinkClr xmlns:ahyp="http://schemas.microsoft.com/office/drawing/2018/hyperlinkcolor" val="tx"/>
                    </a:ext>
                  </a:extLst>
                </a:hlinkClick>
              </a:rPr>
              <a:t>Charte Ethique </a:t>
            </a:r>
            <a:endParaRPr lang="fr-FR" sz="2400" b="0" i="0" u="none"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en-US" sz="2400" b="0" i="0" u="none" strike="noStrike" cap="none" dirty="0">
                <a:solidFill>
                  <a:schemeClr val="accent1">
                    <a:lumMod val="75000"/>
                  </a:schemeClr>
                </a:solidFill>
                <a:latin typeface="Calibri"/>
                <a:ea typeface="Calibri"/>
                <a:cs typeface="Calibri"/>
                <a:sym typeface="Calibri"/>
                <a:hlinkClick r:id="rId11" action="ppaction://hlinkfile">
                  <a:extLst>
                    <a:ext uri="{A12FA001-AC4F-418D-AE19-62706E023703}">
                      <ahyp:hlinkClr xmlns:ahyp="http://schemas.microsoft.com/office/drawing/2018/hyperlinkcolor" val="tx"/>
                    </a:ext>
                  </a:extLst>
                </a:hlinkClick>
              </a:rPr>
              <a:t>Fair process </a:t>
            </a:r>
            <a:endParaRPr lang="en-US" sz="2400" b="0" i="0" u="none"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3200" b="0" i="0" u="none" strike="noStrike" cap="none" dirty="0">
                <a:solidFill>
                  <a:schemeClr val="lt1"/>
                </a:solidFill>
                <a:latin typeface="Calibri"/>
                <a:ea typeface="Calibri"/>
                <a:cs typeface="Calibri"/>
                <a:sym typeface="Calibri"/>
              </a:rPr>
              <a:t>CRG…</a:t>
            </a:r>
            <a:endParaRPr dirty="0"/>
          </a:p>
        </p:txBody>
      </p:sp>
      <p:pic>
        <p:nvPicPr>
          <p:cNvPr id="640" name="Google Shape;640;p9" descr="LOGO RESTORE EUROPE (2).jpg"/>
          <p:cNvPicPr preferRelativeResize="0"/>
          <p:nvPr/>
        </p:nvPicPr>
        <p:blipFill rotWithShape="1">
          <a:blip r:embed="rId12">
            <a:alphaModFix/>
          </a:blip>
          <a:srcRect/>
          <a:stretch/>
        </p:blipFill>
        <p:spPr>
          <a:xfrm>
            <a:off x="0" y="0"/>
            <a:ext cx="2447925" cy="6572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644"/>
        <p:cNvGrpSpPr/>
        <p:nvPr/>
      </p:nvGrpSpPr>
      <p:grpSpPr>
        <a:xfrm>
          <a:off x="0" y="0"/>
          <a:ext cx="0" cy="0"/>
          <a:chOff x="0" y="0"/>
          <a:chExt cx="0" cy="0"/>
        </a:xfrm>
      </p:grpSpPr>
      <p:pic>
        <p:nvPicPr>
          <p:cNvPr id="645" name="Google Shape;645;p10">
            <a:hlinkClick r:id="rId3" action="ppaction://hlinksldjump"/>
          </p:cNvPr>
          <p:cNvPicPr preferRelativeResize="0"/>
          <p:nvPr/>
        </p:nvPicPr>
        <p:blipFill rotWithShape="1">
          <a:blip r:embed="rId4">
            <a:alphaModFix/>
          </a:blip>
          <a:srcRect/>
          <a:stretch/>
        </p:blipFill>
        <p:spPr>
          <a:xfrm>
            <a:off x="1060747" y="1708595"/>
            <a:ext cx="2657665" cy="4496933"/>
          </a:xfrm>
          <a:prstGeom prst="rect">
            <a:avLst/>
          </a:prstGeom>
          <a:noFill/>
          <a:ln>
            <a:noFill/>
          </a:ln>
        </p:spPr>
      </p:pic>
      <p:sp>
        <p:nvSpPr>
          <p:cNvPr id="646" name="Google Shape;646;p10"/>
          <p:cNvSpPr txBox="1"/>
          <p:nvPr/>
        </p:nvSpPr>
        <p:spPr>
          <a:xfrm>
            <a:off x="3411415" y="302376"/>
            <a:ext cx="5369169"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nl-BE" sz="6000" b="1" i="0" u="none" strike="noStrike" cap="none">
                <a:solidFill>
                  <a:srgbClr val="0070C0"/>
                </a:solidFill>
                <a:latin typeface="Calibri"/>
                <a:ea typeface="Calibri"/>
                <a:cs typeface="Calibri"/>
                <a:sym typeface="Calibri"/>
              </a:rPr>
              <a:t>Parents</a:t>
            </a:r>
            <a:endParaRPr sz="1400" b="0" i="0" u="none" strike="noStrike" cap="none">
              <a:solidFill>
                <a:srgbClr val="000000"/>
              </a:solidFill>
              <a:latin typeface="Arial"/>
              <a:ea typeface="Arial"/>
              <a:cs typeface="Arial"/>
              <a:sym typeface="Arial"/>
            </a:endParaRPr>
          </a:p>
        </p:txBody>
      </p:sp>
      <p:sp>
        <p:nvSpPr>
          <p:cNvPr id="647" name="Google Shape;647;p10"/>
          <p:cNvSpPr/>
          <p:nvPr/>
        </p:nvSpPr>
        <p:spPr>
          <a:xfrm>
            <a:off x="4617492" y="2193514"/>
            <a:ext cx="6365818" cy="317005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3200"/>
              <a:buFont typeface="Arial"/>
              <a:buChar char="•"/>
            </a:pPr>
            <a:r>
              <a:rPr lang="nl-BE" sz="2400" b="0" i="0" u="sng" strike="noStrike" cap="none" dirty="0">
                <a:solidFill>
                  <a:schemeClr val="accent1">
                    <a:lumMod val="75000"/>
                  </a:schemeClr>
                </a:solidFill>
                <a:latin typeface="Calibri"/>
                <a:ea typeface="Calibri"/>
                <a:cs typeface="Calibri"/>
                <a:sym typeface="Calibri"/>
                <a:hlinkClick r:id="rId5" action="ppaction://hlinksldjump">
                  <a:extLst>
                    <a:ext uri="{A12FA001-AC4F-418D-AE19-62706E023703}">
                      <ahyp:hlinkClr xmlns:ahyp="http://schemas.microsoft.com/office/drawing/2018/hyperlinkcolor" val="tx"/>
                    </a:ext>
                  </a:extLst>
                </a:hlinkClick>
              </a:rPr>
              <a:t>Boussole des émotions </a:t>
            </a:r>
            <a:endParaRPr lang="nl-BE" sz="2400" b="0" i="0" u="sng"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b="0" i="0" u="sng" strike="noStrike" cap="none" dirty="0">
                <a:solidFill>
                  <a:schemeClr val="accent1">
                    <a:lumMod val="75000"/>
                  </a:schemeClr>
                </a:solidFill>
                <a:latin typeface="Calibri"/>
                <a:ea typeface="Calibri"/>
                <a:cs typeface="Calibri"/>
                <a:sym typeface="Calibri"/>
                <a:hlinkClick r:id="rId6" action="ppaction://hlinkfile">
                  <a:extLst>
                    <a:ext uri="{A12FA001-AC4F-418D-AE19-62706E023703}">
                      <ahyp:hlinkClr xmlns:ahyp="http://schemas.microsoft.com/office/drawing/2018/hyperlinkcolor" val="tx"/>
                    </a:ext>
                  </a:extLst>
                </a:hlinkClick>
              </a:rPr>
              <a:t>Escalade du conflit</a:t>
            </a:r>
            <a:endParaRPr lang="fr-FR" sz="2400" b="0" i="0" u="sng" strike="noStrike" cap="none" dirty="0">
              <a:solidFill>
                <a:schemeClr val="accent1">
                  <a:lumMod val="75000"/>
                </a:schemeClr>
              </a:solidFill>
              <a:latin typeface="Calibri"/>
              <a:ea typeface="Calibri"/>
              <a:cs typeface="Calibri"/>
              <a:sym typeface="Calibri"/>
            </a:endParaRPr>
          </a:p>
          <a:p>
            <a:pPr marL="285750" indent="-285750">
              <a:buClr>
                <a:schemeClr val="lt1"/>
              </a:buClr>
              <a:buSzPts val="3200"/>
              <a:buFont typeface="Arial"/>
              <a:buChar char="•"/>
            </a:pPr>
            <a:r>
              <a:rPr lang="en-US" sz="2400" u="sng" dirty="0">
                <a:solidFill>
                  <a:schemeClr val="accent1">
                    <a:lumMod val="75000"/>
                  </a:schemeClr>
                </a:solidFill>
                <a:latin typeface="Calibri"/>
                <a:ea typeface="Calibri"/>
                <a:cs typeface="Calibri"/>
                <a:sym typeface="Calibri"/>
                <a:hlinkClick r:id="rId7" action="ppaction://hlinkfile">
                  <a:extLst>
                    <a:ext uri="{A12FA001-AC4F-418D-AE19-62706E023703}">
                      <ahyp:hlinkClr xmlns:ahyp="http://schemas.microsoft.com/office/drawing/2018/hyperlinkcolor" val="tx"/>
                    </a:ext>
                  </a:extLst>
                </a:hlinkClick>
              </a:rPr>
              <a:t>10 principes PPR - Being restorative</a:t>
            </a:r>
            <a:endParaRPr lang="fr-FR" sz="2400" dirty="0">
              <a:solidFill>
                <a:schemeClr val="accent1">
                  <a:lumMod val="75000"/>
                </a:schemeClr>
              </a:solidFill>
            </a:endParaRPr>
          </a:p>
          <a:p>
            <a:pPr marL="285750" indent="-285750">
              <a:buClr>
                <a:schemeClr val="lt1"/>
              </a:buClr>
              <a:buSzPts val="3200"/>
              <a:buFont typeface="Arial"/>
              <a:buChar char="•"/>
            </a:pPr>
            <a:r>
              <a:rPr lang="fr-FR" sz="2400" b="0" i="0" u="sng" strike="noStrike" cap="none" dirty="0">
                <a:solidFill>
                  <a:schemeClr val="accent1">
                    <a:lumMod val="75000"/>
                  </a:schemeClr>
                </a:solidFill>
                <a:latin typeface="Calibri"/>
                <a:ea typeface="Calibri"/>
                <a:cs typeface="Calibri"/>
                <a:sym typeface="Calibri"/>
                <a:hlinkClick r:id="rId8" action="ppaction://hlinkfile">
                  <a:extLst>
                    <a:ext uri="{A12FA001-AC4F-418D-AE19-62706E023703}">
                      <ahyp:hlinkClr xmlns:ahyp="http://schemas.microsoft.com/office/drawing/2018/hyperlinkcolor" val="tx"/>
                    </a:ext>
                  </a:extLst>
                </a:hlinkClick>
              </a:rPr>
              <a:t>Questions/étapes Restauratives</a:t>
            </a:r>
            <a:endParaRPr lang="fr-FR" sz="2400" b="0" i="0" u="sng" strike="noStrike" cap="none" dirty="0">
              <a:solidFill>
                <a:schemeClr val="accent1">
                  <a:lumMod val="75000"/>
                </a:schemeClr>
              </a:solidFill>
              <a:latin typeface="Calibri"/>
              <a:ea typeface="Calibri"/>
              <a:cs typeface="Calibri"/>
              <a:sym typeface="Calibri"/>
            </a:endParaRPr>
          </a:p>
          <a:p>
            <a:pPr marL="285750" indent="-285750">
              <a:buClr>
                <a:schemeClr val="lt1"/>
              </a:buClr>
              <a:buSzPts val="3200"/>
              <a:buFont typeface="Arial"/>
              <a:buChar char="•"/>
            </a:pPr>
            <a:r>
              <a:rPr lang="fr-FR" sz="2400" u="sng" dirty="0">
                <a:solidFill>
                  <a:schemeClr val="accent1">
                    <a:lumMod val="75000"/>
                  </a:schemeClr>
                </a:solidFill>
                <a:latin typeface="Calibri"/>
                <a:ea typeface="Calibri"/>
                <a:cs typeface="Calibri"/>
                <a:sym typeface="Calibri"/>
                <a:hlinkClick r:id="rId9" action="ppaction://hlinkfile">
                  <a:extLst>
                    <a:ext uri="{A12FA001-AC4F-418D-AE19-62706E023703}">
                      <ahyp:hlinkClr xmlns:ahyp="http://schemas.microsoft.com/office/drawing/2018/hyperlinkcolor" val="tx"/>
                    </a:ext>
                  </a:extLst>
                </a:hlinkClick>
              </a:rPr>
              <a:t>Cercle de paroles proactif et préventif ProDAS</a:t>
            </a:r>
            <a:endParaRPr lang="fr-FR" sz="2400" u="sng" dirty="0">
              <a:solidFill>
                <a:schemeClr val="accent1">
                  <a:lumMod val="75000"/>
                </a:schemeClr>
              </a:solidFill>
              <a:latin typeface="Calibri"/>
              <a:ea typeface="Calibri"/>
              <a:cs typeface="Calibri"/>
              <a:sym typeface="Calibri"/>
            </a:endParaRPr>
          </a:p>
          <a:p>
            <a:pPr marL="285750" indent="-285750">
              <a:buClr>
                <a:schemeClr val="lt1"/>
              </a:buClr>
              <a:buSzPts val="3200"/>
              <a:buFont typeface="Arial"/>
              <a:buChar char="•"/>
            </a:pPr>
            <a:r>
              <a:rPr lang="fr-FR" sz="2400" u="sng" dirty="0">
                <a:solidFill>
                  <a:schemeClr val="bg1"/>
                </a:solidFill>
                <a:latin typeface="Calibri"/>
                <a:ea typeface="Calibri"/>
                <a:cs typeface="Calibri"/>
                <a:sym typeface="Calibri"/>
              </a:rPr>
              <a:t>…….</a:t>
            </a:r>
            <a:endParaRPr lang="fr-FR" sz="2400" b="0" i="0" u="none" strike="noStrike" cap="none" dirty="0">
              <a:solidFill>
                <a:schemeClr val="bg1"/>
              </a:solidFill>
              <a:latin typeface="Calibri"/>
              <a:ea typeface="Calibri"/>
              <a:cs typeface="Calibri"/>
              <a:sym typeface="Calibri"/>
            </a:endParaRPr>
          </a:p>
          <a:p>
            <a:pPr>
              <a:buClr>
                <a:schemeClr val="lt1"/>
              </a:buClr>
              <a:buSzPts val="3200"/>
            </a:pPr>
            <a:endParaRPr lang="fr-FR" sz="2400" b="0" i="0" u="sng"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endParaRPr sz="3200" b="0" i="0" u="sng" strike="noStrike" cap="none" dirty="0">
              <a:solidFill>
                <a:schemeClr val="lt1"/>
              </a:solidFill>
              <a:latin typeface="Calibri"/>
              <a:ea typeface="Calibri"/>
              <a:cs typeface="Calibri"/>
              <a:sym typeface="Calibri"/>
            </a:endParaRPr>
          </a:p>
        </p:txBody>
      </p:sp>
      <p:pic>
        <p:nvPicPr>
          <p:cNvPr id="648" name="Google Shape;648;p10" descr="logo RESTORE Europe.jpg"/>
          <p:cNvPicPr preferRelativeResize="0"/>
          <p:nvPr/>
        </p:nvPicPr>
        <p:blipFill rotWithShape="1">
          <a:blip r:embed="rId10">
            <a:alphaModFix/>
          </a:blip>
          <a:srcRect/>
          <a:stretch/>
        </p:blipFill>
        <p:spPr>
          <a:xfrm>
            <a:off x="0" y="0"/>
            <a:ext cx="2447925" cy="6572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652"/>
        <p:cNvGrpSpPr/>
        <p:nvPr/>
      </p:nvGrpSpPr>
      <p:grpSpPr>
        <a:xfrm>
          <a:off x="0" y="0"/>
          <a:ext cx="0" cy="0"/>
          <a:chOff x="0" y="0"/>
          <a:chExt cx="0" cy="0"/>
        </a:xfrm>
      </p:grpSpPr>
      <p:pic>
        <p:nvPicPr>
          <p:cNvPr id="653" name="Google Shape;653;p11">
            <a:hlinkClick r:id="rId3" action="ppaction://hlinksldjump"/>
          </p:cNvPr>
          <p:cNvPicPr preferRelativeResize="0"/>
          <p:nvPr/>
        </p:nvPicPr>
        <p:blipFill rotWithShape="1">
          <a:blip r:embed="rId4">
            <a:alphaModFix/>
          </a:blip>
          <a:srcRect/>
          <a:stretch/>
        </p:blipFill>
        <p:spPr>
          <a:xfrm>
            <a:off x="365165" y="1643613"/>
            <a:ext cx="3846263" cy="4621048"/>
          </a:xfrm>
          <a:prstGeom prst="rect">
            <a:avLst/>
          </a:prstGeom>
          <a:noFill/>
          <a:ln>
            <a:noFill/>
          </a:ln>
        </p:spPr>
      </p:pic>
      <p:sp>
        <p:nvSpPr>
          <p:cNvPr id="654" name="Google Shape;654;p11"/>
          <p:cNvSpPr txBox="1"/>
          <p:nvPr/>
        </p:nvSpPr>
        <p:spPr>
          <a:xfrm>
            <a:off x="4514580" y="264489"/>
            <a:ext cx="536916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nl-BE" sz="6000" b="1" i="0" u="none" strike="noStrike" cap="none">
                <a:solidFill>
                  <a:srgbClr val="0070C0"/>
                </a:solidFill>
                <a:latin typeface="Calibri"/>
                <a:ea typeface="Calibri"/>
                <a:cs typeface="Calibri"/>
                <a:sym typeface="Calibri"/>
              </a:rPr>
              <a:t>Etudiants</a:t>
            </a:r>
            <a:endParaRPr sz="6000" b="1" i="0" u="none" strike="noStrike" cap="none">
              <a:solidFill>
                <a:srgbClr val="0070C0"/>
              </a:solidFill>
              <a:latin typeface="Calibri"/>
              <a:ea typeface="Calibri"/>
              <a:cs typeface="Calibri"/>
              <a:sym typeface="Calibri"/>
            </a:endParaRPr>
          </a:p>
        </p:txBody>
      </p:sp>
      <p:sp>
        <p:nvSpPr>
          <p:cNvPr id="655" name="Google Shape;655;p11"/>
          <p:cNvSpPr txBox="1"/>
          <p:nvPr/>
        </p:nvSpPr>
        <p:spPr>
          <a:xfrm>
            <a:off x="5150216" y="2316319"/>
            <a:ext cx="6221977" cy="2123618"/>
          </a:xfrm>
          <a:prstGeom prst="rect">
            <a:avLst/>
          </a:prstGeom>
          <a:noFill/>
          <a:ln>
            <a:noFill/>
          </a:ln>
        </p:spPr>
        <p:txBody>
          <a:bodyPr spcFirstLastPara="1" wrap="square" lIns="91425" tIns="45700" rIns="91425" bIns="45700" anchor="t" anchorCtr="0">
            <a:spAutoFit/>
          </a:bodyPr>
          <a:lstStyle/>
          <a:p>
            <a:pPr marL="285750" indent="-285750">
              <a:buClr>
                <a:schemeClr val="lt1"/>
              </a:buClr>
              <a:buSzPts val="3200"/>
              <a:buFont typeface="Arial"/>
              <a:buChar char="•"/>
            </a:pPr>
            <a:r>
              <a:rPr lang="fr-FR" sz="2400" u="sng" dirty="0">
                <a:solidFill>
                  <a:schemeClr val="accent1">
                    <a:lumMod val="75000"/>
                  </a:schemeClr>
                </a:solidFill>
                <a:latin typeface="Calibri"/>
                <a:ea typeface="Calibri"/>
                <a:cs typeface="Calibri"/>
                <a:sym typeface="Calibri"/>
                <a:hlinkClick r:id="rId5" action="ppaction://hlinkfile">
                  <a:extLst>
                    <a:ext uri="{A12FA001-AC4F-418D-AE19-62706E023703}">
                      <ahyp:hlinkClr xmlns:ahyp="http://schemas.microsoft.com/office/drawing/2018/hyperlinkcolor" val="tx"/>
                    </a:ext>
                  </a:extLst>
                </a:hlinkClick>
              </a:rPr>
              <a:t>Cercle de paroles proactif et préventif ProDAS</a:t>
            </a:r>
            <a:endParaRPr lang="fr-FR" sz="2400" u="sng" dirty="0">
              <a:solidFill>
                <a:schemeClr val="accent1">
                  <a:lumMod val="75000"/>
                </a:schemeClr>
              </a:solidFill>
              <a:latin typeface="Calibri"/>
              <a:ea typeface="Calibri"/>
              <a:cs typeface="Calibri"/>
              <a:sym typeface="Calibri"/>
            </a:endParaRPr>
          </a:p>
          <a:p>
            <a:pPr marL="285750" indent="-285750">
              <a:buClr>
                <a:schemeClr val="lt1"/>
              </a:buClr>
              <a:buSzPts val="3200"/>
              <a:buFont typeface="Arial"/>
              <a:buChar char="•"/>
            </a:pPr>
            <a:r>
              <a:rPr lang="nl-BE" sz="2400" b="0" i="0" u="sng" strike="noStrike" cap="none" dirty="0">
                <a:solidFill>
                  <a:schemeClr val="accent1">
                    <a:lumMod val="75000"/>
                  </a:schemeClr>
                </a:solidFill>
                <a:latin typeface="Calibri"/>
                <a:ea typeface="Calibri"/>
                <a:cs typeface="Calibri"/>
                <a:sym typeface="Calibri"/>
                <a:hlinkClick r:id="rId6" action="ppaction://hlinksldjump">
                  <a:extLst>
                    <a:ext uri="{A12FA001-AC4F-418D-AE19-62706E023703}">
                      <ahyp:hlinkClr xmlns:ahyp="http://schemas.microsoft.com/office/drawing/2018/hyperlinkcolor" val="tx"/>
                    </a:ext>
                  </a:extLst>
                </a:hlinkClick>
              </a:rPr>
              <a:t>Boussole des émotions </a:t>
            </a:r>
            <a:endParaRPr sz="2400" b="0" i="0" u="sng" strike="noStrike" cap="none" dirty="0">
              <a:solidFill>
                <a:schemeClr val="accent1">
                  <a:lumMod val="75000"/>
                </a:schemeClr>
              </a:solidFill>
              <a:latin typeface="Calibri"/>
              <a:ea typeface="Calibri"/>
              <a:cs typeface="Calibri"/>
              <a:sym typeface="Calibri"/>
            </a:endParaRPr>
          </a:p>
          <a:p>
            <a:pPr marL="285750" indent="-285750">
              <a:buClr>
                <a:schemeClr val="lt1"/>
              </a:buClr>
              <a:buSzPts val="3200"/>
              <a:buFont typeface="Arial"/>
              <a:buChar char="•"/>
            </a:pPr>
            <a:r>
              <a:rPr lang="fr-FR" sz="2400" b="0" i="0" u="sng" strike="noStrike" cap="none" dirty="0">
                <a:solidFill>
                  <a:schemeClr val="accent1">
                    <a:lumMod val="75000"/>
                  </a:schemeClr>
                </a:solidFill>
                <a:latin typeface="Calibri"/>
                <a:ea typeface="Calibri"/>
                <a:cs typeface="Calibri"/>
                <a:sym typeface="Calibri"/>
                <a:hlinkClick r:id="rId7" action="ppaction://hlinkfile">
                  <a:extLst>
                    <a:ext uri="{A12FA001-AC4F-418D-AE19-62706E023703}">
                      <ahyp:hlinkClr xmlns:ahyp="http://schemas.microsoft.com/office/drawing/2018/hyperlinkcolor" val="tx"/>
                    </a:ext>
                  </a:extLst>
                </a:hlinkClick>
              </a:rPr>
              <a:t>Questions/étapes Restauratives</a:t>
            </a:r>
            <a:endParaRPr sz="3200" b="0" i="0" u="sng" strike="noStrike" cap="none" dirty="0">
              <a:solidFill>
                <a:schemeClr val="lt1"/>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nl-BE" sz="2400" b="0" i="0" u="sng" strike="noStrike" cap="none" dirty="0">
                <a:solidFill>
                  <a:schemeClr val="lt1"/>
                </a:solidFill>
                <a:latin typeface="Calibri" panose="020F0502020204030204" pitchFamily="34" charset="0"/>
                <a:ea typeface="Calibri"/>
                <a:cs typeface="Calibri" panose="020F0502020204030204" pitchFamily="34" charset="0"/>
                <a:sym typeface="Calibri"/>
              </a:rPr>
              <a:t>Médiation par les pairs</a:t>
            </a:r>
            <a:endParaRPr sz="2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chemeClr val="lt1"/>
              </a:buClr>
              <a:buSzPts val="3200"/>
              <a:buFont typeface="Arial"/>
              <a:buChar char="•"/>
            </a:pPr>
            <a:r>
              <a:rPr lang="nl-BE" sz="3200" b="0" i="0" u="sng" strike="noStrike" cap="none" dirty="0">
                <a:solidFill>
                  <a:schemeClr val="lt1"/>
                </a:solidFill>
                <a:latin typeface="Calibri"/>
                <a:ea typeface="Calibri"/>
                <a:cs typeface="Calibri"/>
                <a:sym typeface="Calibri"/>
              </a:rPr>
              <a:t>…..</a:t>
            </a:r>
            <a:endParaRPr sz="3200" b="0" i="0" u="none" strike="noStrike" cap="none" dirty="0">
              <a:solidFill>
                <a:schemeClr val="lt1"/>
              </a:solidFill>
              <a:latin typeface="Calibri"/>
              <a:ea typeface="Calibri"/>
              <a:cs typeface="Calibri"/>
              <a:sym typeface="Calibri"/>
            </a:endParaRPr>
          </a:p>
        </p:txBody>
      </p:sp>
      <p:pic>
        <p:nvPicPr>
          <p:cNvPr id="656" name="Google Shape;656;p11" descr="LOGO RESTORE EUROPE (2).jpg"/>
          <p:cNvPicPr preferRelativeResize="0"/>
          <p:nvPr/>
        </p:nvPicPr>
        <p:blipFill rotWithShape="1">
          <a:blip r:embed="rId8">
            <a:alphaModFix/>
          </a:blip>
          <a:srcRect/>
          <a:stretch/>
        </p:blipFill>
        <p:spPr>
          <a:xfrm>
            <a:off x="0" y="0"/>
            <a:ext cx="2447925" cy="6572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660"/>
        <p:cNvGrpSpPr/>
        <p:nvPr/>
      </p:nvGrpSpPr>
      <p:grpSpPr>
        <a:xfrm>
          <a:off x="0" y="0"/>
          <a:ext cx="0" cy="0"/>
          <a:chOff x="0" y="0"/>
          <a:chExt cx="0" cy="0"/>
        </a:xfrm>
      </p:grpSpPr>
      <p:pic>
        <p:nvPicPr>
          <p:cNvPr id="661" name="Google Shape;661;p12">
            <a:hlinkClick r:id="rId3" action="ppaction://hlinksldjump"/>
          </p:cNvPr>
          <p:cNvPicPr preferRelativeResize="0"/>
          <p:nvPr/>
        </p:nvPicPr>
        <p:blipFill rotWithShape="1">
          <a:blip r:embed="rId4">
            <a:alphaModFix/>
          </a:blip>
          <a:srcRect/>
          <a:stretch/>
        </p:blipFill>
        <p:spPr>
          <a:xfrm flipH="1">
            <a:off x="492011" y="1228299"/>
            <a:ext cx="4751425" cy="4902904"/>
          </a:xfrm>
          <a:prstGeom prst="rect">
            <a:avLst/>
          </a:prstGeom>
          <a:noFill/>
          <a:ln>
            <a:noFill/>
          </a:ln>
        </p:spPr>
      </p:pic>
      <p:sp>
        <p:nvSpPr>
          <p:cNvPr id="662" name="Google Shape;662;p12"/>
          <p:cNvSpPr txBox="1"/>
          <p:nvPr/>
        </p:nvSpPr>
        <p:spPr>
          <a:xfrm>
            <a:off x="4281182" y="245177"/>
            <a:ext cx="4152656"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nl-BE" sz="6000" b="1" i="0" u="none" strike="noStrike" cap="none">
                <a:solidFill>
                  <a:srgbClr val="0070C0"/>
                </a:solidFill>
                <a:latin typeface="Calibri"/>
                <a:ea typeface="Calibri"/>
                <a:cs typeface="Calibri"/>
                <a:sym typeface="Calibri"/>
              </a:rPr>
              <a:t>Enseignants</a:t>
            </a:r>
            <a:endParaRPr sz="1400" b="0" i="0" u="none" strike="noStrike" cap="none">
              <a:solidFill>
                <a:srgbClr val="000000"/>
              </a:solidFill>
              <a:latin typeface="Arial"/>
              <a:ea typeface="Arial"/>
              <a:cs typeface="Arial"/>
              <a:sym typeface="Arial"/>
            </a:endParaRPr>
          </a:p>
        </p:txBody>
      </p:sp>
      <p:sp>
        <p:nvSpPr>
          <p:cNvPr id="663" name="Google Shape;663;p12"/>
          <p:cNvSpPr txBox="1"/>
          <p:nvPr/>
        </p:nvSpPr>
        <p:spPr>
          <a:xfrm>
            <a:off x="5490320" y="1407101"/>
            <a:ext cx="6252341" cy="4647386"/>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lt1"/>
              </a:buClr>
              <a:buSzPts val="3200"/>
              <a:buFont typeface="Arial"/>
              <a:buChar char="•"/>
            </a:pPr>
            <a:endParaRPr lang="nl-BE" sz="2400" i="0" u="sng" strike="noStrike" cap="none" dirty="0">
              <a:solidFill>
                <a:schemeClr val="accent1">
                  <a:lumMod val="75000"/>
                </a:schemeClr>
              </a:solidFill>
              <a:latin typeface="Calibri"/>
              <a:ea typeface="Calibri"/>
              <a:cs typeface="Calibri"/>
              <a:sym typeface="Calibri"/>
              <a:hlinkClick r:id="rId5" action="ppaction://hlinkfile">
                <a:extLst>
                  <a:ext uri="{A12FA001-AC4F-418D-AE19-62706E023703}">
                    <ahyp:hlinkClr xmlns:ahyp="http://schemas.microsoft.com/office/drawing/2018/hyperlinkcolor" val="tx"/>
                  </a:ext>
                </a:extLst>
              </a:hlinkClick>
            </a:endParaRPr>
          </a:p>
          <a:p>
            <a:pPr marL="342900" marR="0" lvl="0" indent="-342900" algn="l" rtl="0">
              <a:lnSpc>
                <a:spcPct val="100000"/>
              </a:lnSpc>
              <a:spcBef>
                <a:spcPts val="0"/>
              </a:spcBef>
              <a:spcAft>
                <a:spcPts val="0"/>
              </a:spcAft>
              <a:buClr>
                <a:schemeClr val="lt1"/>
              </a:buClr>
              <a:buSzPts val="3200"/>
              <a:buFont typeface="Arial" panose="020B0604020202020204" pitchFamily="34" charset="0"/>
              <a:buChar char="•"/>
            </a:pPr>
            <a:r>
              <a:rPr lang="nl-BE" sz="2400" i="0" u="sng" strike="noStrike" cap="none" dirty="0">
                <a:solidFill>
                  <a:schemeClr val="accent1">
                    <a:lumMod val="75000"/>
                  </a:schemeClr>
                </a:solidFill>
                <a:latin typeface="Calibri"/>
                <a:ea typeface="Calibri"/>
                <a:cs typeface="Calibri"/>
                <a:sym typeface="Calibri"/>
                <a:hlinkClick r:id="rId5" action="ppaction://hlinkfile">
                  <a:extLst>
                    <a:ext uri="{A12FA001-AC4F-418D-AE19-62706E023703}">
                      <ahyp:hlinkClr xmlns:ahyp="http://schemas.microsoft.com/office/drawing/2018/hyperlinkcolor" val="tx"/>
                    </a:ext>
                  </a:extLst>
                </a:hlinkClick>
              </a:rPr>
              <a:t>Professional Learning Group</a:t>
            </a:r>
            <a:endParaRPr lang="nl-BE" sz="2400" i="0" u="sng" strike="noStrike" cap="none" dirty="0">
              <a:solidFill>
                <a:schemeClr val="accent1">
                  <a:lumMod val="75000"/>
                </a:schemeClr>
              </a:solidFill>
              <a:latin typeface="Calibri"/>
              <a:ea typeface="Calibri"/>
              <a:cs typeface="Calibri"/>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u="sng"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6" action="ppaction://hlinkfile">
                  <a:extLst>
                    <a:ext uri="{A12FA001-AC4F-418D-AE19-62706E023703}">
                      <ahyp:hlinkClr xmlns:ahyp="http://schemas.microsoft.com/office/drawing/2018/hyperlinkcolor" val="tx"/>
                    </a:ext>
                  </a:extLst>
                </a:hlinkClick>
              </a:rPr>
              <a:t>Cercle de paroles proactif et préventif ProDAS</a:t>
            </a:r>
            <a:endParaRPr lang="fr-FR" sz="2400" i="0" u="none" strike="noStrike" cap="none" dirty="0">
              <a:solidFill>
                <a:schemeClr val="accent1">
                  <a:lumMod val="75000"/>
                </a:schemeClr>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i="0" u="sng" strike="noStrike" cap="none"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7" action="ppaction://hlinkfile">
                  <a:extLst>
                    <a:ext uri="{A12FA001-AC4F-418D-AE19-62706E023703}">
                      <ahyp:hlinkClr xmlns:ahyp="http://schemas.microsoft.com/office/drawing/2018/hyperlinkcolor" val="tx"/>
                    </a:ext>
                  </a:extLst>
                </a:hlinkClick>
              </a:rPr>
              <a:t>Questions/étapes Restauratives</a:t>
            </a:r>
            <a:endParaRPr lang="fr-FR" sz="2400" i="0" u="sng" strike="noStrike" cap="none" dirty="0">
              <a:solidFill>
                <a:schemeClr val="accent1">
                  <a:lumMod val="75000"/>
                </a:schemeClr>
              </a:solidFill>
              <a:latin typeface="Calibri" panose="020F0502020204030204" pitchFamily="34" charset="0"/>
              <a:ea typeface="Calibri"/>
              <a:cs typeface="Calibri" panose="020F0502020204030204" pitchFamily="34" charset="0"/>
              <a:sym typeface="Calibri"/>
            </a:endParaRPr>
          </a:p>
          <a:p>
            <a:pPr marL="285750" marR="0" lvl="0" indent="-285750" algn="l" rtl="0">
              <a:lnSpc>
                <a:spcPct val="100000"/>
              </a:lnSpc>
              <a:spcBef>
                <a:spcPts val="0"/>
              </a:spcBef>
              <a:spcAft>
                <a:spcPts val="0"/>
              </a:spcAft>
              <a:buClr>
                <a:schemeClr val="lt1"/>
              </a:buClr>
              <a:buSzPts val="3200"/>
              <a:buFont typeface="Arial"/>
              <a:buChar char="•"/>
            </a:pPr>
            <a:r>
              <a:rPr lang="fr-FR" sz="2400" i="0" u="none" strike="noStrike" cap="none" dirty="0">
                <a:solidFill>
                  <a:schemeClr val="accent1">
                    <a:lumMod val="75000"/>
                  </a:schemeClr>
                </a:solidFill>
                <a:latin typeface="Calibri" panose="020F0502020204030204" pitchFamily="34" charset="0"/>
                <a:ea typeface="Calibri"/>
                <a:cs typeface="Calibri" panose="020F0502020204030204" pitchFamily="34" charset="0"/>
                <a:sym typeface="Calibri"/>
                <a:hlinkClick r:id="rId8" action="ppaction://hlinkfile">
                  <a:extLst>
                    <a:ext uri="{A12FA001-AC4F-418D-AE19-62706E023703}">
                      <ahyp:hlinkClr xmlns:ahyp="http://schemas.microsoft.com/office/drawing/2018/hyperlinkcolor" val="tx"/>
                    </a:ext>
                  </a:extLst>
                </a:hlinkClick>
              </a:rPr>
              <a:t>Being restorative-10 principes PPR </a:t>
            </a:r>
            <a:endParaRPr lang="fr-FR" sz="2400" i="0" u="none" strike="noStrike" cap="none" dirty="0">
              <a:solidFill>
                <a:schemeClr val="accent1">
                  <a:lumMod val="75000"/>
                </a:schemeClr>
              </a:solidFill>
              <a:latin typeface="Calibri" panose="020F0502020204030204" pitchFamily="34" charset="0"/>
              <a:ea typeface="Calibri"/>
              <a:cs typeface="Calibri" panose="020F0502020204030204" pitchFamily="34" charset="0"/>
              <a:sym typeface="Calibri"/>
            </a:endParaRPr>
          </a:p>
          <a:p>
            <a:pPr marL="285750" indent="-285750">
              <a:buClr>
                <a:schemeClr val="lt1"/>
              </a:buClr>
              <a:buSzPts val="3200"/>
              <a:buFont typeface="Arial"/>
              <a:buChar char="•"/>
            </a:pPr>
            <a:r>
              <a:rPr lang="nl-BE"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9" action="ppaction://hlinkfile">
                  <a:extLst>
                    <a:ext uri="{A12FA001-AC4F-418D-AE19-62706E023703}">
                      <ahyp:hlinkClr xmlns:ahyp="http://schemas.microsoft.com/office/drawing/2018/hyperlinkcolor" val="tx"/>
                    </a:ext>
                  </a:extLst>
                </a:hlinkClick>
              </a:rPr>
              <a:t>SDW Le Souffle .pdf</a:t>
            </a:r>
            <a:endParaRPr lang="nl-BE"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285750" indent="-285750">
              <a:buClr>
                <a:schemeClr val="lt1"/>
              </a:buClr>
              <a:buSzPts val="3200"/>
              <a:buFont typeface="Arial"/>
              <a:buChar char="•"/>
            </a:pPr>
            <a:r>
              <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0" action="ppaction://hlinkfile">
                  <a:extLst>
                    <a:ext uri="{A12FA001-AC4F-418D-AE19-62706E023703}">
                      <ahyp:hlinkClr xmlns:ahyp="http://schemas.microsoft.com/office/drawing/2018/hyperlinkcolor" val="tx"/>
                    </a:ext>
                  </a:extLst>
                </a:hlinkClick>
              </a:rPr>
              <a:t>Pyramide de la prévention </a:t>
            </a:r>
            <a:r>
              <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1" action="ppaction://hlinkfile">
                  <a:extLst>
                    <a:ext uri="{A12FA001-AC4F-418D-AE19-62706E023703}">
                      <ahyp:hlinkClr xmlns:ahyp="http://schemas.microsoft.com/office/drawing/2018/hyperlinkcolor" val="tx"/>
                    </a:ext>
                  </a:extLst>
                </a:hlinkClick>
              </a:rPr>
              <a:t>–</a:t>
            </a:r>
            <a:r>
              <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0" action="ppaction://hlinkfile">
                  <a:extLst>
                    <a:ext uri="{A12FA001-AC4F-418D-AE19-62706E023703}">
                      <ahyp:hlinkClr xmlns:ahyp="http://schemas.microsoft.com/office/drawing/2018/hyperlinkcolor" val="tx"/>
                    </a:ext>
                  </a:extLst>
                </a:hlinkClick>
              </a:rPr>
              <a:t> PPR</a:t>
            </a:r>
            <a:endPar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285750" indent="-285750">
              <a:buClr>
                <a:schemeClr val="lt1"/>
              </a:buClr>
              <a:buSzPts val="3200"/>
              <a:buFont typeface="Arial"/>
              <a:buChar char="•"/>
            </a:pPr>
            <a:r>
              <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1" action="ppaction://hlinkfile">
                  <a:extLst>
                    <a:ext uri="{A12FA001-AC4F-418D-AE19-62706E023703}">
                      <ahyp:hlinkClr xmlns:ahyp="http://schemas.microsoft.com/office/drawing/2018/hyperlinkcolor" val="tx"/>
                    </a:ext>
                  </a:extLst>
                </a:hlinkClick>
              </a:rPr>
              <a:t>Pyramide de la prévention FR </a:t>
            </a:r>
            <a:r>
              <a:rPr lang="fr-FR" sz="2400" i="0" u="sng" strike="noStrike" cap="none" dirty="0" err="1">
                <a:solidFill>
                  <a:schemeClr val="accent1">
                    <a:lumMod val="75000"/>
                  </a:schemeClr>
                </a:solidFill>
                <a:latin typeface="Calibri" panose="020F0502020204030204" pitchFamily="34" charset="0"/>
                <a:cs typeface="Calibri" panose="020F0502020204030204" pitchFamily="34" charset="0"/>
                <a:sym typeface="Arial"/>
                <a:hlinkClick r:id="rId11" action="ppaction://hlinkfile">
                  <a:extLst>
                    <a:ext uri="{A12FA001-AC4F-418D-AE19-62706E023703}">
                      <ahyp:hlinkClr xmlns:ahyp="http://schemas.microsoft.com/office/drawing/2018/hyperlinkcolor" val="tx"/>
                    </a:ext>
                  </a:extLst>
                </a:hlinkClick>
              </a:rPr>
              <a:t>voor</a:t>
            </a:r>
            <a:r>
              <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1" action="ppaction://hlinkfile">
                  <a:extLst>
                    <a:ext uri="{A12FA001-AC4F-418D-AE19-62706E023703}">
                      <ahyp:hlinkClr xmlns:ahyp="http://schemas.microsoft.com/office/drawing/2018/hyperlinkcolor" val="tx"/>
                    </a:ext>
                  </a:extLst>
                </a:hlinkClick>
              </a:rPr>
              <a:t> ligand</a:t>
            </a:r>
            <a:endPar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285750" indent="-285750">
              <a:buClr>
                <a:schemeClr val="lt1"/>
              </a:buClr>
              <a:buSzPts val="3200"/>
              <a:buFont typeface="Arial"/>
              <a:buChar char="•"/>
            </a:pPr>
            <a:r>
              <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2" action="ppaction://hlinkfile">
                  <a:extLst>
                    <a:ext uri="{A12FA001-AC4F-418D-AE19-62706E023703}">
                      <ahyp:hlinkClr xmlns:ahyp="http://schemas.microsoft.com/office/drawing/2018/hyperlinkcolor" val="tx"/>
                    </a:ext>
                  </a:extLst>
                </a:hlinkClick>
              </a:rPr>
              <a:t>Continuum Restauratif</a:t>
            </a:r>
            <a:endParaRPr lang="fr-FR" sz="2400"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285750" indent="-285750">
              <a:buClr>
                <a:schemeClr val="lt1"/>
              </a:buClr>
              <a:buSzPts val="3200"/>
              <a:buFont typeface="Arial"/>
              <a:buChar char="•"/>
            </a:pPr>
            <a:r>
              <a:rPr lang="en-US" sz="2400" u="sng" dirty="0">
                <a:solidFill>
                  <a:schemeClr val="accent1">
                    <a:lumMod val="75000"/>
                  </a:schemeClr>
                </a:solidFill>
                <a:latin typeface="Calibri"/>
                <a:ea typeface="Calibri"/>
                <a:cs typeface="Calibri"/>
                <a:sym typeface="Calibri"/>
                <a:hlinkClick r:id="rId8" action="ppaction://hlinkfile">
                  <a:extLst>
                    <a:ext uri="{A12FA001-AC4F-418D-AE19-62706E023703}">
                      <ahyp:hlinkClr xmlns:ahyp="http://schemas.microsoft.com/office/drawing/2018/hyperlinkcolor" val="tx"/>
                    </a:ext>
                  </a:extLst>
                </a:hlinkClick>
              </a:rPr>
              <a:t>10 principes PPR - Being restorative</a:t>
            </a:r>
            <a:endParaRPr lang="nl-BE" sz="2400" u="sng" dirty="0">
              <a:solidFill>
                <a:schemeClr val="accent1">
                  <a:lumMod val="75000"/>
                </a:schemeClr>
              </a:solidFill>
              <a:latin typeface="Calibri"/>
              <a:ea typeface="Calibri"/>
              <a:cs typeface="Calibri"/>
              <a:sym typeface="Calibri"/>
            </a:endParaRPr>
          </a:p>
          <a:p>
            <a:pPr marL="285750" indent="-285750">
              <a:buClr>
                <a:schemeClr val="lt1"/>
              </a:buClr>
              <a:buSzPts val="3200"/>
              <a:buFont typeface="Arial"/>
              <a:buChar char="•"/>
            </a:pPr>
            <a:r>
              <a:rPr lang="nl-BE" sz="2400" i="0" u="sng" strike="noStrike" cap="none" dirty="0">
                <a:solidFill>
                  <a:schemeClr val="accent1">
                    <a:lumMod val="75000"/>
                  </a:schemeClr>
                </a:solidFill>
                <a:latin typeface="Calibri"/>
                <a:ea typeface="Calibri"/>
                <a:cs typeface="Calibri"/>
                <a:sym typeface="Calibri"/>
                <a:hlinkClick r:id="rId13" action="ppaction://hlinksldjump">
                  <a:extLst>
                    <a:ext uri="{A12FA001-AC4F-418D-AE19-62706E023703}">
                      <ahyp:hlinkClr xmlns:ahyp="http://schemas.microsoft.com/office/drawing/2018/hyperlinkcolor" val="tx"/>
                    </a:ext>
                  </a:extLst>
                </a:hlinkClick>
              </a:rPr>
              <a:t>Le </a:t>
            </a:r>
            <a:r>
              <a:rPr lang="nl-BE" sz="2400" u="sng" dirty="0" err="1">
                <a:solidFill>
                  <a:schemeClr val="accent1">
                    <a:lumMod val="75000"/>
                  </a:schemeClr>
                </a:solidFill>
                <a:latin typeface="Calibri"/>
                <a:ea typeface="Calibri"/>
                <a:cs typeface="Calibri"/>
                <a:sym typeface="Calibri"/>
                <a:hlinkClick r:id="rId13" action="ppaction://hlinksldjump">
                  <a:extLst>
                    <a:ext uri="{A12FA001-AC4F-418D-AE19-62706E023703}">
                      <ahyp:hlinkClr xmlns:ahyp="http://schemas.microsoft.com/office/drawing/2018/hyperlinkcolor" val="tx"/>
                    </a:ext>
                  </a:extLst>
                </a:hlinkClick>
              </a:rPr>
              <a:t>b</a:t>
            </a:r>
            <a:r>
              <a:rPr lang="nl-BE" sz="2400" i="0" u="sng" strike="noStrike" cap="none" dirty="0" err="1">
                <a:solidFill>
                  <a:schemeClr val="accent1">
                    <a:lumMod val="75000"/>
                  </a:schemeClr>
                </a:solidFill>
                <a:latin typeface="Calibri"/>
                <a:ea typeface="Calibri"/>
                <a:cs typeface="Calibri"/>
                <a:sym typeface="Calibri"/>
                <a:hlinkClick r:id="rId13" action="ppaction://hlinksldjump">
                  <a:extLst>
                    <a:ext uri="{A12FA001-AC4F-418D-AE19-62706E023703}">
                      <ahyp:hlinkClr xmlns:ahyp="http://schemas.microsoft.com/office/drawing/2018/hyperlinkcolor" val="tx"/>
                    </a:ext>
                  </a:extLst>
                </a:hlinkClick>
              </a:rPr>
              <a:t>lason</a:t>
            </a:r>
            <a:r>
              <a:rPr lang="nl-BE" sz="2400" i="0" u="sng" strike="noStrike" cap="none" dirty="0">
                <a:solidFill>
                  <a:schemeClr val="accent1">
                    <a:lumMod val="75000"/>
                  </a:schemeClr>
                </a:solidFill>
                <a:latin typeface="Calibri"/>
                <a:ea typeface="Calibri"/>
                <a:cs typeface="Calibri"/>
                <a:sym typeface="Calibri"/>
              </a:rPr>
              <a:t> </a:t>
            </a:r>
            <a:r>
              <a:rPr lang="nl-BE" sz="2400" i="0" u="sng" strike="noStrike" cap="none" dirty="0">
                <a:solidFill>
                  <a:schemeClr val="lt1"/>
                </a:solidFill>
                <a:latin typeface="Calibri"/>
                <a:ea typeface="Calibri"/>
                <a:cs typeface="Calibri"/>
                <a:sym typeface="Calibri"/>
              </a:rPr>
              <a:t>/Teambuilding </a:t>
            </a:r>
            <a:endParaRPr sz="2400" dirty="0">
              <a:solidFill>
                <a:schemeClr val="accent1">
                  <a:lumMod val="75000"/>
                </a:schemeClr>
              </a:solidFill>
            </a:endParaRPr>
          </a:p>
          <a:p>
            <a:pPr marL="457200" marR="0" lvl="0" indent="-457200" algn="l" rtl="0">
              <a:lnSpc>
                <a:spcPct val="100000"/>
              </a:lnSpc>
              <a:spcBef>
                <a:spcPts val="0"/>
              </a:spcBef>
              <a:spcAft>
                <a:spcPts val="0"/>
              </a:spcAft>
              <a:buClr>
                <a:schemeClr val="lt1"/>
              </a:buClr>
              <a:buSzPts val="3200"/>
              <a:buFont typeface="Arial"/>
              <a:buChar char="•"/>
            </a:pPr>
            <a:r>
              <a:rPr lang="nl-BE" sz="3200" b="0" i="0" u="sng" strike="noStrike" cap="none" dirty="0">
                <a:solidFill>
                  <a:schemeClr val="lt1"/>
                </a:solidFill>
                <a:latin typeface="Calibri"/>
                <a:ea typeface="Calibri"/>
                <a:cs typeface="Calibri"/>
                <a:sym typeface="Calibri"/>
              </a:rPr>
              <a:t>….</a:t>
            </a:r>
            <a:endParaRPr sz="3200" b="0" i="0" u="none" strike="noStrike" cap="none" dirty="0">
              <a:solidFill>
                <a:schemeClr val="lt1"/>
              </a:solidFill>
              <a:latin typeface="Calibri"/>
              <a:ea typeface="Calibri"/>
              <a:cs typeface="Calibri"/>
              <a:sym typeface="Calibri"/>
            </a:endParaRPr>
          </a:p>
        </p:txBody>
      </p:sp>
      <p:pic>
        <p:nvPicPr>
          <p:cNvPr id="664" name="Google Shape;664;p12" descr="logo RESTORE Europe.jpg"/>
          <p:cNvPicPr preferRelativeResize="0"/>
          <p:nvPr/>
        </p:nvPicPr>
        <p:blipFill rotWithShape="1">
          <a:blip r:embed="rId14">
            <a:alphaModFix/>
          </a:blip>
          <a:srcRect/>
          <a:stretch/>
        </p:blipFill>
        <p:spPr>
          <a:xfrm>
            <a:off x="0" y="0"/>
            <a:ext cx="2447925" cy="657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55"/>
        <p:cNvGrpSpPr/>
        <p:nvPr/>
      </p:nvGrpSpPr>
      <p:grpSpPr>
        <a:xfrm>
          <a:off x="0" y="0"/>
          <a:ext cx="0" cy="0"/>
          <a:chOff x="0" y="0"/>
          <a:chExt cx="0" cy="0"/>
        </a:xfrm>
      </p:grpSpPr>
      <p:sp>
        <p:nvSpPr>
          <p:cNvPr id="156" name="Google Shape;156;p3"/>
          <p:cNvSpPr/>
          <p:nvPr/>
        </p:nvSpPr>
        <p:spPr>
          <a:xfrm>
            <a:off x="5711953" y="536566"/>
            <a:ext cx="6292477" cy="341632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nl-BE" sz="1800" b="0" i="0" u="none" strike="noStrike" cap="none">
                <a:solidFill>
                  <a:schemeClr val="dk1"/>
                </a:solidFill>
                <a:latin typeface="Calibri"/>
                <a:ea typeface="Calibri"/>
                <a:cs typeface="Calibri"/>
                <a:sym typeface="Calibri"/>
              </a:rPr>
              <a:t>Because the </a:t>
            </a:r>
            <a:r>
              <a:rPr lang="nl-BE" sz="1800" b="1" i="0" u="none" strike="noStrike" cap="none">
                <a:solidFill>
                  <a:schemeClr val="dk1"/>
                </a:solidFill>
                <a:latin typeface="Calibri"/>
                <a:ea typeface="Calibri"/>
                <a:cs typeface="Calibri"/>
                <a:sym typeface="Calibri"/>
              </a:rPr>
              <a:t>quality of relationships </a:t>
            </a:r>
            <a:r>
              <a:rPr lang="nl-BE" sz="1800" b="0" i="0" u="none" strike="noStrike" cap="none">
                <a:solidFill>
                  <a:schemeClr val="dk1"/>
                </a:solidFill>
                <a:latin typeface="Calibri"/>
                <a:ea typeface="Calibri"/>
                <a:cs typeface="Calibri"/>
                <a:sym typeface="Calibri"/>
              </a:rPr>
              <a:t>is an essential condition for schools that intend to face present and future challenges, and for individual and collective cultural growth.  The RPs in fact contribute to: preventing bullying, violence, hatred and racism; promoting conscious prosocial behavior (sense of responsibility); decrease disciplinary measures; improve learning outcomes and attitude for collaboration.</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nl-BE" sz="1800" b="1" i="0" u="none" strike="noStrike" cap="none">
                <a:solidFill>
                  <a:schemeClr val="dk1"/>
                </a:solidFill>
                <a:latin typeface="Calibri"/>
                <a:ea typeface="Calibri"/>
                <a:cs typeface="Calibri"/>
                <a:sym typeface="Calibri"/>
              </a:rPr>
              <a:t>Because students and teachers live better in an environment where they feel safe, supported and accepted</a:t>
            </a:r>
            <a:r>
              <a:rPr lang="nl-BE" sz="1800" b="0" i="0" u="none" strike="noStrike" cap="none">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nl-BE" sz="1800" b="0" i="0" u="none" strike="noStrike" cap="none">
                <a:solidFill>
                  <a:schemeClr val="dk1"/>
                </a:solidFill>
                <a:latin typeface="Calibri"/>
                <a:ea typeface="Calibri"/>
                <a:cs typeface="Calibri"/>
                <a:sym typeface="Calibri"/>
              </a:rPr>
              <a:t>Because RP represent a set of simple and concrete tools (like a compass) that everyone (even if with different roles) can put into practice.</a:t>
            </a:r>
            <a:endParaRPr sz="1400" b="0" i="0" u="none" strike="noStrike" cap="none" dirty="0">
              <a:solidFill>
                <a:srgbClr val="000000"/>
              </a:solidFill>
              <a:latin typeface="Arial"/>
              <a:ea typeface="Arial"/>
              <a:cs typeface="Arial"/>
              <a:sym typeface="Arial"/>
            </a:endParaRPr>
          </a:p>
        </p:txBody>
      </p:sp>
      <p:pic>
        <p:nvPicPr>
          <p:cNvPr id="157" name="Google Shape;157;p3">
            <a:hlinkClick r:id="rId3" action="ppaction://hlinksldjump"/>
          </p:cNvPr>
          <p:cNvPicPr preferRelativeResize="0"/>
          <p:nvPr/>
        </p:nvPicPr>
        <p:blipFill rotWithShape="1">
          <a:blip r:embed="rId4">
            <a:alphaModFix/>
          </a:blip>
          <a:srcRect/>
          <a:stretch/>
        </p:blipFill>
        <p:spPr>
          <a:xfrm>
            <a:off x="5663821" y="3971499"/>
            <a:ext cx="782079" cy="657188"/>
          </a:xfrm>
          <a:prstGeom prst="rect">
            <a:avLst/>
          </a:prstGeom>
          <a:noFill/>
          <a:ln>
            <a:noFill/>
          </a:ln>
        </p:spPr>
      </p:pic>
      <p:pic>
        <p:nvPicPr>
          <p:cNvPr id="158" name="Google Shape;158;p3"/>
          <p:cNvPicPr preferRelativeResize="0"/>
          <p:nvPr/>
        </p:nvPicPr>
        <p:blipFill rotWithShape="1">
          <a:blip r:embed="rId5">
            <a:alphaModFix/>
          </a:blip>
          <a:srcRect/>
          <a:stretch/>
        </p:blipFill>
        <p:spPr>
          <a:xfrm>
            <a:off x="5718413" y="5773002"/>
            <a:ext cx="780554" cy="705927"/>
          </a:xfrm>
          <a:prstGeom prst="rect">
            <a:avLst/>
          </a:prstGeom>
          <a:noFill/>
          <a:ln>
            <a:noFill/>
          </a:ln>
        </p:spPr>
      </p:pic>
      <p:pic>
        <p:nvPicPr>
          <p:cNvPr id="159" name="Google Shape;159;p3"/>
          <p:cNvPicPr preferRelativeResize="0"/>
          <p:nvPr/>
        </p:nvPicPr>
        <p:blipFill rotWithShape="1">
          <a:blip r:embed="rId6">
            <a:alphaModFix/>
          </a:blip>
          <a:srcRect/>
          <a:stretch/>
        </p:blipFill>
        <p:spPr>
          <a:xfrm>
            <a:off x="5705607" y="4838167"/>
            <a:ext cx="752416" cy="736902"/>
          </a:xfrm>
          <a:prstGeom prst="rect">
            <a:avLst/>
          </a:prstGeom>
          <a:noFill/>
          <a:ln>
            <a:noFill/>
          </a:ln>
        </p:spPr>
      </p:pic>
      <p:sp>
        <p:nvSpPr>
          <p:cNvPr id="160" name="Google Shape;160;p3">
            <a:hlinkClick r:id="rId3" action="ppaction://hlinksldjump"/>
          </p:cNvPr>
          <p:cNvSpPr txBox="1"/>
          <p:nvPr/>
        </p:nvSpPr>
        <p:spPr>
          <a:xfrm>
            <a:off x="7165075" y="3893505"/>
            <a:ext cx="24384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nl-BE" sz="4000" b="1" i="0" u="none" strike="noStrike" cap="none" dirty="0">
                <a:solidFill>
                  <a:schemeClr val="lt1"/>
                </a:solidFill>
                <a:latin typeface="Calibri"/>
                <a:ea typeface="Calibri"/>
                <a:cs typeface="Calibri"/>
                <a:sym typeface="Calibri"/>
              </a:rPr>
              <a:t>Flyer</a:t>
            </a:r>
            <a:endParaRPr sz="1400" b="0" i="0" u="none" strike="noStrike" cap="none" dirty="0">
              <a:solidFill>
                <a:srgbClr val="000000"/>
              </a:solidFill>
              <a:latin typeface="Arial"/>
              <a:ea typeface="Arial"/>
              <a:cs typeface="Arial"/>
              <a:sym typeface="Arial"/>
            </a:endParaRPr>
          </a:p>
        </p:txBody>
      </p:sp>
      <p:sp>
        <p:nvSpPr>
          <p:cNvPr id="161" name="Google Shape;161;p3"/>
          <p:cNvSpPr txBox="1"/>
          <p:nvPr/>
        </p:nvSpPr>
        <p:spPr>
          <a:xfrm>
            <a:off x="7274258" y="5735017"/>
            <a:ext cx="340092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chemeClr val="lt1"/>
                </a:solidFill>
                <a:latin typeface="Calibri"/>
                <a:ea typeface="Calibri"/>
                <a:cs typeface="Calibri"/>
                <a:sym typeface="Calibri"/>
              </a:rPr>
              <a:t>Why </a:t>
            </a:r>
            <a:r>
              <a:rPr lang="en-US" sz="3200" b="1" i="0" u="none" strike="noStrike" cap="none" dirty="0">
                <a:solidFill>
                  <a:schemeClr val="lt1"/>
                </a:solidFill>
                <a:latin typeface="Calibri"/>
                <a:ea typeface="Calibri"/>
                <a:cs typeface="Calibri"/>
                <a:sym typeface="Calibri"/>
              </a:rPr>
              <a:t>how what </a:t>
            </a:r>
            <a:endParaRPr lang="en-US" sz="3200" dirty="0"/>
          </a:p>
        </p:txBody>
      </p:sp>
      <p:sp>
        <p:nvSpPr>
          <p:cNvPr id="162" name="Google Shape;162;p3"/>
          <p:cNvSpPr txBox="1"/>
          <p:nvPr/>
        </p:nvSpPr>
        <p:spPr>
          <a:xfrm>
            <a:off x="7287905" y="4593365"/>
            <a:ext cx="4217158" cy="13080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rPr>
              <a:t>What is Restorative Practices? </a:t>
            </a:r>
            <a:r>
              <a:rPr lang="en-US" sz="1600" i="0" u="sng" strike="noStrike" cap="none" dirty="0">
                <a:solidFill>
                  <a:schemeClr val="tx1"/>
                </a:solidFill>
                <a:latin typeface="Calibri" panose="020F0502020204030204" pitchFamily="34" charset="0"/>
                <a:cs typeface="Calibri" panose="020F0502020204030204" pitchFamily="34" charset="0"/>
                <a:sym typeface="Arial"/>
                <a:hlinkClick r:id="rId7">
                  <a:extLst>
                    <a:ext uri="{A12FA001-AC4F-418D-AE19-62706E023703}">
                      <ahyp:hlinkClr xmlns:ahyp="http://schemas.microsoft.com/office/drawing/2018/hyperlinkcolor" val="tx"/>
                    </a:ext>
                  </a:extLst>
                </a:hlinkClick>
              </a:rPr>
              <a:t>https://youtu.be/_obyZY4Xza</a:t>
            </a:r>
            <a:endParaRPr lang="en-US" sz="1600" dirty="0">
              <a:solidFill>
                <a:schemeClr val="tx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US" sz="18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rPr>
              <a:t>Restore à Lille (France)</a:t>
            </a:r>
            <a:endParaRPr lang="en-US" sz="1800" b="1" dirty="0">
              <a:solidFill>
                <a:schemeClr val="accent1">
                  <a:lumMod val="75000"/>
                </a:schemeClr>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US" sz="1600" i="0" u="sng" strike="noStrike" cap="none" dirty="0">
                <a:solidFill>
                  <a:schemeClr val="tx1"/>
                </a:solidFill>
                <a:latin typeface="Calibri" panose="020F0502020204030204" pitchFamily="34" charset="0"/>
                <a:cs typeface="Calibri" panose="020F0502020204030204" pitchFamily="34" charset="0"/>
                <a:sym typeface="Arial"/>
                <a:hlinkClick r:id="rId8">
                  <a:extLst>
                    <a:ext uri="{A12FA001-AC4F-418D-AE19-62706E023703}">
                      <ahyp:hlinkClr xmlns:ahyp="http://schemas.microsoft.com/office/drawing/2018/hyperlinkcolor" val="tx"/>
                    </a:ext>
                  </a:extLst>
                </a:hlinkClick>
              </a:rPr>
              <a:t>https://youtu.be/32AAXdpwDZk</a:t>
            </a:r>
            <a:endParaRPr lang="en-US" sz="1600" u="sng" dirty="0">
              <a:solidFill>
                <a:schemeClr val="tx1"/>
              </a:solidFill>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endParaRPr lang="en-US" sz="1100" b="1" i="0" u="none" strike="noStrike" cap="none" dirty="0">
              <a:solidFill>
                <a:srgbClr val="000000"/>
              </a:solidFill>
              <a:sym typeface="Arial"/>
            </a:endParaRPr>
          </a:p>
        </p:txBody>
      </p:sp>
      <p:sp>
        <p:nvSpPr>
          <p:cNvPr id="163" name="Google Shape;163;p3"/>
          <p:cNvSpPr/>
          <p:nvPr/>
        </p:nvSpPr>
        <p:spPr>
          <a:xfrm>
            <a:off x="714375" y="85726"/>
            <a:ext cx="11290055" cy="3862370"/>
          </a:xfrm>
          <a:prstGeom prst="rect">
            <a:avLst/>
          </a:prstGeom>
          <a:solidFill>
            <a:srgbClr val="67D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64" name="Google Shape;164;p3">
            <a:hlinkClick r:id="rId9" action="ppaction://hlinksldjump"/>
          </p:cNvPr>
          <p:cNvPicPr preferRelativeResize="0"/>
          <p:nvPr/>
        </p:nvPicPr>
        <p:blipFill rotWithShape="1">
          <a:blip r:embed="rId10">
            <a:alphaModFix/>
          </a:blip>
          <a:srcRect/>
          <a:stretch/>
        </p:blipFill>
        <p:spPr>
          <a:xfrm>
            <a:off x="1009933" y="450375"/>
            <a:ext cx="4232031" cy="3473969"/>
          </a:xfrm>
          <a:prstGeom prst="rect">
            <a:avLst/>
          </a:prstGeom>
          <a:noFill/>
          <a:ln>
            <a:noFill/>
          </a:ln>
        </p:spPr>
      </p:pic>
      <p:sp>
        <p:nvSpPr>
          <p:cNvPr id="165" name="Google Shape;165;p3"/>
          <p:cNvSpPr/>
          <p:nvPr/>
        </p:nvSpPr>
        <p:spPr>
          <a:xfrm rot="1035258">
            <a:off x="7021841" y="1893908"/>
            <a:ext cx="3981631" cy="923330"/>
          </a:xfrm>
          <a:prstGeom prst="rect">
            <a:avLst/>
          </a:prstGeom>
        </p:spPr>
        <p:txBody>
          <a:bodyPr>
            <a:prstTxWarp prst="textPlain">
              <a:avLst/>
            </a:prstTxWarp>
          </a:bodyPr>
          <a:lstStyle/>
          <a:p>
            <a:pPr lvl="0" algn="ctr"/>
            <a:r>
              <a:rPr b="1" i="0" dirty="0" err="1">
                <a:ln w="18400" cap="flat" cmpd="sng">
                  <a:solidFill>
                    <a:schemeClr val="lt1"/>
                  </a:solidFill>
                  <a:prstDash val="solid"/>
                  <a:round/>
                  <a:headEnd type="none" w="sm" len="sm"/>
                  <a:tailEnd type="none" w="sm" len="sm"/>
                </a:ln>
                <a:solidFill>
                  <a:schemeClr val="lt1"/>
                </a:solidFill>
                <a:latin typeface="Arial"/>
              </a:rPr>
              <a:t>Pourquoi</a:t>
            </a:r>
            <a:r>
              <a:rPr b="1" i="0">
                <a:ln w="18400" cap="flat" cmpd="sng">
                  <a:solidFill>
                    <a:schemeClr val="lt1"/>
                  </a:solidFill>
                  <a:prstDash val="solid"/>
                  <a:round/>
                  <a:headEnd type="none" w="sm" len="sm"/>
                  <a:tailEnd type="none" w="sm" len="sm"/>
                </a:ln>
                <a:solidFill>
                  <a:schemeClr val="lt1"/>
                </a:solidFill>
                <a:latin typeface="Arial"/>
              </a:rPr>
              <a:t> ?</a:t>
            </a:r>
          </a:p>
        </p:txBody>
      </p:sp>
      <p:sp>
        <p:nvSpPr>
          <p:cNvPr id="166" name="Google Shape;166;p3"/>
          <p:cNvSpPr txBox="1"/>
          <p:nvPr/>
        </p:nvSpPr>
        <p:spPr>
          <a:xfrm>
            <a:off x="273269" y="4109544"/>
            <a:ext cx="5255171" cy="298539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fr-BE"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1" action="ppaction://hlinkfile"/>
              </a:rPr>
              <a:t>Les 10 compétences de l’OMS et  Unicef</a:t>
            </a:r>
            <a:endParaRPr lang="fr-BE"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rtl="0">
              <a:lnSpc>
                <a:spcPct val="100000"/>
              </a:lnSpc>
              <a:spcBef>
                <a:spcPts val="0"/>
              </a:spcBef>
              <a:spcAft>
                <a:spcPts val="0"/>
              </a:spcAft>
              <a:buNone/>
            </a:pPr>
            <a:endParaRPr lang="fr-BE"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rtl="0">
              <a:lnSpc>
                <a:spcPct val="100000"/>
              </a:lnSpc>
              <a:spcBef>
                <a:spcPts val="0"/>
              </a:spcBef>
              <a:spcAft>
                <a:spcPts val="0"/>
              </a:spcAft>
              <a:buNone/>
            </a:pPr>
            <a:r>
              <a:rPr lang="fr-FR"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2" action="ppaction://hlinkfile">
                  <a:extLst>
                    <a:ext uri="{A12FA001-AC4F-418D-AE19-62706E023703}">
                      <ahyp:hlinkClr xmlns:ahyp="http://schemas.microsoft.com/office/drawing/2018/hyperlinkcolor" val="tx"/>
                    </a:ext>
                  </a:extLst>
                </a:hlinkClick>
              </a:rPr>
              <a:t>Article ANM mai 2020</a:t>
            </a:r>
            <a:endParaRPr lang="fr-FR"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rtl="0">
              <a:lnSpc>
                <a:spcPct val="100000"/>
              </a:lnSpc>
              <a:spcBef>
                <a:spcPts val="0"/>
              </a:spcBef>
              <a:spcAft>
                <a:spcPts val="0"/>
              </a:spcAft>
              <a:buNone/>
            </a:pPr>
            <a:endParaRPr sz="22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rtl="0">
              <a:lnSpc>
                <a:spcPct val="100000"/>
              </a:lnSpc>
              <a:spcBef>
                <a:spcPts val="600"/>
              </a:spcBef>
              <a:spcAft>
                <a:spcPts val="0"/>
              </a:spcAft>
              <a:buNone/>
            </a:pPr>
            <a:r>
              <a:rPr lang="nl-BE"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3" action="ppaction://hlinkfile">
                  <a:extLst>
                    <a:ext uri="{A12FA001-AC4F-418D-AE19-62706E023703}">
                      <ahyp:hlinkClr xmlns:ahyp="http://schemas.microsoft.com/office/drawing/2018/hyperlinkcolor" val="tx"/>
                    </a:ext>
                  </a:extLst>
                </a:hlinkClick>
              </a:rPr>
              <a:t>Grille d'Ardoino.docx</a:t>
            </a:r>
            <a:endParaRPr lang="nl-BE"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rtl="0">
              <a:lnSpc>
                <a:spcPct val="100000"/>
              </a:lnSpc>
              <a:spcBef>
                <a:spcPts val="600"/>
              </a:spcBef>
              <a:spcAft>
                <a:spcPts val="0"/>
              </a:spcAft>
              <a:buNone/>
            </a:pPr>
            <a:endParaRPr sz="22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rtl="0">
              <a:lnSpc>
                <a:spcPct val="100000"/>
              </a:lnSpc>
              <a:spcBef>
                <a:spcPts val="600"/>
              </a:spcBef>
              <a:spcAft>
                <a:spcPts val="0"/>
              </a:spcAft>
              <a:buNone/>
            </a:pPr>
            <a:r>
              <a:rPr lang="nl-BE" sz="2200" b="1" i="0" u="sng" strike="noStrike" cap="none" dirty="0">
                <a:solidFill>
                  <a:schemeClr val="accent1">
                    <a:lumMod val="75000"/>
                  </a:schemeClr>
                </a:solidFill>
                <a:latin typeface="Calibri" panose="020F0502020204030204" pitchFamily="34" charset="0"/>
                <a:cs typeface="Calibri" panose="020F0502020204030204" pitchFamily="34" charset="0"/>
                <a:sym typeface="Arial"/>
                <a:hlinkClick r:id="rId14" action="ppaction://hlinkfile">
                  <a:extLst>
                    <a:ext uri="{A12FA001-AC4F-418D-AE19-62706E023703}">
                      <ahyp:hlinkClr xmlns:ahyp="http://schemas.microsoft.com/office/drawing/2018/hyperlinkcolor" val="tx"/>
                    </a:ext>
                  </a:extLst>
                </a:hlinkClick>
              </a:rPr>
              <a:t>SWOT EPPR Forces-faiblesses.doc</a:t>
            </a:r>
            <a:r>
              <a:rPr lang="nl-BE" sz="22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rPr>
              <a:t> </a:t>
            </a:r>
            <a:endParaRPr sz="2200" b="1" i="0" u="none" strike="noStrike" cap="none" dirty="0">
              <a:solidFill>
                <a:schemeClr val="accent1">
                  <a:lumMod val="75000"/>
                </a:schemeClr>
              </a:solidFill>
              <a:latin typeface="Calibri" panose="020F0502020204030204" pitchFamily="34" charset="0"/>
              <a:cs typeface="Calibri" panose="020F0502020204030204" pitchFamily="34" charset="0"/>
              <a:sym typeface="Arial"/>
            </a:endParaRPr>
          </a:p>
          <a:p>
            <a:pPr marL="0" marR="0" lvl="0" indent="0" rtl="0">
              <a:lnSpc>
                <a:spcPct val="100000"/>
              </a:lnSpc>
              <a:spcBef>
                <a:spcPts val="600"/>
              </a:spcBef>
              <a:spcAft>
                <a:spcPts val="0"/>
              </a:spcAft>
              <a:buNone/>
            </a:pP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56"/>
                                        </p:tgtEl>
                                        <p:attrNameLst>
                                          <p:attrName>style.visibility</p:attrName>
                                        </p:attrNameLst>
                                      </p:cBhvr>
                                      <p:to>
                                        <p:strVal val="visible"/>
                                      </p:to>
                                    </p:set>
                                  </p:childTnLst>
                                </p:cTn>
                              </p:par>
                            </p:childTnLst>
                          </p:cTn>
                        </p:par>
                        <p:par>
                          <p:cTn id="7" fill="hold">
                            <p:stCondLst>
                              <p:cond delay="1"/>
                            </p:stCondLst>
                            <p:childTnLst>
                              <p:par>
                                <p:cTn id="8" presetID="10" presetClass="exit" presetSubtype="0" fill="hold" nodeType="afterEffect">
                                  <p:stCondLst>
                                    <p:cond delay="500"/>
                                  </p:stCondLst>
                                  <p:childTnLst>
                                    <p:animEffect transition="out" filter="fade">
                                      <p:cBhvr>
                                        <p:cTn id="9" dur="500"/>
                                        <p:tgtEl>
                                          <p:spTgt spid="163"/>
                                        </p:tgtEl>
                                      </p:cBhvr>
                                    </p:animEffect>
                                    <p:set>
                                      <p:cBhvr>
                                        <p:cTn id="10" dur="1" fill="hold">
                                          <p:stCondLst>
                                            <p:cond delay="500"/>
                                          </p:stCondLst>
                                        </p:cTn>
                                        <p:tgtEl>
                                          <p:spTgt spid="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70"/>
        <p:cNvGrpSpPr/>
        <p:nvPr/>
      </p:nvGrpSpPr>
      <p:grpSpPr>
        <a:xfrm>
          <a:off x="0" y="0"/>
          <a:ext cx="0" cy="0"/>
          <a:chOff x="0" y="0"/>
          <a:chExt cx="0" cy="0"/>
        </a:xfrm>
      </p:grpSpPr>
      <p:pic>
        <p:nvPicPr>
          <p:cNvPr id="171" name="Google Shape;171;p4">
            <a:hlinkClick r:id="rId3" action="ppaction://hlinksldjump"/>
          </p:cNvPr>
          <p:cNvPicPr preferRelativeResize="0"/>
          <p:nvPr/>
        </p:nvPicPr>
        <p:blipFill rotWithShape="1">
          <a:blip r:embed="rId4">
            <a:alphaModFix/>
          </a:blip>
          <a:srcRect/>
          <a:stretch/>
        </p:blipFill>
        <p:spPr>
          <a:xfrm>
            <a:off x="234264" y="837808"/>
            <a:ext cx="652273" cy="649225"/>
          </a:xfrm>
          <a:prstGeom prst="rect">
            <a:avLst/>
          </a:prstGeom>
          <a:noFill/>
          <a:ln>
            <a:noFill/>
          </a:ln>
        </p:spPr>
      </p:pic>
      <p:sp>
        <p:nvSpPr>
          <p:cNvPr id="172" name="Google Shape;172;p4">
            <a:hlinkClick r:id="rId3" action="ppaction://hlinksldjump"/>
          </p:cNvPr>
          <p:cNvSpPr txBox="1"/>
          <p:nvPr/>
        </p:nvSpPr>
        <p:spPr>
          <a:xfrm>
            <a:off x="0" y="3249392"/>
            <a:ext cx="117370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nl-BE" sz="3600" b="1" i="0" u="none" strike="noStrike" cap="none">
                <a:solidFill>
                  <a:schemeClr val="lt1"/>
                </a:solidFill>
                <a:latin typeface="Calibri"/>
                <a:ea typeface="Calibri"/>
                <a:cs typeface="Calibri"/>
                <a:sym typeface="Calibri"/>
              </a:rPr>
              <a:t>Flyer</a:t>
            </a:r>
            <a:endParaRPr sz="3600" b="0" i="0" u="none" strike="noStrike" cap="none" dirty="0">
              <a:solidFill>
                <a:srgbClr val="000000"/>
              </a:solidFill>
              <a:latin typeface="Arial"/>
              <a:ea typeface="Arial"/>
              <a:cs typeface="Arial"/>
              <a:sym typeface="Arial"/>
            </a:endParaRPr>
          </a:p>
        </p:txBody>
      </p:sp>
      <p:pic>
        <p:nvPicPr>
          <p:cNvPr id="173" name="Google Shape;173;p4">
            <a:hlinkClick r:id="rId5"/>
          </p:cNvPr>
          <p:cNvPicPr preferRelativeResize="0"/>
          <p:nvPr/>
        </p:nvPicPr>
        <p:blipFill rotWithShape="1">
          <a:blip r:embed="rId6">
            <a:alphaModFix/>
          </a:blip>
          <a:srcRect/>
          <a:stretch/>
        </p:blipFill>
        <p:spPr>
          <a:xfrm>
            <a:off x="6572194" y="0"/>
            <a:ext cx="5619808" cy="7001537"/>
          </a:xfrm>
          <a:prstGeom prst="rect">
            <a:avLst/>
          </a:prstGeom>
          <a:noFill/>
          <a:ln>
            <a:noFill/>
          </a:ln>
        </p:spPr>
      </p:pic>
      <p:pic>
        <p:nvPicPr>
          <p:cNvPr id="174" name="Google Shape;174;p4">
            <a:hlinkClick r:id="rId5"/>
          </p:cNvPr>
          <p:cNvPicPr preferRelativeResize="0"/>
          <p:nvPr/>
        </p:nvPicPr>
        <p:blipFill rotWithShape="1">
          <a:blip r:embed="rId7">
            <a:alphaModFix/>
          </a:blip>
          <a:srcRect/>
          <a:stretch/>
        </p:blipFill>
        <p:spPr>
          <a:xfrm>
            <a:off x="1201003" y="0"/>
            <a:ext cx="5459105" cy="7096836"/>
          </a:xfrm>
          <a:prstGeom prst="rect">
            <a:avLst/>
          </a:prstGeom>
          <a:noFill/>
          <a:ln>
            <a:noFill/>
          </a:ln>
        </p:spPr>
      </p:pic>
      <p:pic>
        <p:nvPicPr>
          <p:cNvPr id="175" name="Google Shape;175;p4" descr="thumbnail_SouffleLogoN5TBHR.jpg"/>
          <p:cNvPicPr preferRelativeResize="0"/>
          <p:nvPr/>
        </p:nvPicPr>
        <p:blipFill rotWithShape="1">
          <a:blip r:embed="rId8">
            <a:alphaModFix/>
          </a:blip>
          <a:srcRect/>
          <a:stretch/>
        </p:blipFill>
        <p:spPr>
          <a:xfrm>
            <a:off x="11373135" y="6264322"/>
            <a:ext cx="818865" cy="272955"/>
          </a:xfrm>
          <a:prstGeom prst="rect">
            <a:avLst/>
          </a:prstGeom>
          <a:noFill/>
          <a:ln>
            <a:noFill/>
          </a:ln>
        </p:spPr>
      </p:pic>
      <p:sp>
        <p:nvSpPr>
          <p:cNvPr id="176" name="Google Shape;176;p4"/>
          <p:cNvSpPr txBox="1"/>
          <p:nvPr/>
        </p:nvSpPr>
        <p:spPr>
          <a:xfrm>
            <a:off x="11030621" y="5435047"/>
            <a:ext cx="1133856" cy="246181"/>
          </a:xfrm>
          <a:prstGeom prst="rect">
            <a:avLst/>
          </a:prstGeom>
          <a:solidFill>
            <a:srgbClr val="E6A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000" b="1" i="0" u="none" strike="noStrike" cap="none" dirty="0">
                <a:solidFill>
                  <a:srgbClr val="1F3864"/>
                </a:solidFill>
                <a:latin typeface="Arial Rounded"/>
                <a:ea typeface="Arial Rounded"/>
                <a:cs typeface="Arial Rounded"/>
                <a:sym typeface="Arial Rounded"/>
              </a:rPr>
              <a:t>+32 476 675 396</a:t>
            </a:r>
            <a:endParaRPr sz="1000" b="1" i="0" u="none" strike="noStrike" cap="none" dirty="0">
              <a:solidFill>
                <a:srgbClr val="1F3864"/>
              </a:solidFill>
              <a:latin typeface="Arial Rounded"/>
              <a:ea typeface="Arial Rounded"/>
              <a:cs typeface="Arial Rounded"/>
              <a:sym typeface="Arial Rounded"/>
            </a:endParaRPr>
          </a:p>
        </p:txBody>
      </p:sp>
      <p:sp>
        <p:nvSpPr>
          <p:cNvPr id="177" name="Google Shape;177;p4"/>
          <p:cNvSpPr txBox="1"/>
          <p:nvPr/>
        </p:nvSpPr>
        <p:spPr>
          <a:xfrm>
            <a:off x="10368384" y="5875042"/>
            <a:ext cx="1823616" cy="384680"/>
          </a:xfrm>
          <a:prstGeom prst="rect">
            <a:avLst/>
          </a:prstGeom>
          <a:solidFill>
            <a:srgbClr val="E6A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900" b="1" i="0" u="none" strike="noStrike" cap="none" dirty="0">
                <a:solidFill>
                  <a:srgbClr val="1F3864"/>
                </a:solidFill>
                <a:latin typeface="Arial Rounded"/>
                <a:ea typeface="Arial Rounded"/>
                <a:cs typeface="Arial Rounded"/>
                <a:sym typeface="Arial Rounded"/>
              </a:rPr>
              <a:t>Site </a:t>
            </a:r>
            <a:r>
              <a:rPr lang="nl-BE" sz="1000" b="1" i="0" u="none" strike="noStrike" cap="none" dirty="0">
                <a:solidFill>
                  <a:srgbClr val="1F3864"/>
                </a:solidFill>
                <a:latin typeface="Arial Rounded"/>
                <a:ea typeface="Arial Rounded"/>
                <a:cs typeface="Arial Rounded"/>
                <a:sym typeface="Arial Rounded"/>
              </a:rPr>
              <a:t>: </a:t>
            </a:r>
            <a:r>
              <a:rPr lang="nl-BE" sz="1000" b="1" i="0" u="sng" strike="noStrike" cap="none" dirty="0">
                <a:solidFill>
                  <a:srgbClr val="1F3864"/>
                </a:solidFill>
                <a:latin typeface="Arial Rounded"/>
                <a:ea typeface="Arial Rounded"/>
                <a:cs typeface="Arial Rounded"/>
                <a:sym typeface="Arial Rounded"/>
                <a:hlinkClick r:id="rId9">
                  <a:extLst>
                    <a:ext uri="{A12FA001-AC4F-418D-AE19-62706E023703}">
                      <ahyp:hlinkClr xmlns:ahyp="http://schemas.microsoft.com/office/drawing/2018/hyperlinkcolor" val="tx"/>
                    </a:ext>
                  </a:extLst>
                </a:hlinkClick>
              </a:rPr>
              <a:t>https://lesouffle.be/</a:t>
            </a:r>
            <a:endParaRPr sz="1000" b="1" i="0" u="none" strike="noStrike" cap="none" dirty="0">
              <a:solidFill>
                <a:srgbClr val="1F3864"/>
              </a:solidFill>
              <a:latin typeface="Arial Rounded"/>
              <a:ea typeface="Arial Rounded"/>
              <a:cs typeface="Arial Rounded"/>
              <a:sym typeface="Arial Rounded"/>
            </a:endParaRPr>
          </a:p>
          <a:p>
            <a:pPr marL="0" marR="0" lvl="0" indent="0" algn="l" rtl="0">
              <a:lnSpc>
                <a:spcPct val="100000"/>
              </a:lnSpc>
              <a:spcBef>
                <a:spcPts val="0"/>
              </a:spcBef>
              <a:spcAft>
                <a:spcPts val="0"/>
              </a:spcAft>
              <a:buNone/>
            </a:pPr>
            <a:r>
              <a:rPr lang="nl-BE" sz="900" b="1" i="0" u="none" strike="noStrike" cap="none" dirty="0">
                <a:solidFill>
                  <a:srgbClr val="1F3864"/>
                </a:solidFill>
                <a:latin typeface="Arial Rounded"/>
                <a:ea typeface="Arial Rounded"/>
                <a:cs typeface="Arial Rounded"/>
                <a:sym typeface="Arial Rounded"/>
              </a:rPr>
              <a:t>Email :  </a:t>
            </a:r>
            <a:r>
              <a:rPr lang="nl-BE" sz="900" b="1" i="0" u="sng" strike="noStrike" cap="none" dirty="0" err="1">
                <a:solidFill>
                  <a:srgbClr val="1F3864"/>
                </a:solidFill>
                <a:latin typeface="Arial Rounded"/>
                <a:ea typeface="Arial Rounded"/>
                <a:cs typeface="Arial Rounded"/>
                <a:sym typeface="Arial Rounded"/>
                <a:hlinkClick r:id="rId10">
                  <a:extLst>
                    <a:ext uri="{A12FA001-AC4F-418D-AE19-62706E023703}">
                      <ahyp:hlinkClr xmlns:ahyp="http://schemas.microsoft.com/office/drawing/2018/hyperlinkcolor" val="tx"/>
                    </a:ext>
                  </a:extLst>
                </a:hlinkClick>
              </a:rPr>
              <a:t>lesouffle</a:t>
            </a:r>
            <a:r>
              <a:rPr lang="nl-BE" sz="900" b="1" i="0" u="sng" strike="noStrike" cap="none" dirty="0">
                <a:solidFill>
                  <a:srgbClr val="1F3864"/>
                </a:solidFill>
                <a:latin typeface="Arial Rounded"/>
                <a:ea typeface="Arial Rounded"/>
                <a:cs typeface="Arial Rounded"/>
                <a:sym typeface="Arial Rounded"/>
                <a:hlinkClick r:id="rId10">
                  <a:extLst>
                    <a:ext uri="{A12FA001-AC4F-418D-AE19-62706E023703}">
                      <ahyp:hlinkClr xmlns:ahyp="http://schemas.microsoft.com/office/drawing/2018/hyperlinkcolor" val="tx"/>
                    </a:ext>
                  </a:extLst>
                </a:hlinkClick>
              </a:rPr>
              <a:t>@</a:t>
            </a:r>
            <a:r>
              <a:rPr lang="nl-BE" sz="900" b="1" i="0" u="sng" strike="noStrike" cap="none" dirty="0" err="1">
                <a:solidFill>
                  <a:srgbClr val="1F3864"/>
                </a:solidFill>
                <a:latin typeface="Arial Rounded"/>
                <a:ea typeface="Arial Rounded"/>
                <a:cs typeface="Arial Rounded"/>
                <a:sym typeface="Arial Rounded"/>
                <a:hlinkClick r:id="rId10">
                  <a:extLst>
                    <a:ext uri="{A12FA001-AC4F-418D-AE19-62706E023703}">
                      <ahyp:hlinkClr xmlns:ahyp="http://schemas.microsoft.com/office/drawing/2018/hyperlinkcolor" val="tx"/>
                    </a:ext>
                  </a:extLst>
                </a:hlinkClick>
              </a:rPr>
              <a:t>skynet.be</a:t>
            </a:r>
            <a:r>
              <a:rPr lang="nl-BE" sz="900" b="1" i="0" u="none" strike="noStrike" cap="none" dirty="0">
                <a:solidFill>
                  <a:srgbClr val="1F3864"/>
                </a:solidFill>
                <a:latin typeface="Arial Rounded"/>
                <a:ea typeface="Arial Rounded"/>
                <a:cs typeface="Arial Rounded"/>
                <a:sym typeface="Arial Rounded"/>
              </a:rPr>
              <a:t> </a:t>
            </a:r>
            <a:endParaRPr sz="900" b="1" i="0" u="none" strike="noStrike" cap="none" dirty="0">
              <a:solidFill>
                <a:srgbClr val="1F3864"/>
              </a:solidFill>
              <a:latin typeface="Arial Rounded"/>
              <a:ea typeface="Arial Rounded"/>
              <a:cs typeface="Arial Rounded"/>
              <a:sym typeface="Arial Round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81"/>
        <p:cNvGrpSpPr/>
        <p:nvPr/>
      </p:nvGrpSpPr>
      <p:grpSpPr>
        <a:xfrm>
          <a:off x="0" y="0"/>
          <a:ext cx="0" cy="0"/>
          <a:chOff x="0" y="0"/>
          <a:chExt cx="0" cy="0"/>
        </a:xfrm>
      </p:grpSpPr>
      <p:sp>
        <p:nvSpPr>
          <p:cNvPr id="182" name="Google Shape;182;p29"/>
          <p:cNvSpPr/>
          <p:nvPr/>
        </p:nvSpPr>
        <p:spPr>
          <a:xfrm>
            <a:off x="7560859" y="1583880"/>
            <a:ext cx="330275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What is Restorative Practices? </a:t>
            </a:r>
            <a:r>
              <a:rPr lang="nl-BE"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https://youtu.be/_obyZY4XzaI</a:t>
            </a:r>
            <a:endParaRPr sz="1600" b="1" i="0" u="none" strike="noStrike" cap="none" dirty="0">
              <a:solidFill>
                <a:srgbClr val="000000"/>
              </a:solidFill>
              <a:latin typeface="Arial"/>
              <a:ea typeface="Arial"/>
              <a:cs typeface="Arial"/>
              <a:sym typeface="Arial"/>
            </a:endParaRPr>
          </a:p>
        </p:txBody>
      </p:sp>
      <p:pic>
        <p:nvPicPr>
          <p:cNvPr id="183" name="Google Shape;183;p29" descr="https://lh6.googleusercontent.com/brSYlksnSJM-0ErLFF8wLPlcsNB66c3KQF-YdPfH0x5SBJRyWJnPSAOU2Yl5EPojnDE1W_iyzBTshIWnTsm4OTbguQKKElCzg85jfSOt0rArL7Dzfn6TGDoOGje6kepX3_cJ-vs"/>
          <p:cNvPicPr preferRelativeResize="0"/>
          <p:nvPr/>
        </p:nvPicPr>
        <p:blipFill rotWithShape="1">
          <a:blip r:embed="rId4">
            <a:alphaModFix/>
          </a:blip>
          <a:srcRect/>
          <a:stretch/>
        </p:blipFill>
        <p:spPr>
          <a:xfrm>
            <a:off x="2953876" y="702900"/>
            <a:ext cx="3638497" cy="2728873"/>
          </a:xfrm>
          <a:prstGeom prst="rect">
            <a:avLst/>
          </a:prstGeom>
          <a:noFill/>
          <a:ln>
            <a:noFill/>
          </a:ln>
        </p:spPr>
      </p:pic>
      <p:pic>
        <p:nvPicPr>
          <p:cNvPr id="184" name="Google Shape;184;p29" descr="https://lh4.googleusercontent.com/27puvg-ZBJhwRZZ5aPyZew0hmXdoyzb39jddEfANKv54nrxJA3fpZuViNqRn1pmKj0SgHk9qDbu0eVSbkpszI3Q9M4cV48xsnD6LAmTVeDpNCKSxJ6pt4IT6ZgnoM3PrhrrAiy4"/>
          <p:cNvPicPr preferRelativeResize="0"/>
          <p:nvPr/>
        </p:nvPicPr>
        <p:blipFill rotWithShape="1">
          <a:blip r:embed="rId5">
            <a:alphaModFix/>
          </a:blip>
          <a:srcRect/>
          <a:stretch/>
        </p:blipFill>
        <p:spPr>
          <a:xfrm>
            <a:off x="7397081" y="3525866"/>
            <a:ext cx="3737247" cy="2802936"/>
          </a:xfrm>
          <a:prstGeom prst="rect">
            <a:avLst/>
          </a:prstGeom>
          <a:noFill/>
          <a:ln>
            <a:noFill/>
          </a:ln>
        </p:spPr>
      </p:pic>
      <p:sp>
        <p:nvSpPr>
          <p:cNvPr id="185" name="Google Shape;185;p29"/>
          <p:cNvSpPr/>
          <p:nvPr/>
        </p:nvSpPr>
        <p:spPr>
          <a:xfrm>
            <a:off x="3102592" y="4451740"/>
            <a:ext cx="3148083"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BE" sz="1600" b="1" i="0" u="none" strike="noStrike" cap="none">
                <a:solidFill>
                  <a:srgbClr val="000000"/>
                </a:solidFill>
                <a:latin typeface="Arial"/>
                <a:ea typeface="Arial"/>
                <a:cs typeface="Arial"/>
                <a:sym typeface="Arial"/>
              </a:rPr>
              <a:t>Restore à Lille (France)</a:t>
            </a:r>
            <a:endParaRPr dirty="0"/>
          </a:p>
          <a:p>
            <a:pPr marL="0" marR="0" lvl="0" indent="0" algn="l" rtl="0">
              <a:lnSpc>
                <a:spcPct val="100000"/>
              </a:lnSpc>
              <a:spcBef>
                <a:spcPts val="0"/>
              </a:spcBef>
              <a:spcAft>
                <a:spcPts val="0"/>
              </a:spcAft>
              <a:buNone/>
            </a:pPr>
            <a:r>
              <a:rPr lang="nl-BE" sz="1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https://youtu.be/32AAXdpwDZk</a:t>
            </a:r>
            <a:endParaRPr sz="1600" b="0" i="0" u="none" strike="noStrike" cap="none" dirty="0">
              <a:solidFill>
                <a:srgbClr val="000000"/>
              </a:solidFill>
              <a:latin typeface="Arial"/>
              <a:ea typeface="Arial"/>
              <a:cs typeface="Arial"/>
              <a:sym typeface="Arial"/>
            </a:endParaRPr>
          </a:p>
        </p:txBody>
      </p:sp>
      <p:pic>
        <p:nvPicPr>
          <p:cNvPr id="186" name="Google Shape;186;p29">
            <a:hlinkClick r:id="rId7" action="ppaction://hlinksldjump"/>
          </p:cNvPr>
          <p:cNvPicPr preferRelativeResize="0"/>
          <p:nvPr/>
        </p:nvPicPr>
        <p:blipFill rotWithShape="1">
          <a:blip r:embed="rId8">
            <a:alphaModFix/>
          </a:blip>
          <a:srcRect/>
          <a:stretch/>
        </p:blipFill>
        <p:spPr>
          <a:xfrm>
            <a:off x="742536" y="723332"/>
            <a:ext cx="1209094" cy="12621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D4FF"/>
        </a:solidFill>
        <a:effectLst/>
      </p:bgPr>
    </p:bg>
    <p:spTree>
      <p:nvGrpSpPr>
        <p:cNvPr id="1" name="Shape 190"/>
        <p:cNvGrpSpPr/>
        <p:nvPr/>
      </p:nvGrpSpPr>
      <p:grpSpPr>
        <a:xfrm>
          <a:off x="0" y="0"/>
          <a:ext cx="0" cy="0"/>
          <a:chOff x="0" y="0"/>
          <a:chExt cx="0" cy="0"/>
        </a:xfrm>
      </p:grpSpPr>
      <p:sp>
        <p:nvSpPr>
          <p:cNvPr id="191" name="Google Shape;191;p30"/>
          <p:cNvSpPr/>
          <p:nvPr/>
        </p:nvSpPr>
        <p:spPr>
          <a:xfrm>
            <a:off x="5158853" y="491320"/>
            <a:ext cx="6537278" cy="5770770"/>
          </a:xfrm>
          <a:prstGeom prst="rect">
            <a:avLst/>
          </a:prstGeom>
          <a:noFill/>
          <a:ln>
            <a:noFill/>
          </a:ln>
        </p:spPr>
        <p:txBody>
          <a:bodyPr spcFirstLastPara="1" wrap="square" lIns="91425" tIns="45700" rIns="91425" bIns="45700" anchor="t" anchorCtr="0">
            <a:spAutoFit/>
          </a:bodyPr>
          <a:lstStyle/>
          <a:p>
            <a:pPr marL="0" marR="0" lvl="0" indent="-114300" algn="just" rtl="0">
              <a:lnSpc>
                <a:spcPct val="100000"/>
              </a:lnSpc>
              <a:spcBef>
                <a:spcPts val="0"/>
              </a:spcBef>
              <a:spcAft>
                <a:spcPts val="0"/>
              </a:spcAft>
              <a:buClrTx/>
              <a:buSzPts val="1800"/>
              <a:buFont typeface="Noto Sans Symbols"/>
              <a:buChar char="❑"/>
            </a:pPr>
            <a:r>
              <a:rPr lang="nl-BE" sz="1800" b="0" i="0" u="none" strike="noStrike" cap="none" dirty="0">
                <a:solidFill>
                  <a:srgbClr val="000000"/>
                </a:solidFill>
                <a:latin typeface="Arial"/>
                <a:ea typeface="Arial"/>
                <a:cs typeface="Arial"/>
                <a:sym typeface="Arial"/>
              </a:rPr>
              <a:t> </a:t>
            </a:r>
            <a:r>
              <a:rPr lang="fr-BE" sz="1800" b="0" i="0" u="none" strike="noStrike" cap="none" dirty="0">
                <a:solidFill>
                  <a:srgbClr val="000000"/>
                </a:solidFill>
                <a:sym typeface="Arial"/>
              </a:rPr>
              <a:t>Parce que la </a:t>
            </a:r>
            <a:r>
              <a:rPr lang="fr-BE" sz="1800" b="1" i="0" u="none" strike="noStrike" cap="none" dirty="0">
                <a:solidFill>
                  <a:srgbClr val="000000"/>
                </a:solidFill>
                <a:sym typeface="Arial"/>
              </a:rPr>
              <a:t>qualité des relations </a:t>
            </a:r>
            <a:r>
              <a:rPr lang="fr-BE" sz="1800" b="0" i="0" u="none" strike="noStrike" cap="none" dirty="0">
                <a:solidFill>
                  <a:srgbClr val="000000"/>
                </a:solidFill>
                <a:sym typeface="Arial"/>
              </a:rPr>
              <a:t>est une condition essentielle pour les écoles qui entendent faire face aux défis présents et futurs, et pour la croissance culturelle individuelle et collective. </a:t>
            </a:r>
          </a:p>
          <a:p>
            <a:pPr algn="just">
              <a:buSzPts val="1800"/>
            </a:pPr>
            <a:endParaRPr lang="fr-BE" dirty="0"/>
          </a:p>
          <a:p>
            <a:pPr algn="just">
              <a:buSzPts val="1800"/>
            </a:pPr>
            <a:r>
              <a:rPr lang="fr-BE" sz="1600" dirty="0"/>
              <a:t>Les </a:t>
            </a:r>
            <a:r>
              <a:rPr lang="fr-BE" sz="1600" b="1" dirty="0"/>
              <a:t>Pratiques Préventives et Restauratives (PPR</a:t>
            </a:r>
            <a:r>
              <a:rPr lang="fr-BE" sz="1600" dirty="0"/>
              <a:t>) en milieu scolaire contribuent en effet à :</a:t>
            </a:r>
          </a:p>
          <a:p>
            <a:pPr indent="-114300" algn="just">
              <a:buSzPts val="1800"/>
              <a:buFont typeface="Arial"/>
              <a:buChar char="•"/>
            </a:pPr>
            <a:r>
              <a:rPr lang="fr-BE" sz="1600" dirty="0"/>
              <a:t> prévenir les brimades, la violence, la haine et le racisme;</a:t>
            </a:r>
          </a:p>
          <a:p>
            <a:pPr indent="-114300" algn="just">
              <a:buSzPts val="1800"/>
              <a:buFont typeface="Arial"/>
              <a:buChar char="•"/>
            </a:pPr>
            <a:r>
              <a:rPr lang="fr-BE" sz="1600" dirty="0"/>
              <a:t> promouvoir un comportement pro-social conscient (sens des responsabilités); </a:t>
            </a:r>
          </a:p>
          <a:p>
            <a:pPr indent="-114300" algn="just">
              <a:buSzPts val="1800"/>
              <a:buFont typeface="Arial"/>
              <a:buChar char="•"/>
            </a:pPr>
            <a:r>
              <a:rPr lang="fr-BE" sz="1600" dirty="0"/>
              <a:t> réduire les mesures disciplinaires; </a:t>
            </a:r>
          </a:p>
          <a:p>
            <a:pPr marL="0" marR="0" lvl="0" indent="-114300" algn="just" rtl="0">
              <a:lnSpc>
                <a:spcPct val="100000"/>
              </a:lnSpc>
              <a:spcBef>
                <a:spcPts val="0"/>
              </a:spcBef>
              <a:spcAft>
                <a:spcPts val="0"/>
              </a:spcAft>
              <a:buClr>
                <a:srgbClr val="000000"/>
              </a:buClr>
              <a:buSzPts val="1800"/>
              <a:buFont typeface="Arial"/>
              <a:buChar char="•"/>
            </a:pPr>
            <a:r>
              <a:rPr lang="fr-BE" sz="1600" b="0" i="0" u="none" strike="noStrike" cap="none" dirty="0">
                <a:solidFill>
                  <a:srgbClr val="000000"/>
                </a:solidFill>
                <a:sym typeface="Arial"/>
              </a:rPr>
              <a:t> améliorer les résultats d'apprentissage et l'attitude pour la collaboration.</a:t>
            </a:r>
          </a:p>
          <a:p>
            <a:pPr marR="0" lvl="0" algn="just" rtl="0">
              <a:lnSpc>
                <a:spcPct val="100000"/>
              </a:lnSpc>
              <a:spcBef>
                <a:spcPts val="0"/>
              </a:spcBef>
              <a:spcAft>
                <a:spcPts val="0"/>
              </a:spcAft>
              <a:buClr>
                <a:srgbClr val="000000"/>
              </a:buClr>
              <a:buSzPts val="1800"/>
            </a:pPr>
            <a:endParaRPr lang="fr-BE" dirty="0"/>
          </a:p>
          <a:p>
            <a:pPr marL="0" marR="0" lvl="0" indent="-114300" algn="just" rtl="0">
              <a:lnSpc>
                <a:spcPct val="100000"/>
              </a:lnSpc>
              <a:spcBef>
                <a:spcPts val="600"/>
              </a:spcBef>
              <a:spcAft>
                <a:spcPts val="600"/>
              </a:spcAft>
              <a:buClr>
                <a:srgbClr val="000000"/>
              </a:buClr>
              <a:buSzPts val="1800"/>
              <a:buFont typeface="Noto Sans Symbols"/>
              <a:buChar char="❑"/>
            </a:pPr>
            <a:r>
              <a:rPr lang="fr-BE" sz="1800" b="0" i="0" u="none" strike="noStrike" cap="none" dirty="0">
                <a:solidFill>
                  <a:srgbClr val="000000"/>
                </a:solidFill>
                <a:sym typeface="Arial"/>
              </a:rPr>
              <a:t> Parce que les élèves et les enseignants </a:t>
            </a:r>
            <a:r>
              <a:rPr lang="fr-BE" sz="1800" b="1" i="0" u="none" strike="noStrike" cap="none" dirty="0">
                <a:solidFill>
                  <a:srgbClr val="000000"/>
                </a:solidFill>
                <a:sym typeface="Arial"/>
              </a:rPr>
              <a:t>vivent mieux </a:t>
            </a:r>
            <a:r>
              <a:rPr lang="fr-BE" sz="1800" b="0" i="0" u="none" strike="noStrike" cap="none" dirty="0">
                <a:solidFill>
                  <a:srgbClr val="000000"/>
                </a:solidFill>
                <a:sym typeface="Arial"/>
              </a:rPr>
              <a:t>dans un environnement où ils se sentent </a:t>
            </a:r>
            <a:r>
              <a:rPr lang="fr-BE" sz="1800" b="1" i="0" u="none" strike="noStrike" cap="none" dirty="0">
                <a:solidFill>
                  <a:srgbClr val="000000"/>
                </a:solidFill>
                <a:sym typeface="Arial"/>
              </a:rPr>
              <a:t>en sécurité, soutenus</a:t>
            </a:r>
            <a:r>
              <a:rPr lang="fr-BE" sz="1800" b="1" dirty="0"/>
              <a:t>, </a:t>
            </a:r>
            <a:r>
              <a:rPr lang="fr-BE" sz="1800" b="1" i="0" u="none" strike="noStrike" cap="none" dirty="0">
                <a:solidFill>
                  <a:srgbClr val="000000"/>
                </a:solidFill>
                <a:sym typeface="Arial"/>
              </a:rPr>
              <a:t>reconnus et acceptés</a:t>
            </a:r>
            <a:r>
              <a:rPr lang="fr-BE" sz="1800" b="0" i="0" u="none" strike="noStrike" cap="none" dirty="0">
                <a:solidFill>
                  <a:srgbClr val="000000"/>
                </a:solidFill>
                <a:sym typeface="Arial"/>
              </a:rPr>
              <a:t>. </a:t>
            </a:r>
          </a:p>
          <a:p>
            <a:pPr marL="0" marR="0" lvl="0" indent="-114300" algn="just" rtl="0">
              <a:lnSpc>
                <a:spcPct val="100000"/>
              </a:lnSpc>
              <a:spcBef>
                <a:spcPts val="600"/>
              </a:spcBef>
              <a:spcAft>
                <a:spcPts val="0"/>
              </a:spcAft>
              <a:buClr>
                <a:srgbClr val="000000"/>
              </a:buClr>
              <a:buSzPts val="1800"/>
              <a:buFont typeface="Noto Sans Symbols"/>
              <a:buChar char="❑"/>
            </a:pPr>
            <a:r>
              <a:rPr lang="fr-BE" sz="1800" b="0" i="0" u="none" strike="noStrike" cap="none" dirty="0">
                <a:solidFill>
                  <a:srgbClr val="000000"/>
                </a:solidFill>
                <a:sym typeface="Arial"/>
              </a:rPr>
              <a:t> Parce que les PR représentent un </a:t>
            </a:r>
            <a:r>
              <a:rPr lang="fr-BE" sz="1800" b="1" i="0" u="none" strike="noStrike" cap="none" dirty="0">
                <a:solidFill>
                  <a:srgbClr val="000000"/>
                </a:solidFill>
                <a:sym typeface="Arial"/>
              </a:rPr>
              <a:t>ensemble d'outils </a:t>
            </a:r>
            <a:r>
              <a:rPr lang="fr-BE" sz="1800" b="0" i="0" u="none" strike="noStrike" cap="none" dirty="0">
                <a:solidFill>
                  <a:srgbClr val="000000"/>
                </a:solidFill>
                <a:sym typeface="Arial"/>
              </a:rPr>
              <a:t>simples et concrets (comme une boussole) que chacun (même s'il a des rôles différents) peut mettre </a:t>
            </a:r>
            <a:r>
              <a:rPr lang="fr-BE" sz="1800" b="1" i="0" u="none" strike="noStrike" cap="none" dirty="0">
                <a:solidFill>
                  <a:srgbClr val="000000"/>
                </a:solidFill>
                <a:sym typeface="Arial"/>
              </a:rPr>
              <a:t>préventivement</a:t>
            </a:r>
            <a:r>
              <a:rPr lang="fr-BE" sz="1800" b="0" i="0" u="none" strike="noStrike" cap="none" dirty="0">
                <a:solidFill>
                  <a:srgbClr val="000000"/>
                </a:solidFill>
                <a:sym typeface="Arial"/>
              </a:rPr>
              <a:t> en pratique.</a:t>
            </a:r>
            <a:endParaRPr lang="fr-BE" sz="1400" b="0" i="0" u="none" strike="noStrike" cap="none" dirty="0">
              <a:solidFill>
                <a:srgbClr val="000000"/>
              </a:solidFill>
              <a:sym typeface="Arial"/>
            </a:endParaRPr>
          </a:p>
        </p:txBody>
      </p:sp>
      <p:pic>
        <p:nvPicPr>
          <p:cNvPr id="192" name="Google Shape;192;p30"/>
          <p:cNvPicPr preferRelativeResize="0"/>
          <p:nvPr/>
        </p:nvPicPr>
        <p:blipFill rotWithShape="1">
          <a:blip r:embed="rId3">
            <a:alphaModFix/>
          </a:blip>
          <a:srcRect/>
          <a:stretch/>
        </p:blipFill>
        <p:spPr>
          <a:xfrm>
            <a:off x="2647665" y="3220871"/>
            <a:ext cx="1121748" cy="996287"/>
          </a:xfrm>
          <a:prstGeom prst="rect">
            <a:avLst/>
          </a:prstGeom>
          <a:noFill/>
          <a:ln>
            <a:noFill/>
          </a:ln>
        </p:spPr>
      </p:pic>
      <p:sp>
        <p:nvSpPr>
          <p:cNvPr id="193" name="Google Shape;193;p30"/>
          <p:cNvSpPr txBox="1"/>
          <p:nvPr/>
        </p:nvSpPr>
        <p:spPr>
          <a:xfrm>
            <a:off x="344006" y="4558352"/>
            <a:ext cx="480596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nl-BE" sz="7200" b="1" i="0" u="none" strike="noStrike" cap="none" dirty="0">
                <a:solidFill>
                  <a:schemeClr val="lt1"/>
                </a:solidFill>
                <a:latin typeface="Calibri"/>
                <a:ea typeface="Calibri"/>
                <a:cs typeface="Calibri"/>
                <a:sym typeface="Calibri"/>
              </a:rPr>
              <a:t>Why </a:t>
            </a:r>
            <a:r>
              <a:rPr lang="nl-BE" sz="4000" b="1" i="0" u="none" strike="noStrike" cap="none" dirty="0">
                <a:solidFill>
                  <a:schemeClr val="lt1"/>
                </a:solidFill>
                <a:latin typeface="Calibri"/>
                <a:ea typeface="Calibri"/>
                <a:cs typeface="Calibri"/>
                <a:sym typeface="Calibri"/>
              </a:rPr>
              <a:t>How What </a:t>
            </a:r>
            <a:endParaRPr sz="4000" b="1" i="0" u="none" strike="noStrike" cap="none" dirty="0">
              <a:solidFill>
                <a:schemeClr val="lt1"/>
              </a:solidFill>
              <a:latin typeface="Calibri"/>
              <a:ea typeface="Calibri"/>
              <a:cs typeface="Calibri"/>
              <a:sym typeface="Calibri"/>
            </a:endParaRPr>
          </a:p>
        </p:txBody>
      </p:sp>
      <p:sp>
        <p:nvSpPr>
          <p:cNvPr id="194" name="Google Shape;194;p30"/>
          <p:cNvSpPr/>
          <p:nvPr/>
        </p:nvSpPr>
        <p:spPr>
          <a:xfrm rot="-1537501">
            <a:off x="407389" y="1092464"/>
            <a:ext cx="4371659" cy="1287333"/>
          </a:xfrm>
          <a:prstGeom prst="rect">
            <a:avLst/>
          </a:prstGeom>
        </p:spPr>
        <p:txBody>
          <a:bodyPr>
            <a:prstTxWarp prst="textPlain">
              <a:avLst/>
            </a:prstTxWarp>
          </a:bodyPr>
          <a:lstStyle/>
          <a:p>
            <a:pPr lvl="0" algn="ctr"/>
            <a:r>
              <a:rPr b="1" i="0" dirty="0" err="1">
                <a:ln w="18400" cap="flat" cmpd="sng">
                  <a:solidFill>
                    <a:schemeClr val="lt1"/>
                  </a:solidFill>
                  <a:prstDash val="solid"/>
                  <a:round/>
                  <a:headEnd type="none" w="sm" len="sm"/>
                  <a:tailEnd type="none" w="sm" len="sm"/>
                </a:ln>
                <a:solidFill>
                  <a:schemeClr val="lt1"/>
                </a:solidFill>
                <a:latin typeface="Arial"/>
              </a:rPr>
              <a:t>Pourquoi</a:t>
            </a:r>
            <a:r>
              <a:rPr b="1" i="0" dirty="0">
                <a:ln w="18400" cap="flat" cmpd="sng">
                  <a:solidFill>
                    <a:schemeClr val="lt1"/>
                  </a:solidFill>
                  <a:prstDash val="solid"/>
                  <a:round/>
                  <a:headEnd type="none" w="sm" len="sm"/>
                  <a:tailEnd type="none" w="sm" len="sm"/>
                </a:ln>
                <a:solidFill>
                  <a:schemeClr val="lt1"/>
                </a:solidFill>
                <a:latin typeface="Arial"/>
              </a:rPr>
              <a:t> ?</a:t>
            </a:r>
          </a:p>
        </p:txBody>
      </p:sp>
      <p:pic>
        <p:nvPicPr>
          <p:cNvPr id="195" name="Google Shape;195;p30" descr="logo RESTORE Europe.jpg"/>
          <p:cNvPicPr preferRelativeResize="0"/>
          <p:nvPr/>
        </p:nvPicPr>
        <p:blipFill rotWithShape="1">
          <a:blip r:embed="rId4">
            <a:alphaModFix/>
          </a:blip>
          <a:srcRect/>
          <a:stretch/>
        </p:blipFill>
        <p:spPr>
          <a:xfrm>
            <a:off x="9207716" y="6097755"/>
            <a:ext cx="2447925" cy="657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12569</TotalTime>
  <Words>3261</Words>
  <Application>Microsoft Office PowerPoint</Application>
  <PresentationFormat>Widescreen</PresentationFormat>
  <Paragraphs>707</Paragraphs>
  <Slides>53</Slides>
  <Notes>53</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53</vt:i4>
      </vt:variant>
    </vt:vector>
  </HeadingPairs>
  <TitlesOfParts>
    <vt:vector size="65" baseType="lpstr">
      <vt:lpstr>Wingdings 2</vt:lpstr>
      <vt:lpstr>Helvetica Neue</vt:lpstr>
      <vt:lpstr>Arial Rounded</vt:lpstr>
      <vt:lpstr>Arial</vt:lpstr>
      <vt:lpstr>Helvetica Neue Light</vt:lpstr>
      <vt:lpstr>Vrinda</vt:lpstr>
      <vt:lpstr>Calibri</vt:lpstr>
      <vt:lpstr>Times New Roman</vt:lpstr>
      <vt:lpstr>Wingdings</vt:lpstr>
      <vt:lpstr>Noto Sans Symbols</vt:lpstr>
      <vt:lpstr>Cambria</vt:lpstr>
      <vt:lpstr>Kantoorthema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Concertation Restaurative en Groupe – En pratique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Stijn Deprez</dc:creator>
  <cp:lastModifiedBy>Gaspare Gucciardi</cp:lastModifiedBy>
  <cp:revision>164</cp:revision>
  <dcterms:created xsi:type="dcterms:W3CDTF">2020-08-10T10:25:22Z</dcterms:created>
  <dcterms:modified xsi:type="dcterms:W3CDTF">2020-12-04T10:15:15Z</dcterms:modified>
</cp:coreProperties>
</file>